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5"/>
    <p:sldMasterId id="2147484149" r:id="rId6"/>
  </p:sldMasterIdLst>
  <p:notesMasterIdLst>
    <p:notesMasterId r:id="rId94"/>
  </p:notesMasterIdLst>
  <p:handoutMasterIdLst>
    <p:handoutMasterId r:id="rId95"/>
  </p:handoutMasterIdLst>
  <p:sldIdLst>
    <p:sldId id="1242" r:id="rId7"/>
    <p:sldId id="1344" r:id="rId8"/>
    <p:sldId id="1347" r:id="rId9"/>
    <p:sldId id="1346" r:id="rId10"/>
    <p:sldId id="1349" r:id="rId11"/>
    <p:sldId id="1348" r:id="rId12"/>
    <p:sldId id="1351" r:id="rId13"/>
    <p:sldId id="1350" r:id="rId14"/>
    <p:sldId id="1352" r:id="rId15"/>
    <p:sldId id="1353" r:id="rId16"/>
    <p:sldId id="1354" r:id="rId17"/>
    <p:sldId id="1355" r:id="rId18"/>
    <p:sldId id="1356" r:id="rId19"/>
    <p:sldId id="1357" r:id="rId20"/>
    <p:sldId id="1358" r:id="rId21"/>
    <p:sldId id="1309" r:id="rId22"/>
    <p:sldId id="1337" r:id="rId23"/>
    <p:sldId id="1338" r:id="rId24"/>
    <p:sldId id="1339" r:id="rId25"/>
    <p:sldId id="1382" r:id="rId26"/>
    <p:sldId id="1383" r:id="rId27"/>
    <p:sldId id="1384" r:id="rId28"/>
    <p:sldId id="1405" r:id="rId29"/>
    <p:sldId id="1406" r:id="rId30"/>
    <p:sldId id="1407" r:id="rId31"/>
    <p:sldId id="1326" r:id="rId32"/>
    <p:sldId id="1359" r:id="rId33"/>
    <p:sldId id="1360" r:id="rId34"/>
    <p:sldId id="1361" r:id="rId35"/>
    <p:sldId id="1362" r:id="rId36"/>
    <p:sldId id="1363" r:id="rId37"/>
    <p:sldId id="1364" r:id="rId38"/>
    <p:sldId id="1311" r:id="rId39"/>
    <p:sldId id="1341" r:id="rId40"/>
    <p:sldId id="1342" r:id="rId41"/>
    <p:sldId id="1327" r:id="rId42"/>
    <p:sldId id="1328" r:id="rId43"/>
    <p:sldId id="1329" r:id="rId44"/>
    <p:sldId id="1330" r:id="rId45"/>
    <p:sldId id="1325" r:id="rId46"/>
    <p:sldId id="1400" r:id="rId47"/>
    <p:sldId id="1401" r:id="rId48"/>
    <p:sldId id="1403" r:id="rId49"/>
    <p:sldId id="1404" r:id="rId50"/>
    <p:sldId id="1402" r:id="rId51"/>
    <p:sldId id="1313" r:id="rId52"/>
    <p:sldId id="1376" r:id="rId53"/>
    <p:sldId id="1378" r:id="rId54"/>
    <p:sldId id="1381" r:id="rId55"/>
    <p:sldId id="1324" r:id="rId56"/>
    <p:sldId id="1315" r:id="rId57"/>
    <p:sldId id="1316" r:id="rId58"/>
    <p:sldId id="1323" r:id="rId59"/>
    <p:sldId id="1317" r:id="rId60"/>
    <p:sldId id="1343" r:id="rId61"/>
    <p:sldId id="1335" r:id="rId62"/>
    <p:sldId id="1336" r:id="rId63"/>
    <p:sldId id="1322" r:id="rId64"/>
    <p:sldId id="1319" r:id="rId65"/>
    <p:sldId id="1365" r:id="rId66"/>
    <p:sldId id="1366" r:id="rId67"/>
    <p:sldId id="1367" r:id="rId68"/>
    <p:sldId id="1368" r:id="rId69"/>
    <p:sldId id="1369" r:id="rId70"/>
    <p:sldId id="1370" r:id="rId71"/>
    <p:sldId id="1371" r:id="rId72"/>
    <p:sldId id="1372" r:id="rId73"/>
    <p:sldId id="1373" r:id="rId74"/>
    <p:sldId id="1374" r:id="rId75"/>
    <p:sldId id="1375" r:id="rId76"/>
    <p:sldId id="1321" r:id="rId77"/>
    <p:sldId id="1385" r:id="rId78"/>
    <p:sldId id="1389" r:id="rId79"/>
    <p:sldId id="1390" r:id="rId80"/>
    <p:sldId id="1391" r:id="rId81"/>
    <p:sldId id="1392" r:id="rId82"/>
    <p:sldId id="1393" r:id="rId83"/>
    <p:sldId id="1387" r:id="rId84"/>
    <p:sldId id="1332" r:id="rId85"/>
    <p:sldId id="1395" r:id="rId86"/>
    <p:sldId id="1396" r:id="rId87"/>
    <p:sldId id="1398" r:id="rId88"/>
    <p:sldId id="1397" r:id="rId89"/>
    <p:sldId id="1399" r:id="rId90"/>
    <p:sldId id="1333" r:id="rId91"/>
    <p:sldId id="1334" r:id="rId92"/>
    <p:sldId id="1184" r:id="rId9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44"/>
            <p14:sldId id="1347"/>
            <p14:sldId id="1346"/>
            <p14:sldId id="1349"/>
            <p14:sldId id="1348"/>
            <p14:sldId id="1351"/>
            <p14:sldId id="1350"/>
            <p14:sldId id="1352"/>
            <p14:sldId id="1353"/>
            <p14:sldId id="1354"/>
            <p14:sldId id="1355"/>
            <p14:sldId id="1356"/>
            <p14:sldId id="1357"/>
            <p14:sldId id="1358"/>
            <p14:sldId id="1309"/>
            <p14:sldId id="1337"/>
            <p14:sldId id="1338"/>
            <p14:sldId id="1339"/>
            <p14:sldId id="1382"/>
            <p14:sldId id="1383"/>
            <p14:sldId id="1384"/>
            <p14:sldId id="1405"/>
            <p14:sldId id="1406"/>
            <p14:sldId id="1407"/>
            <p14:sldId id="1326"/>
            <p14:sldId id="1359"/>
            <p14:sldId id="1360"/>
            <p14:sldId id="1361"/>
            <p14:sldId id="1362"/>
            <p14:sldId id="1363"/>
            <p14:sldId id="1364"/>
            <p14:sldId id="1311"/>
            <p14:sldId id="1341"/>
            <p14:sldId id="1342"/>
            <p14:sldId id="1327"/>
            <p14:sldId id="1328"/>
            <p14:sldId id="1329"/>
            <p14:sldId id="1330"/>
            <p14:sldId id="1325"/>
            <p14:sldId id="1400"/>
            <p14:sldId id="1401"/>
            <p14:sldId id="1403"/>
            <p14:sldId id="1404"/>
            <p14:sldId id="1402"/>
            <p14:sldId id="1313"/>
            <p14:sldId id="1376"/>
            <p14:sldId id="1378"/>
            <p14:sldId id="1381"/>
            <p14:sldId id="1324"/>
            <p14:sldId id="1315"/>
            <p14:sldId id="1316"/>
            <p14:sldId id="1323"/>
            <p14:sldId id="1317"/>
            <p14:sldId id="1343"/>
            <p14:sldId id="1335"/>
            <p14:sldId id="1336"/>
            <p14:sldId id="1322"/>
            <p14:sldId id="1319"/>
            <p14:sldId id="1365"/>
            <p14:sldId id="1366"/>
            <p14:sldId id="1367"/>
            <p14:sldId id="1368"/>
            <p14:sldId id="1369"/>
            <p14:sldId id="1370"/>
            <p14:sldId id="1371"/>
            <p14:sldId id="1372"/>
            <p14:sldId id="1373"/>
            <p14:sldId id="1374"/>
            <p14:sldId id="1375"/>
            <p14:sldId id="1321"/>
            <p14:sldId id="1385"/>
            <p14:sldId id="1389"/>
            <p14:sldId id="1390"/>
            <p14:sldId id="1391"/>
            <p14:sldId id="1392"/>
            <p14:sldId id="1393"/>
            <p14:sldId id="1387"/>
            <p14:sldId id="1332"/>
            <p14:sldId id="1395"/>
            <p14:sldId id="1396"/>
            <p14:sldId id="1398"/>
            <p14:sldId id="1397"/>
            <p14:sldId id="1399"/>
            <p14:sldId id="1333"/>
            <p14:sldId id="1334"/>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72C6"/>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84869" autoAdjust="0"/>
  </p:normalViewPr>
  <p:slideViewPr>
    <p:cSldViewPr snapToGrid="0">
      <p:cViewPr varScale="1">
        <p:scale>
          <a:sx n="100" d="100"/>
          <a:sy n="100" d="100"/>
        </p:scale>
        <p:origin x="450"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12582"/>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901B9-6F05-4D1E-80C3-BF75345C50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D8686B31-BF37-4B6F-A909-435F24A70282}">
      <dgm:prSet custT="1"/>
      <dgm:spPr/>
      <dgm:t>
        <a:bodyPr/>
        <a:lstStyle/>
        <a:p>
          <a:pPr rtl="0"/>
          <a:r>
            <a:rPr lang="en-US" sz="3600" baseline="0" dirty="0" smtClean="0"/>
            <a:t>Event scopes</a:t>
          </a:r>
          <a:r>
            <a:rPr lang="en-US" sz="4000" baseline="0" dirty="0" smtClean="0"/>
            <a:t>:</a:t>
          </a:r>
        </a:p>
      </dgm:t>
    </dgm:pt>
    <dgm:pt modelId="{669D55EE-A7CA-4619-9B32-D7B2BEEC8602}" type="parTrans" cxnId="{737A424C-98F0-418F-89A4-126A7EF44BFA}">
      <dgm:prSet/>
      <dgm:spPr/>
      <dgm:t>
        <a:bodyPr/>
        <a:lstStyle/>
        <a:p>
          <a:endParaRPr lang="en-GB"/>
        </a:p>
      </dgm:t>
    </dgm:pt>
    <dgm:pt modelId="{C56E07FF-DD32-4A8B-9144-A71114A08E6D}" type="sibTrans" cxnId="{737A424C-98F0-418F-89A4-126A7EF44BFA}">
      <dgm:prSet/>
      <dgm:spPr/>
      <dgm:t>
        <a:bodyPr/>
        <a:lstStyle/>
        <a:p>
          <a:endParaRPr lang="en-GB"/>
        </a:p>
      </dgm:t>
    </dgm:pt>
    <dgm:pt modelId="{6EFF3E64-FD78-4ED9-9B37-F78EFB7A5D40}">
      <dgm:prSet custT="1"/>
      <dgm:spPr/>
      <dgm:t>
        <a:bodyPr/>
        <a:lstStyle/>
        <a:p>
          <a:pPr rtl="0"/>
          <a:r>
            <a:rPr lang="en-US" sz="2800" dirty="0" smtClean="0">
              <a:solidFill>
                <a:schemeClr val="tx1"/>
              </a:solidFill>
            </a:rPr>
            <a:t>List item</a:t>
          </a:r>
          <a:endParaRPr lang="en-GB" sz="2800" dirty="0">
            <a:solidFill>
              <a:schemeClr val="tx1"/>
            </a:solidFill>
          </a:endParaRPr>
        </a:p>
      </dgm:t>
    </dgm:pt>
    <dgm:pt modelId="{3FAF192C-C273-4BB2-B483-B9077FD28502}" type="parTrans" cxnId="{2BE20B8A-D9B7-4332-8F39-A010123F551B}">
      <dgm:prSet/>
      <dgm:spPr/>
      <dgm:t>
        <a:bodyPr/>
        <a:lstStyle/>
        <a:p>
          <a:endParaRPr lang="en-GB"/>
        </a:p>
      </dgm:t>
    </dgm:pt>
    <dgm:pt modelId="{B46F179D-6F3A-4E8F-A2DE-D87A40ACF24E}" type="sibTrans" cxnId="{2BE20B8A-D9B7-4332-8F39-A010123F551B}">
      <dgm:prSet/>
      <dgm:spPr/>
      <dgm:t>
        <a:bodyPr/>
        <a:lstStyle/>
        <a:p>
          <a:endParaRPr lang="en-GB"/>
        </a:p>
      </dgm:t>
    </dgm:pt>
    <dgm:pt modelId="{85D65099-25A7-4EC6-8C94-09F840EF4EB8}">
      <dgm:prSet custT="1"/>
      <dgm:spPr/>
      <dgm:t>
        <a:bodyPr/>
        <a:lstStyle/>
        <a:p>
          <a:pPr rtl="0"/>
          <a:r>
            <a:rPr lang="en-US" sz="3600" baseline="0" dirty="0" smtClean="0"/>
            <a:t>Support for the following types:</a:t>
          </a:r>
        </a:p>
      </dgm:t>
    </dgm:pt>
    <dgm:pt modelId="{78A1A250-9FB2-4472-852B-8E0F93A4C9A4}" type="parTrans" cxnId="{C7869BF5-880F-4DAF-A4FF-212111669539}">
      <dgm:prSet/>
      <dgm:spPr/>
      <dgm:t>
        <a:bodyPr/>
        <a:lstStyle/>
        <a:p>
          <a:endParaRPr lang="en-GB"/>
        </a:p>
      </dgm:t>
    </dgm:pt>
    <dgm:pt modelId="{2D1EEBC4-FF38-4AC4-9775-BD22678AA49A}" type="sibTrans" cxnId="{C7869BF5-880F-4DAF-A4FF-212111669539}">
      <dgm:prSet/>
      <dgm:spPr/>
      <dgm:t>
        <a:bodyPr/>
        <a:lstStyle/>
        <a:p>
          <a:endParaRPr lang="en-GB"/>
        </a:p>
      </dgm:t>
    </dgm:pt>
    <dgm:pt modelId="{93520FE3-EC20-4A2B-9F8B-E0B39C27C9EF}">
      <dgm:prSet custT="1"/>
      <dgm:spPr/>
      <dgm:t>
        <a:bodyPr/>
        <a:lstStyle/>
        <a:p>
          <a:pPr rtl="0"/>
          <a:r>
            <a:rPr lang="en-US" sz="2800" dirty="0" smtClean="0">
              <a:solidFill>
                <a:schemeClr val="tx1"/>
              </a:solidFill>
            </a:rPr>
            <a:t>Synchronous events</a:t>
          </a:r>
          <a:endParaRPr lang="en-GB" sz="2800" dirty="0">
            <a:solidFill>
              <a:schemeClr val="tx1"/>
            </a:solidFill>
          </a:endParaRPr>
        </a:p>
      </dgm:t>
    </dgm:pt>
    <dgm:pt modelId="{7210C299-EAA7-40C2-9260-7EC64268C884}" type="parTrans" cxnId="{BCDBA1CC-B158-4EF9-89A7-D0B05947E656}">
      <dgm:prSet/>
      <dgm:spPr/>
      <dgm:t>
        <a:bodyPr/>
        <a:lstStyle/>
        <a:p>
          <a:endParaRPr lang="en-GB"/>
        </a:p>
      </dgm:t>
    </dgm:pt>
    <dgm:pt modelId="{11E75AD1-9B22-4B30-AA0C-3CE09D125907}" type="sibTrans" cxnId="{BCDBA1CC-B158-4EF9-89A7-D0B05947E656}">
      <dgm:prSet/>
      <dgm:spPr/>
      <dgm:t>
        <a:bodyPr/>
        <a:lstStyle/>
        <a:p>
          <a:endParaRPr lang="en-GB"/>
        </a:p>
      </dgm:t>
    </dgm:pt>
    <dgm:pt modelId="{22DD3D18-C653-4DEB-A569-9647A8DC907B}">
      <dgm:prSet custT="1"/>
      <dgm:spPr/>
      <dgm:t>
        <a:bodyPr/>
        <a:lstStyle/>
        <a:p>
          <a:r>
            <a:rPr lang="en-US" sz="2800" dirty="0" smtClean="0">
              <a:solidFill>
                <a:schemeClr val="tx1"/>
              </a:solidFill>
            </a:rPr>
            <a:t>List</a:t>
          </a:r>
        </a:p>
      </dgm:t>
    </dgm:pt>
    <dgm:pt modelId="{69A83332-8543-4EE0-8120-BCF1BBF2B3AE}" type="parTrans" cxnId="{577BFAD7-8CC2-4BD1-B2FE-6D62F7E7B0A6}">
      <dgm:prSet/>
      <dgm:spPr/>
      <dgm:t>
        <a:bodyPr/>
        <a:lstStyle/>
        <a:p>
          <a:endParaRPr lang="en-US"/>
        </a:p>
      </dgm:t>
    </dgm:pt>
    <dgm:pt modelId="{6D12D0CF-E98F-4DF7-9F6B-23BF105A62AB}" type="sibTrans" cxnId="{577BFAD7-8CC2-4BD1-B2FE-6D62F7E7B0A6}">
      <dgm:prSet/>
      <dgm:spPr/>
      <dgm:t>
        <a:bodyPr/>
        <a:lstStyle/>
        <a:p>
          <a:endParaRPr lang="en-US"/>
        </a:p>
      </dgm:t>
    </dgm:pt>
    <dgm:pt modelId="{CA8D7B59-FB05-496C-B2C3-0103FB32D37E}">
      <dgm:prSet custT="1"/>
      <dgm:spPr/>
      <dgm:t>
        <a:bodyPr/>
        <a:lstStyle/>
        <a:p>
          <a:r>
            <a:rPr lang="en-US" sz="2800" dirty="0" smtClean="0">
              <a:solidFill>
                <a:schemeClr val="tx1"/>
              </a:solidFill>
            </a:rPr>
            <a:t>Web</a:t>
          </a:r>
        </a:p>
      </dgm:t>
    </dgm:pt>
    <dgm:pt modelId="{46B6D1E1-ECFC-4472-A847-F26DB2C991D4}" type="parTrans" cxnId="{B74B9B32-7D3A-46B8-ADD0-929CD87FBAA0}">
      <dgm:prSet/>
      <dgm:spPr/>
      <dgm:t>
        <a:bodyPr/>
        <a:lstStyle/>
        <a:p>
          <a:endParaRPr lang="en-US"/>
        </a:p>
      </dgm:t>
    </dgm:pt>
    <dgm:pt modelId="{ADB647D1-AC53-40FF-898C-15C82280606C}" type="sibTrans" cxnId="{B74B9B32-7D3A-46B8-ADD0-929CD87FBAA0}">
      <dgm:prSet/>
      <dgm:spPr/>
      <dgm:t>
        <a:bodyPr/>
        <a:lstStyle/>
        <a:p>
          <a:endParaRPr lang="en-US"/>
        </a:p>
      </dgm:t>
    </dgm:pt>
    <dgm:pt modelId="{A237E701-949B-4CFF-902B-9272DAE52207}">
      <dgm:prSet custT="1"/>
      <dgm:spPr/>
      <dgm:t>
        <a:bodyPr/>
        <a:lstStyle/>
        <a:p>
          <a:r>
            <a:rPr lang="en-US" sz="2800" dirty="0" smtClean="0">
              <a:solidFill>
                <a:schemeClr val="tx1"/>
              </a:solidFill>
            </a:rPr>
            <a:t>App</a:t>
          </a:r>
        </a:p>
      </dgm:t>
    </dgm:pt>
    <dgm:pt modelId="{D49F4526-504A-4A33-970B-F0A719F5D387}" type="parTrans" cxnId="{7EB6EEAF-D9BF-4F83-A348-C7E80729D6B7}">
      <dgm:prSet/>
      <dgm:spPr/>
      <dgm:t>
        <a:bodyPr/>
        <a:lstStyle/>
        <a:p>
          <a:endParaRPr lang="en-US"/>
        </a:p>
      </dgm:t>
    </dgm:pt>
    <dgm:pt modelId="{0707D9A2-A6C8-4094-B0FB-30E1454B8416}" type="sibTrans" cxnId="{7EB6EEAF-D9BF-4F83-A348-C7E80729D6B7}">
      <dgm:prSet/>
      <dgm:spPr/>
      <dgm:t>
        <a:bodyPr/>
        <a:lstStyle/>
        <a:p>
          <a:endParaRPr lang="en-US"/>
        </a:p>
      </dgm:t>
    </dgm:pt>
    <dgm:pt modelId="{E2DC489B-724F-44D5-88CC-E9B7196AF097}">
      <dgm:prSet custT="1"/>
      <dgm:spPr/>
      <dgm:t>
        <a:bodyPr/>
        <a:lstStyle/>
        <a:p>
          <a:r>
            <a:rPr lang="en-US" sz="2800" dirty="0" smtClean="0">
              <a:solidFill>
                <a:schemeClr val="tx1"/>
              </a:solidFill>
            </a:rPr>
            <a:t>Asynchronous after events</a:t>
          </a:r>
          <a:endParaRPr lang="en-US" sz="2800" dirty="0">
            <a:solidFill>
              <a:schemeClr val="tx1"/>
            </a:solidFill>
          </a:endParaRPr>
        </a:p>
      </dgm:t>
    </dgm:pt>
    <dgm:pt modelId="{D091A29A-4D7C-4CBF-8B43-A5EFA83A22CC}" type="parTrans" cxnId="{A86619D3-8234-42A3-988C-EC1929ADA76A}">
      <dgm:prSet/>
      <dgm:spPr/>
      <dgm:t>
        <a:bodyPr/>
        <a:lstStyle/>
        <a:p>
          <a:endParaRPr lang="en-US"/>
        </a:p>
      </dgm:t>
    </dgm:pt>
    <dgm:pt modelId="{F8EBFEAB-9515-4F62-9F25-797975ABCA39}" type="sibTrans" cxnId="{A86619D3-8234-42A3-988C-EC1929ADA76A}">
      <dgm:prSet/>
      <dgm:spPr/>
      <dgm:t>
        <a:bodyPr/>
        <a:lstStyle/>
        <a:p>
          <a:endParaRPr lang="en-US"/>
        </a:p>
      </dgm:t>
    </dgm:pt>
    <dgm:pt modelId="{027F324F-4382-405F-B5D2-C3D5B2BA234E}" type="pres">
      <dgm:prSet presAssocID="{D80901B9-6F05-4D1E-80C3-BF75345C50BE}" presName="linear" presStyleCnt="0">
        <dgm:presLayoutVars>
          <dgm:animLvl val="lvl"/>
          <dgm:resizeHandles val="exact"/>
        </dgm:presLayoutVars>
      </dgm:prSet>
      <dgm:spPr/>
      <dgm:t>
        <a:bodyPr/>
        <a:lstStyle/>
        <a:p>
          <a:endParaRPr lang="en-US"/>
        </a:p>
      </dgm:t>
    </dgm:pt>
    <dgm:pt modelId="{B8D470D0-C272-4757-8EAD-882768C608B8}" type="pres">
      <dgm:prSet presAssocID="{D8686B31-BF37-4B6F-A909-435F24A70282}" presName="parentText" presStyleLbl="node1" presStyleIdx="0" presStyleCnt="2" custScaleY="72478" custLinFactNeighborX="0" custLinFactNeighborY="-5604">
        <dgm:presLayoutVars>
          <dgm:chMax val="0"/>
          <dgm:bulletEnabled val="1"/>
        </dgm:presLayoutVars>
      </dgm:prSet>
      <dgm:spPr/>
      <dgm:t>
        <a:bodyPr/>
        <a:lstStyle/>
        <a:p>
          <a:endParaRPr lang="en-US"/>
        </a:p>
      </dgm:t>
    </dgm:pt>
    <dgm:pt modelId="{318B7737-7624-4B1A-85FA-5AE3759F1CD0}" type="pres">
      <dgm:prSet presAssocID="{D8686B31-BF37-4B6F-A909-435F24A70282}" presName="childText" presStyleLbl="revTx" presStyleIdx="0" presStyleCnt="2">
        <dgm:presLayoutVars>
          <dgm:bulletEnabled val="1"/>
        </dgm:presLayoutVars>
      </dgm:prSet>
      <dgm:spPr/>
      <dgm:t>
        <a:bodyPr/>
        <a:lstStyle/>
        <a:p>
          <a:endParaRPr lang="en-US"/>
        </a:p>
      </dgm:t>
    </dgm:pt>
    <dgm:pt modelId="{A1D4AE7D-199E-4F88-84A0-C207C0B064C4}" type="pres">
      <dgm:prSet presAssocID="{85D65099-25A7-4EC6-8C94-09F840EF4EB8}" presName="parentText" presStyleLbl="node1" presStyleIdx="1" presStyleCnt="2" custScaleY="71154" custLinFactNeighborX="0" custLinFactNeighborY="5218">
        <dgm:presLayoutVars>
          <dgm:chMax val="0"/>
          <dgm:bulletEnabled val="1"/>
        </dgm:presLayoutVars>
      </dgm:prSet>
      <dgm:spPr/>
      <dgm:t>
        <a:bodyPr/>
        <a:lstStyle/>
        <a:p>
          <a:endParaRPr lang="en-US"/>
        </a:p>
      </dgm:t>
    </dgm:pt>
    <dgm:pt modelId="{FB4524FA-6835-41B5-9EF6-46EEDF339826}" type="pres">
      <dgm:prSet presAssocID="{85D65099-25A7-4EC6-8C94-09F840EF4EB8}" presName="childText" presStyleLbl="revTx" presStyleIdx="1" presStyleCnt="2" custLinFactNeighborX="0" custLinFactNeighborY="14230">
        <dgm:presLayoutVars>
          <dgm:bulletEnabled val="1"/>
        </dgm:presLayoutVars>
      </dgm:prSet>
      <dgm:spPr/>
      <dgm:t>
        <a:bodyPr/>
        <a:lstStyle/>
        <a:p>
          <a:endParaRPr lang="en-US"/>
        </a:p>
      </dgm:t>
    </dgm:pt>
  </dgm:ptLst>
  <dgm:cxnLst>
    <dgm:cxn modelId="{E38BA98B-82C9-4328-A526-841BB78DE84D}" type="presOf" srcId="{CA8D7B59-FB05-496C-B2C3-0103FB32D37E}" destId="{318B7737-7624-4B1A-85FA-5AE3759F1CD0}" srcOrd="0" destOrd="2" presId="urn:microsoft.com/office/officeart/2005/8/layout/vList2"/>
    <dgm:cxn modelId="{0C327D5F-7470-45D2-8A4A-EDA448D63794}" type="presOf" srcId="{22DD3D18-C653-4DEB-A569-9647A8DC907B}" destId="{318B7737-7624-4B1A-85FA-5AE3759F1CD0}" srcOrd="0" destOrd="1" presId="urn:microsoft.com/office/officeart/2005/8/layout/vList2"/>
    <dgm:cxn modelId="{B4A53CB0-7DA9-4CD1-AA93-44C0AEE6FB06}" type="presOf" srcId="{D8686B31-BF37-4B6F-A909-435F24A70282}" destId="{B8D470D0-C272-4757-8EAD-882768C608B8}" srcOrd="0" destOrd="0" presId="urn:microsoft.com/office/officeart/2005/8/layout/vList2"/>
    <dgm:cxn modelId="{AF002D7C-C79D-409F-9796-3766D4C80C8C}" type="presOf" srcId="{D80901B9-6F05-4D1E-80C3-BF75345C50BE}" destId="{027F324F-4382-405F-B5D2-C3D5B2BA234E}" srcOrd="0" destOrd="0" presId="urn:microsoft.com/office/officeart/2005/8/layout/vList2"/>
    <dgm:cxn modelId="{FB206F32-0B18-44FD-83EC-AFE0C5FF696C}" type="presOf" srcId="{85D65099-25A7-4EC6-8C94-09F840EF4EB8}" destId="{A1D4AE7D-199E-4F88-84A0-C207C0B064C4}" srcOrd="0" destOrd="0" presId="urn:microsoft.com/office/officeart/2005/8/layout/vList2"/>
    <dgm:cxn modelId="{577BFAD7-8CC2-4BD1-B2FE-6D62F7E7B0A6}" srcId="{D8686B31-BF37-4B6F-A909-435F24A70282}" destId="{22DD3D18-C653-4DEB-A569-9647A8DC907B}" srcOrd="1" destOrd="0" parTransId="{69A83332-8543-4EE0-8120-BCF1BBF2B3AE}" sibTransId="{6D12D0CF-E98F-4DF7-9F6B-23BF105A62AB}"/>
    <dgm:cxn modelId="{2BE20B8A-D9B7-4332-8F39-A010123F551B}" srcId="{D8686B31-BF37-4B6F-A909-435F24A70282}" destId="{6EFF3E64-FD78-4ED9-9B37-F78EFB7A5D40}" srcOrd="0" destOrd="0" parTransId="{3FAF192C-C273-4BB2-B483-B9077FD28502}" sibTransId="{B46F179D-6F3A-4E8F-A2DE-D87A40ACF24E}"/>
    <dgm:cxn modelId="{D003A691-781E-4041-9EE5-DAF323740EB7}" type="presOf" srcId="{93520FE3-EC20-4A2B-9F8B-E0B39C27C9EF}" destId="{FB4524FA-6835-41B5-9EF6-46EEDF339826}" srcOrd="0" destOrd="0" presId="urn:microsoft.com/office/officeart/2005/8/layout/vList2"/>
    <dgm:cxn modelId="{FE5BA09D-5FFE-47A5-AB5F-6A73713B16EC}" type="presOf" srcId="{E2DC489B-724F-44D5-88CC-E9B7196AF097}" destId="{FB4524FA-6835-41B5-9EF6-46EEDF339826}" srcOrd="0" destOrd="1" presId="urn:microsoft.com/office/officeart/2005/8/layout/vList2"/>
    <dgm:cxn modelId="{9975B26D-29C3-4E5C-933F-92B6B8859D3E}" type="presOf" srcId="{6EFF3E64-FD78-4ED9-9B37-F78EFB7A5D40}" destId="{318B7737-7624-4B1A-85FA-5AE3759F1CD0}" srcOrd="0" destOrd="0" presId="urn:microsoft.com/office/officeart/2005/8/layout/vList2"/>
    <dgm:cxn modelId="{C7869BF5-880F-4DAF-A4FF-212111669539}" srcId="{D80901B9-6F05-4D1E-80C3-BF75345C50BE}" destId="{85D65099-25A7-4EC6-8C94-09F840EF4EB8}" srcOrd="1" destOrd="0" parTransId="{78A1A250-9FB2-4472-852B-8E0F93A4C9A4}" sibTransId="{2D1EEBC4-FF38-4AC4-9775-BD22678AA49A}"/>
    <dgm:cxn modelId="{32215CF9-8CE7-4E37-9AF6-FE39C3C118B1}" type="presOf" srcId="{A237E701-949B-4CFF-902B-9272DAE52207}" destId="{318B7737-7624-4B1A-85FA-5AE3759F1CD0}" srcOrd="0" destOrd="3" presId="urn:microsoft.com/office/officeart/2005/8/layout/vList2"/>
    <dgm:cxn modelId="{BCDBA1CC-B158-4EF9-89A7-D0B05947E656}" srcId="{85D65099-25A7-4EC6-8C94-09F840EF4EB8}" destId="{93520FE3-EC20-4A2B-9F8B-E0B39C27C9EF}" srcOrd="0" destOrd="0" parTransId="{7210C299-EAA7-40C2-9260-7EC64268C884}" sibTransId="{11E75AD1-9B22-4B30-AA0C-3CE09D125907}"/>
    <dgm:cxn modelId="{737A424C-98F0-418F-89A4-126A7EF44BFA}" srcId="{D80901B9-6F05-4D1E-80C3-BF75345C50BE}" destId="{D8686B31-BF37-4B6F-A909-435F24A70282}" srcOrd="0" destOrd="0" parTransId="{669D55EE-A7CA-4619-9B32-D7B2BEEC8602}" sibTransId="{C56E07FF-DD32-4A8B-9144-A71114A08E6D}"/>
    <dgm:cxn modelId="{A86619D3-8234-42A3-988C-EC1929ADA76A}" srcId="{85D65099-25A7-4EC6-8C94-09F840EF4EB8}" destId="{E2DC489B-724F-44D5-88CC-E9B7196AF097}" srcOrd="1" destOrd="0" parTransId="{D091A29A-4D7C-4CBF-8B43-A5EFA83A22CC}" sibTransId="{F8EBFEAB-9515-4F62-9F25-797975ABCA39}"/>
    <dgm:cxn modelId="{7EB6EEAF-D9BF-4F83-A348-C7E80729D6B7}" srcId="{D8686B31-BF37-4B6F-A909-435F24A70282}" destId="{A237E701-949B-4CFF-902B-9272DAE52207}" srcOrd="3" destOrd="0" parTransId="{D49F4526-504A-4A33-970B-F0A719F5D387}" sibTransId="{0707D9A2-A6C8-4094-B0FB-30E1454B8416}"/>
    <dgm:cxn modelId="{B74B9B32-7D3A-46B8-ADD0-929CD87FBAA0}" srcId="{D8686B31-BF37-4B6F-A909-435F24A70282}" destId="{CA8D7B59-FB05-496C-B2C3-0103FB32D37E}" srcOrd="2" destOrd="0" parTransId="{46B6D1E1-ECFC-4472-A847-F26DB2C991D4}" sibTransId="{ADB647D1-AC53-40FF-898C-15C82280606C}"/>
    <dgm:cxn modelId="{2CD006E3-07A0-4BB1-9FC4-6D7CEE2BFE32}" type="presParOf" srcId="{027F324F-4382-405F-B5D2-C3D5B2BA234E}" destId="{B8D470D0-C272-4757-8EAD-882768C608B8}" srcOrd="0" destOrd="0" presId="urn:microsoft.com/office/officeart/2005/8/layout/vList2"/>
    <dgm:cxn modelId="{AF962740-8EC4-4523-803C-24C42253C4DD}" type="presParOf" srcId="{027F324F-4382-405F-B5D2-C3D5B2BA234E}" destId="{318B7737-7624-4B1A-85FA-5AE3759F1CD0}" srcOrd="1" destOrd="0" presId="urn:microsoft.com/office/officeart/2005/8/layout/vList2"/>
    <dgm:cxn modelId="{E3088EDA-BAC5-444D-A224-3EA160DEC629}" type="presParOf" srcId="{027F324F-4382-405F-B5D2-C3D5B2BA234E}" destId="{A1D4AE7D-199E-4F88-84A0-C207C0B064C4}" srcOrd="2" destOrd="0" presId="urn:microsoft.com/office/officeart/2005/8/layout/vList2"/>
    <dgm:cxn modelId="{709944D9-C0DC-4E13-84DE-BFDB972A71CD}" type="presParOf" srcId="{027F324F-4382-405F-B5D2-C3D5B2BA234E}" destId="{FB4524FA-6835-41B5-9EF6-46EEDF33982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9/5/2014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9/5/2014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9/5/2014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746125"/>
            <a:ext cx="2979738" cy="1676400"/>
          </a:xfrm>
        </p:spPr>
      </p:sp>
      <p:sp>
        <p:nvSpPr>
          <p:cNvPr id="3" name="Notes Placeholder 2"/>
          <p:cNvSpPr>
            <a:spLocks noGrp="1"/>
          </p:cNvSpPr>
          <p:nvPr>
            <p:ph type="body" idx="1"/>
          </p:nvPr>
        </p:nvSpPr>
        <p:spPr/>
        <p:txBody>
          <a:bodyPr/>
          <a:lstStyle/>
          <a:p>
            <a:pPr marL="0" indent="0">
              <a:buNone/>
            </a:pPr>
            <a:r>
              <a:rPr lang="en-US" noProof="0" dirty="0" smtClean="0"/>
              <a:t>Title: </a:t>
            </a:r>
            <a:r>
              <a:rPr lang="en-US" dirty="0" smtClean="0"/>
              <a:t>Site Provisioning Providers</a:t>
            </a:r>
            <a:br>
              <a:rPr lang="en-US" dirty="0" smtClean="0"/>
            </a:br>
            <a:r>
              <a:rPr lang="en-US" dirty="0" smtClean="0"/>
              <a:t>Length: 1 minute</a:t>
            </a:r>
          </a:p>
          <a:p>
            <a:pPr marL="0" indent="0">
              <a:buNone/>
            </a:pPr>
            <a:endParaRPr lang="en-US" noProof="0" dirty="0" smtClean="0"/>
          </a:p>
          <a:p>
            <a:pPr marL="0" indent="0">
              <a:buNone/>
            </a:pPr>
            <a:r>
              <a:rPr lang="en-US" sz="3200" dirty="0" smtClean="0">
                <a:solidFill>
                  <a:schemeClr val="tx1"/>
                </a:solidFill>
              </a:rPr>
              <a:t>Key objective</a:t>
            </a:r>
          </a:p>
          <a:p>
            <a:pPr marL="640871" lvl="1" indent="-342900">
              <a:buFont typeface="Arial" panose="020B0604020202020204" pitchFamily="34" charset="0"/>
              <a:buChar char="•"/>
            </a:pPr>
            <a:r>
              <a:rPr lang="en-US" sz="2000" dirty="0" smtClean="0">
                <a:solidFill>
                  <a:schemeClr val="tx1"/>
                </a:solidFill>
              </a:rPr>
              <a:t>Introduce new site creation options for end users to the create site capability</a:t>
            </a:r>
          </a:p>
          <a:p>
            <a:pPr marL="640871" lvl="1" indent="-342900">
              <a:buFont typeface="Arial" panose="020B0604020202020204" pitchFamily="34" charset="0"/>
              <a:buChar char="•"/>
            </a:pPr>
            <a:r>
              <a:rPr lang="en-US" sz="2000" dirty="0" smtClean="0">
                <a:solidFill>
                  <a:schemeClr val="tx1"/>
                </a:solidFill>
              </a:rPr>
              <a:t>Can take advantage of creating sites based on out–of–the–box site definitions and then modify them based on requirements</a:t>
            </a:r>
          </a:p>
          <a:p>
            <a:pPr lvl="1"/>
            <a:endParaRPr lang="en-US" sz="2000" dirty="0" smtClean="0">
              <a:solidFill>
                <a:schemeClr val="tx1"/>
              </a:solidFill>
            </a:endParaRPr>
          </a:p>
          <a:p>
            <a:pPr marL="0" indent="0">
              <a:buNone/>
            </a:pPr>
            <a:r>
              <a:rPr lang="en-US" sz="3200" dirty="0" smtClean="0">
                <a:solidFill>
                  <a:schemeClr val="tx1"/>
                </a:solidFill>
              </a:rPr>
              <a:t>Challenge</a:t>
            </a:r>
          </a:p>
          <a:p>
            <a:pPr marL="640871" lvl="1" indent="-342900">
              <a:buFont typeface="Arial" panose="020B0604020202020204" pitchFamily="34" charset="0"/>
              <a:buChar char="•"/>
            </a:pPr>
            <a:r>
              <a:rPr lang="en-US" sz="2000" dirty="0" smtClean="0">
                <a:solidFill>
                  <a:schemeClr val="tx1"/>
                </a:solidFill>
              </a:rPr>
              <a:t>Not supported in Office365</a:t>
            </a:r>
          </a:p>
          <a:p>
            <a:pPr marL="640871" lvl="1" indent="-342900">
              <a:buFont typeface="Arial" panose="020B0604020202020204" pitchFamily="34" charset="0"/>
              <a:buChar char="•"/>
            </a:pPr>
            <a:r>
              <a:rPr lang="en-US" sz="2000" dirty="0" smtClean="0">
                <a:solidFill>
                  <a:schemeClr val="tx1"/>
                </a:solidFill>
              </a:rPr>
              <a:t>Requires full trust code</a:t>
            </a:r>
          </a:p>
          <a:p>
            <a:pPr marL="0" indent="0">
              <a:buNone/>
            </a:pP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11</a:t>
            </a:fld>
            <a:endParaRPr lang="en-US"/>
          </a:p>
        </p:txBody>
      </p:sp>
    </p:spTree>
    <p:extLst>
      <p:ext uri="{BB962C8B-B14F-4D97-AF65-F5344CB8AC3E}">
        <p14:creationId xmlns:p14="http://schemas.microsoft.com/office/powerpoint/2010/main" val="251775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9/5/2014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83232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746125"/>
            <a:ext cx="2979738" cy="1676400"/>
          </a:xfrm>
        </p:spPr>
      </p:sp>
      <p:sp>
        <p:nvSpPr>
          <p:cNvPr id="3" name="Notes Placeholder 2"/>
          <p:cNvSpPr>
            <a:spLocks noGrp="1"/>
          </p:cNvSpPr>
          <p:nvPr>
            <p:ph type="body" idx="1"/>
          </p:nvPr>
        </p:nvSpPr>
        <p:spPr/>
        <p:txBody>
          <a:bodyPr/>
          <a:lstStyle/>
          <a:p>
            <a:pPr marL="0" indent="0">
              <a:buNone/>
            </a:pPr>
            <a:r>
              <a:rPr lang="en-US" noProof="0" dirty="0" smtClean="0"/>
              <a:t>Title: Full Server Side Custom Solutions</a:t>
            </a:r>
          </a:p>
          <a:p>
            <a:pPr marL="0" indent="0">
              <a:buNone/>
            </a:pPr>
            <a:r>
              <a:rPr lang="en-US" noProof="0" smtClean="0"/>
              <a:t>Length: </a:t>
            </a:r>
            <a:r>
              <a:rPr lang="en-US" noProof="0" dirty="0" smtClean="0"/>
              <a:t>2 minutes</a:t>
            </a:r>
            <a:br>
              <a:rPr lang="en-US" noProof="0" dirty="0" smtClean="0"/>
            </a:b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13</a:t>
            </a:fld>
            <a:endParaRPr lang="en-US"/>
          </a:p>
        </p:txBody>
      </p:sp>
    </p:spTree>
    <p:extLst>
      <p:ext uri="{BB962C8B-B14F-4D97-AF65-F5344CB8AC3E}">
        <p14:creationId xmlns:p14="http://schemas.microsoft.com/office/powerpoint/2010/main" val="1191108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For</a:t>
            </a:r>
            <a:r>
              <a:rPr lang="en-US" baseline="0" dirty="0" smtClean="0"/>
              <a:t> more information see: </a:t>
            </a:r>
            <a:r>
              <a:rPr lang="en-US" b="1" dirty="0" smtClean="0"/>
              <a:t>Site provisioning techniques and remote provisioning in SharePoint 2013</a:t>
            </a:r>
          </a:p>
          <a:p>
            <a:r>
              <a:rPr lang="en-US" b="0" dirty="0" smtClean="0"/>
              <a:t>http://blogs.msdn.com/b/vesku/archive/2013/08/23/site-provisioning-techniques-and-remote-provisioning-in-sharepoint-2013.aspx</a:t>
            </a:r>
            <a:endParaRPr lang="en-US" b="0"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0AA2A9A-9B74-4457-9961-50C185A9DB9E}"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19621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For more information on provisioning</a:t>
            </a:r>
            <a:r>
              <a:rPr lang="en-US" baseline="0" dirty="0" smtClean="0"/>
              <a:t> sites and associated terminology see: </a:t>
            </a:r>
          </a:p>
          <a:p>
            <a:pPr marL="171450" indent="-171450">
              <a:buFont typeface="Arial" panose="020B0604020202020204" pitchFamily="34" charset="0"/>
              <a:buChar char="•"/>
            </a:pPr>
            <a:r>
              <a:rPr lang="en-US" b="1" dirty="0" smtClean="0"/>
              <a:t>SharePoint 2010 and web templates, </a:t>
            </a:r>
            <a:r>
              <a:rPr lang="en-US" baseline="0" dirty="0" smtClean="0"/>
              <a:t>http://blogs.msdn.com/b/vesku/archive/2010/10/14/sharepoint-2010-and-web-templates.aspx</a:t>
            </a:r>
          </a:p>
          <a:p>
            <a:pPr marL="171450" indent="-171450">
              <a:buFont typeface="Arial" panose="020B0604020202020204" pitchFamily="34" charset="0"/>
              <a:buChar char="•"/>
            </a:pPr>
            <a:r>
              <a:rPr lang="en-US" b="1" dirty="0" smtClean="0"/>
              <a:t>Site provisioning techniques and remote provisioning in SharePoint 2013</a:t>
            </a:r>
            <a:r>
              <a:rPr lang="en-US" dirty="0" smtClean="0"/>
              <a:t>, http://blogs.msdn.com/b/vesku/archive/2013/08/23/site-provisioning-techniques-and-remote-provisioning-in-sharepoint-2013.aspx</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9/5/2014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298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E776DD-0AF4-4428-B2E2-DC29FE9284EC}"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534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For more information see: </a:t>
            </a:r>
            <a:r>
              <a:rPr lang="en-US" b="1" dirty="0" smtClean="0">
                <a:effectLst/>
              </a:rPr>
              <a:t>Create a site collection in SharePoint 2013, </a:t>
            </a:r>
            <a:r>
              <a:rPr lang="en-US" dirty="0" smtClean="0"/>
              <a:t>http://technet.microsoft.com/en-us/library/cc263094(v=office.15).aspx</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13C4D8-0C0A-4486-8833-5892B9D6B85D}"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4031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D68D31F-6325-42FF-BDBB-05BC9E85A089}"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52329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smtClean="0"/>
              <a:t>Unless</a:t>
            </a:r>
            <a:r>
              <a:rPr lang="fi-FI" baseline="0" dirty="0" smtClean="0"/>
              <a:t> </a:t>
            </a:r>
            <a:r>
              <a:rPr lang="fi-FI" baseline="0" dirty="0" err="1" smtClean="0"/>
              <a:t>April</a:t>
            </a:r>
            <a:r>
              <a:rPr lang="fi-FI" baseline="0" dirty="0" smtClean="0"/>
              <a:t> CU 2014 </a:t>
            </a:r>
            <a:r>
              <a:rPr lang="fi-FI" baseline="0" dirty="0" err="1" smtClean="0"/>
              <a:t>has</a:t>
            </a:r>
            <a:r>
              <a:rPr lang="fi-FI" baseline="0" dirty="0" smtClean="0"/>
              <a:t> </a:t>
            </a:r>
            <a:r>
              <a:rPr lang="fi-FI" baseline="0" dirty="0" err="1" smtClean="0"/>
              <a:t>been</a:t>
            </a:r>
            <a:r>
              <a:rPr lang="fi-FI" baseline="0" dirty="0" smtClean="0"/>
              <a:t> </a:t>
            </a:r>
            <a:r>
              <a:rPr lang="fi-FI" baseline="0" dirty="0" err="1" smtClean="0"/>
              <a:t>installed</a:t>
            </a:r>
            <a:r>
              <a:rPr lang="fi-FI" baseline="0" dirty="0" smtClean="0"/>
              <a:t>, </a:t>
            </a:r>
            <a:r>
              <a:rPr lang="fi-FI" baseline="0" dirty="0" err="1" smtClean="0"/>
              <a:t>you</a:t>
            </a:r>
            <a:r>
              <a:rPr lang="fi-FI" baseline="0" dirty="0" smtClean="0"/>
              <a:t> </a:t>
            </a:r>
            <a:r>
              <a:rPr lang="fi-FI" baseline="0" dirty="0" err="1" smtClean="0"/>
              <a:t>would</a:t>
            </a:r>
            <a:r>
              <a:rPr lang="fi-FI" baseline="0" dirty="0" smtClean="0"/>
              <a:t> </a:t>
            </a:r>
            <a:r>
              <a:rPr lang="fi-FI" baseline="0" dirty="0" err="1" smtClean="0"/>
              <a:t>need</a:t>
            </a:r>
            <a:r>
              <a:rPr lang="fi-FI" baseline="0" dirty="0" smtClean="0"/>
              <a:t> </a:t>
            </a:r>
            <a:r>
              <a:rPr lang="fi-FI" baseline="0" dirty="0" err="1" smtClean="0"/>
              <a:t>additional</a:t>
            </a:r>
            <a:r>
              <a:rPr lang="fi-FI" baseline="0" dirty="0" smtClean="0"/>
              <a:t> </a:t>
            </a:r>
            <a:r>
              <a:rPr lang="fi-FI" baseline="0" dirty="0" err="1" smtClean="0"/>
              <a:t>extension</a:t>
            </a:r>
            <a:r>
              <a:rPr lang="fi-FI" baseline="0" dirty="0" smtClean="0"/>
              <a:t> to </a:t>
            </a:r>
            <a:r>
              <a:rPr lang="fi-FI" baseline="0" dirty="0" err="1" smtClean="0"/>
              <a:t>enable</a:t>
            </a:r>
            <a:r>
              <a:rPr lang="fi-FI" baseline="0" dirty="0" smtClean="0"/>
              <a:t> </a:t>
            </a:r>
            <a:r>
              <a:rPr lang="fi-FI" baseline="0" dirty="0" err="1" smtClean="0"/>
              <a:t>site</a:t>
            </a:r>
            <a:r>
              <a:rPr lang="fi-FI" baseline="0" dirty="0" smtClean="0"/>
              <a:t> </a:t>
            </a:r>
            <a:r>
              <a:rPr lang="fi-FI" baseline="0" dirty="0" err="1" smtClean="0"/>
              <a:t>collection</a:t>
            </a:r>
            <a:r>
              <a:rPr lang="fi-FI" baseline="0" dirty="0" smtClean="0"/>
              <a:t> </a:t>
            </a:r>
            <a:r>
              <a:rPr lang="en-US" baseline="0" dirty="0" smtClean="0"/>
              <a:t>provisioning in on-premises.</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DAB1BE-64F9-41C3-AD24-F42931CB4A58}"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35640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UI for the end users to select the type of the template and to typically set additional metadata for the created site </a:t>
            </a:r>
          </a:p>
          <a:p>
            <a:pPr marL="228600" indent="-228600">
              <a:buFont typeface="+mj-lt"/>
              <a:buAutoNum type="arabicPeriod"/>
            </a:pPr>
            <a:r>
              <a:rPr lang="en-US" dirty="0" smtClean="0"/>
              <a:t>Detailed configuration and options are dependent on the provider hosted app side. Typically we have configurations to provide theme or custom master page to the selected template together with some additional elements</a:t>
            </a:r>
          </a:p>
          <a:p>
            <a:pPr marL="228600" indent="-228600">
              <a:buFont typeface="+mj-lt"/>
              <a:buAutoNum type="arabicPeriod"/>
            </a:pPr>
            <a:r>
              <a:rPr lang="en-US" dirty="0" smtClean="0"/>
              <a:t>Actual provisioning of the site collection using CSOM. You can use CSOM or REST for additional configurations</a:t>
            </a:r>
          </a:p>
          <a:p>
            <a:endParaRPr lang="en-US" dirty="0"/>
          </a:p>
        </p:txBody>
      </p:sp>
      <p:sp>
        <p:nvSpPr>
          <p:cNvPr id="4" name="Date Placeholder 3"/>
          <p:cNvSpPr>
            <a:spLocks noGrp="1"/>
          </p:cNvSpPr>
          <p:nvPr>
            <p:ph type="dt" idx="10"/>
          </p:nvPr>
        </p:nvSpPr>
        <p:spPr/>
        <p:txBody>
          <a:bodyPr/>
          <a:lstStyle/>
          <a:p>
            <a:fld id="{2035B153-EF76-40E3-90B0-1BF2161924CE}" type="datetime1">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2817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77888"/>
            <a:ext cx="3016250" cy="1697037"/>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Show</a:t>
            </a:r>
            <a:r>
              <a:rPr lang="en-US" baseline="0" noProof="0" dirty="0" smtClean="0"/>
              <a:t> site options based on web temp files in the 15 template folder.</a:t>
            </a:r>
            <a:r>
              <a:rPr lang="en-US" noProof="0" dirty="0" smtClean="0"/>
              <a:t> N</a:t>
            </a:r>
            <a:r>
              <a:rPr lang="en-US" baseline="0" noProof="0" dirty="0" smtClean="0"/>
              <a:t>otice that each language has it’s own web temp folder, which is created when language pack is installed.</a:t>
            </a:r>
          </a:p>
          <a:p>
            <a:pPr marL="228600" indent="-228600">
              <a:buAutoNum type="arabicPeriod"/>
            </a:pPr>
            <a:r>
              <a:rPr lang="en-US" baseline="0" noProof="0" dirty="0" smtClean="0"/>
              <a:t>When template is selected, onet.xml from the corresponding folder is executed and site provisioning is started based on that file.</a:t>
            </a:r>
          </a:p>
          <a:p>
            <a:pPr marL="228600" indent="-228600">
              <a:buAutoNum type="arabicPeriod"/>
            </a:pPr>
            <a:r>
              <a:rPr lang="en-US" baseline="0" noProof="0" dirty="0" smtClean="0"/>
              <a:t>Features mentioned in the onet.xml are activated in the order of their presence and each feature has their own feature.xml with element.xml files that is processed.</a:t>
            </a:r>
          </a:p>
          <a:p>
            <a:pPr marL="228600" indent="-228600">
              <a:buAutoNum type="arabicPeriod"/>
            </a:pPr>
            <a:r>
              <a:rPr lang="en-US" baseline="0" noProof="0" dirty="0" smtClean="0"/>
              <a:t>Dependent features are activated before features in the onet.xml are activated.</a:t>
            </a:r>
            <a:r>
              <a:rPr lang="en-US" noProof="0" dirty="0" smtClean="0"/>
              <a:t> F</a:t>
            </a:r>
            <a:r>
              <a:rPr lang="en-US" baseline="0" noProof="0" dirty="0" smtClean="0"/>
              <a:t>eatures can also activate other features programmatically from feature receiver.</a:t>
            </a:r>
          </a:p>
          <a:p>
            <a:pPr marL="228600" indent="-228600">
              <a:buAutoNum type="arabicPeriod"/>
            </a:pPr>
            <a:r>
              <a:rPr lang="en-US" baseline="0" noProof="0" dirty="0" smtClean="0"/>
              <a:t>After site scope feature activation and web scope feature activation, corresponding stapled features are activated for each scope, which have their own xml configuration.</a:t>
            </a:r>
            <a:r>
              <a:rPr lang="en-US" dirty="0"/>
              <a:t> </a:t>
            </a:r>
            <a:r>
              <a:rPr lang="en-US" baseline="0" noProof="0" dirty="0" smtClean="0"/>
              <a:t>These features can also have dependencies and other activations.</a:t>
            </a:r>
          </a:p>
          <a:p>
            <a:pPr marL="228600" indent="-228600">
              <a:buAutoNum type="arabicPeriod"/>
            </a:pPr>
            <a:r>
              <a:rPr lang="en-US" baseline="0" noProof="0" dirty="0" smtClean="0"/>
              <a:t>After all features have been activated, possible list instances and modules are provisioned from the onet.xml and site is ready to be used by end users.</a:t>
            </a:r>
          </a:p>
          <a:p>
            <a:pPr marL="228600" indent="-228600">
              <a:buAutoNum type="arabicPeriod"/>
            </a:pP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3</a:t>
            </a:fld>
            <a:endParaRPr lang="en-US"/>
          </a:p>
        </p:txBody>
      </p:sp>
    </p:spTree>
    <p:extLst>
      <p:ext uri="{BB962C8B-B14F-4D97-AF65-F5344CB8AC3E}">
        <p14:creationId xmlns:p14="http://schemas.microsoft.com/office/powerpoint/2010/main" val="2202728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826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3033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44865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0830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80691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576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17496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66490-52DE-4F97-B402-ED697D392822}"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273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7642BF-1A52-432B-9CCF-3DFE66AE8D8D}"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9835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2258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14388"/>
            <a:ext cx="3076575" cy="1730375"/>
          </a:xfrm>
        </p:spPr>
      </p:sp>
      <p:sp>
        <p:nvSpPr>
          <p:cNvPr id="3" name="Notes Placeholder 2"/>
          <p:cNvSpPr>
            <a:spLocks noGrp="1"/>
          </p:cNvSpPr>
          <p:nvPr>
            <p:ph type="body" idx="1"/>
          </p:nvPr>
        </p:nvSpPr>
        <p:spPr/>
        <p:txBody>
          <a:bodyPr/>
          <a:lstStyle/>
          <a:p>
            <a:pPr marL="0" indent="0">
              <a:buNone/>
            </a:pPr>
            <a:r>
              <a:rPr lang="en-US" noProof="0" dirty="0" smtClean="0"/>
              <a:t>Title: </a:t>
            </a:r>
            <a:r>
              <a:rPr lang="en-US" dirty="0" smtClean="0"/>
              <a:t>Feature Stapling</a:t>
            </a:r>
            <a:br>
              <a:rPr lang="en-US" dirty="0" smtClean="0"/>
            </a:br>
            <a:r>
              <a:rPr lang="en-US" noProof="0" dirty="0" smtClean="0"/>
              <a:t>Length: 1 min.</a:t>
            </a:r>
          </a:p>
          <a:p>
            <a:pPr marL="0" indent="0">
              <a:buNone/>
            </a:pPr>
            <a:endParaRPr lang="en-US" noProof="0" dirty="0" smtClean="0"/>
          </a:p>
          <a:p>
            <a:pPr marL="0" indent="0">
              <a:buNone/>
            </a:pPr>
            <a:r>
              <a:rPr lang="en-US" dirty="0" smtClean="0"/>
              <a:t>Key objective</a:t>
            </a:r>
          </a:p>
          <a:p>
            <a:pPr marL="640871" lvl="1" indent="-342900">
              <a:buFont typeface="Arial" panose="020B0604020202020204" pitchFamily="34" charset="0"/>
              <a:buChar char="•"/>
            </a:pPr>
            <a:r>
              <a:rPr lang="en-US" dirty="0" smtClean="0"/>
              <a:t>Extend site provisioning with out–of–the–box site definitions</a:t>
            </a:r>
          </a:p>
          <a:p>
            <a:pPr lvl="1"/>
            <a:endParaRPr lang="en-US" dirty="0" smtClean="0"/>
          </a:p>
          <a:p>
            <a:pPr marL="0" indent="0">
              <a:buNone/>
            </a:pPr>
            <a:r>
              <a:rPr lang="en-US" dirty="0" smtClean="0"/>
              <a:t>Challenge</a:t>
            </a:r>
          </a:p>
          <a:p>
            <a:pPr marL="640871" lvl="1" indent="-342900">
              <a:buFont typeface="Arial" panose="020B0604020202020204" pitchFamily="34" charset="0"/>
              <a:buChar char="•"/>
            </a:pPr>
            <a:r>
              <a:rPr lang="en-US" dirty="0" smtClean="0"/>
              <a:t>Cannot be used to bring new template options</a:t>
            </a:r>
          </a:p>
          <a:p>
            <a:pPr marL="640871" lvl="1" indent="-342900">
              <a:buFont typeface="Arial" panose="020B0604020202020204" pitchFamily="34" charset="0"/>
              <a:buChar char="•"/>
            </a:pPr>
            <a:r>
              <a:rPr lang="en-US" dirty="0" smtClean="0"/>
              <a:t>Only available in Office365 at site collection scope</a:t>
            </a:r>
          </a:p>
          <a:p>
            <a:pPr marL="0" indent="0">
              <a:buNone/>
            </a:pP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4</a:t>
            </a:fld>
            <a:endParaRPr lang="en-US"/>
          </a:p>
        </p:txBody>
      </p:sp>
    </p:spTree>
    <p:extLst>
      <p:ext uri="{BB962C8B-B14F-4D97-AF65-F5344CB8AC3E}">
        <p14:creationId xmlns:p14="http://schemas.microsoft.com/office/powerpoint/2010/main" val="940667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9201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66490-52DE-4F97-B402-ED697D392822}"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841069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7642BF-1A52-432B-9CCF-3DFE66AE8D8D}"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818669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7642BF-1A52-432B-9CCF-3DFE66AE8D8D}"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31752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389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SharePoint 2010 capitalized on the Workflow Foundation (WF)</a:t>
            </a:r>
            <a:r>
              <a:rPr lang="en-US" baseline="0" dirty="0" smtClean="0"/>
              <a:t> </a:t>
            </a:r>
            <a:r>
              <a:rPr lang="en-US" dirty="0" smtClean="0"/>
              <a:t>found in the .NET Framework 3.5 SP1. There was not much difference in SharePoint 2010’s workflow story from SharePoint 2007</a:t>
            </a:r>
            <a:r>
              <a:rPr lang="en-US" baseline="0" dirty="0" smtClean="0"/>
              <a:t> from an architectural perspective as SharePoint 2007 introduced workflow to the SharePoint platform via .NET Framework 3.0. The biggest improvements around workflow in SharePoint 2010 included:</a:t>
            </a:r>
          </a:p>
          <a:p>
            <a:pPr marL="171450" indent="-171450">
              <a:buFont typeface="Arial" pitchFamily="34" charset="0"/>
              <a:buChar char="•"/>
            </a:pPr>
            <a:r>
              <a:rPr lang="en-US" b="1" baseline="0" dirty="0" smtClean="0"/>
              <a:t>Site-based workflows: </a:t>
            </a:r>
            <a:r>
              <a:rPr lang="en-US" baseline="0" dirty="0" smtClean="0"/>
              <a:t>Workflows that run within the context of an SPWeb (previously they could only run within the context of an SPListItem)</a:t>
            </a:r>
          </a:p>
          <a:p>
            <a:pPr marL="171450" indent="-171450">
              <a:buFont typeface="Arial" pitchFamily="34" charset="0"/>
              <a:buChar char="•"/>
            </a:pPr>
            <a:r>
              <a:rPr lang="en-US" b="1" baseline="0" dirty="0" smtClean="0"/>
              <a:t>Power User Tooling Improvements: </a:t>
            </a:r>
          </a:p>
          <a:p>
            <a:pPr marL="628650" lvl="1" indent="-171450">
              <a:buFont typeface="Arial" pitchFamily="34" charset="0"/>
              <a:buChar char="•"/>
            </a:pPr>
            <a:r>
              <a:rPr lang="en-US" baseline="0" dirty="0" smtClean="0"/>
              <a:t>Workflows could be modeled using Visio 2010 and exported/imported to SharePoint Designer 2010.</a:t>
            </a:r>
          </a:p>
          <a:p>
            <a:pPr marL="628650" lvl="1" indent="-171450">
              <a:buFont typeface="Arial" pitchFamily="34" charset="0"/>
              <a:buChar char="•"/>
            </a:pPr>
            <a:r>
              <a:rPr lang="en-US" baseline="0" dirty="0" smtClean="0"/>
              <a:t>Added the ability to create reusable workflows or those that are tied to content types.</a:t>
            </a:r>
          </a:p>
          <a:p>
            <a:pPr marL="628650" lvl="1" indent="-171450">
              <a:buFont typeface="Arial" pitchFamily="34" charset="0"/>
              <a:buChar char="•"/>
            </a:pPr>
            <a:r>
              <a:rPr lang="en-US" baseline="0" dirty="0" smtClean="0"/>
              <a:t>Added the ability to import reusable workflows into Visual Studio 2010 coded workflows.</a:t>
            </a:r>
          </a:p>
          <a:p>
            <a:pPr marL="171450" lvl="0" indent="-171450">
              <a:buFont typeface="Arial" pitchFamily="34" charset="0"/>
              <a:buChar char="•"/>
            </a:pPr>
            <a:r>
              <a:rPr lang="en-US" b="1" baseline="0" dirty="0" smtClean="0"/>
              <a:t>Workflow Events:</a:t>
            </a:r>
            <a:r>
              <a:rPr lang="en-US" baseline="0" dirty="0" smtClean="0"/>
              <a:t> Override-able events developers can handle to run custom processes.</a:t>
            </a:r>
          </a:p>
          <a:p>
            <a:pPr marL="171450" indent="-171450">
              <a:buFont typeface="Arial" pitchFamily="34" charset="0"/>
              <a:buChar char="•"/>
            </a:pPr>
            <a:endParaRPr lang="en-US" dirty="0" smtClean="0"/>
          </a:p>
          <a:p>
            <a:pPr marL="0" indent="0">
              <a:buFont typeface="Arial" pitchFamily="34" charset="0"/>
              <a:buNone/>
            </a:pPr>
            <a:r>
              <a:rPr lang="en-US" dirty="0" smtClean="0"/>
              <a:t>Workflows built for SharePoint were tightly</a:t>
            </a:r>
            <a:r>
              <a:rPr lang="en-US" baseline="0" dirty="0" smtClean="0"/>
              <a:t> coupled by SharePoint and ran at a very low level and were designed primarily for on-premises deployments. </a:t>
            </a:r>
          </a:p>
          <a:p>
            <a:pPr marL="0" indent="0">
              <a:buFont typeface="Arial" pitchFamily="34" charset="0"/>
              <a:buNone/>
            </a:pPr>
            <a:r>
              <a:rPr lang="en-US" baseline="0" dirty="0" smtClean="0"/>
              <a:t>This meant that coded workflows could not run within the sandbox or in a hosted environment. </a:t>
            </a:r>
          </a:p>
          <a:p>
            <a:pPr marL="0" indent="0">
              <a:buFont typeface="Arial" pitchFamily="34" charset="0"/>
              <a:buNone/>
            </a:pPr>
            <a:r>
              <a:rPr lang="en-US" baseline="0" dirty="0" smtClean="0"/>
              <a:t>All workflow data was also retained within the site collection’s content database where the workflow ran.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47</a:t>
            </a:fld>
            <a:endParaRPr lang="en-US" dirty="0"/>
          </a:p>
        </p:txBody>
      </p:sp>
    </p:spTree>
    <p:extLst>
      <p:ext uri="{BB962C8B-B14F-4D97-AF65-F5344CB8AC3E}">
        <p14:creationId xmlns:p14="http://schemas.microsoft.com/office/powerpoint/2010/main" val="1181761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SharePoint 2013 takes a very different approach to workflow. Existing SharePoint</a:t>
            </a:r>
            <a:r>
              <a:rPr lang="en-US" baseline="0" dirty="0" smtClean="0"/>
              <a:t> 2010 workflows will still run using the same legacy SharePoint 2010/.NET Framework 3.5 architecture and developers/users are free to continue creating workflows using this approach although it is not recommended.</a:t>
            </a:r>
          </a:p>
          <a:p>
            <a:endParaRPr lang="en-US" baseline="0" dirty="0" smtClean="0"/>
          </a:p>
          <a:p>
            <a:r>
              <a:rPr lang="en-US" sz="1200" kern="1200" dirty="0" smtClean="0">
                <a:solidFill>
                  <a:schemeClr val="tx1"/>
                </a:solidFill>
                <a:effectLst/>
                <a:latin typeface="+mn-lt"/>
                <a:ea typeface="+mn-ea"/>
                <a:cs typeface="+mn-cs"/>
              </a:rPr>
              <a:t>SharePoint 2013 workflows are based on Windows Workflow Foundation 4.0 (WF), which has been substantially redesigned from earlier versions. WF, in turn, is built on the messaging functionality provided b</a:t>
            </a:r>
            <a:r>
              <a:rPr lang="en-US" sz="1200" kern="1200" baseline="0" dirty="0" smtClean="0">
                <a:solidFill>
                  <a:schemeClr val="tx1"/>
                </a:solidFill>
                <a:effectLst/>
                <a:latin typeface="+mn-lt"/>
                <a:ea typeface="+mn-ea"/>
                <a:cs typeface="+mn-cs"/>
              </a:rPr>
              <a:t>y WCF. </a:t>
            </a:r>
            <a:r>
              <a:rPr lang="en-US" baseline="0" dirty="0" smtClean="0"/>
              <a:t>The workflow story in SharePoint 2013 now treats workflow as a separate service and capitalizes on </a:t>
            </a:r>
            <a:r>
              <a:rPr lang="en-US" dirty="0" smtClean="0"/>
              <a:t>Workflow</a:t>
            </a:r>
            <a:r>
              <a:rPr lang="en-US" baseline="0" dirty="0" smtClean="0"/>
              <a:t> Manager which includes the WF included in .NET Framework 4.0. The workflow service provided by Workflow Manager is decoupled from SharePoint and no longer runs in the content farm</a:t>
            </a:r>
            <a:r>
              <a:rPr lang="en-US" baseline="0" dirty="0" smtClean="0">
                <a:latin typeface="Segoe UI" panose="020B0502040204020203" pitchFamily="34" charset="0"/>
                <a:ea typeface="Segoe UI" panose="020B0502040204020203" pitchFamily="34" charset="0"/>
                <a:cs typeface="Segoe UI" panose="020B0502040204020203" pitchFamily="34" charset="0"/>
              </a:rPr>
              <a:t>—n</a:t>
            </a:r>
            <a:r>
              <a:rPr lang="en-US" baseline="0" dirty="0" smtClean="0"/>
              <a:t>ow it runs on its own servers. </a:t>
            </a:r>
            <a:r>
              <a:rPr lang="en-US" dirty="0" smtClean="0"/>
              <a:t>Workflow</a:t>
            </a:r>
            <a:r>
              <a:rPr lang="en-US" baseline="0" dirty="0" smtClean="0"/>
              <a:t> Manager also capitalizes on the latest and greatest advancements in workflow capabilities, performance, and scalability from Microsoft.</a:t>
            </a:r>
          </a:p>
          <a:p>
            <a:endParaRPr lang="en-US" baseline="0" dirty="0" smtClean="0"/>
          </a:p>
          <a:p>
            <a:r>
              <a:rPr lang="en-US" baseline="0" dirty="0" smtClean="0"/>
              <a:t>This new architecture is available both in the on-premises model using </a:t>
            </a:r>
            <a:r>
              <a:rPr lang="en-US" dirty="0" smtClean="0"/>
              <a:t>Workflow</a:t>
            </a:r>
            <a:r>
              <a:rPr lang="en-US" baseline="0" dirty="0" smtClean="0"/>
              <a:t> Manager as well as in a hosted model. By moving to this new architecture, SharePoint benefits from improvements in stability and scalability in the workflow platform. In addition, Workflow Manager is much more transparent where developers can use a service-based API to gain insight into metrics and analytics of WF.</a:t>
            </a:r>
          </a:p>
          <a:p>
            <a:endParaRPr lang="en-US" baseline="0" dirty="0" smtClean="0"/>
          </a:p>
          <a:p>
            <a:r>
              <a:rPr lang="en-US" dirty="0" smtClean="0"/>
              <a:t>Workflow</a:t>
            </a:r>
            <a:r>
              <a:rPr lang="en-US" baseline="0" dirty="0" smtClean="0"/>
              <a:t> Manager is very much a customer and capitalizes on the new SharePoint App Model architecture in that workflow (like apps) are treated as a “</a:t>
            </a:r>
            <a:r>
              <a:rPr lang="en-US" i="1" baseline="0" dirty="0" smtClean="0"/>
              <a:t>service.</a:t>
            </a:r>
            <a:r>
              <a:rPr lang="en-US" baseline="0" dirty="0" smtClean="0"/>
              <a:t>” SharePoint instructs </a:t>
            </a:r>
            <a:r>
              <a:rPr lang="en-US" dirty="0" smtClean="0"/>
              <a:t>Workflow</a:t>
            </a:r>
            <a:r>
              <a:rPr lang="en-US" baseline="0" dirty="0" smtClean="0"/>
              <a:t> Manager to execute a workflow and the two products communicate with each other over a service model infrastructure (WCF).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48</a:t>
            </a:fld>
            <a:endParaRPr lang="en-US" dirty="0"/>
          </a:p>
        </p:txBody>
      </p:sp>
    </p:spTree>
    <p:extLst>
      <p:ext uri="{BB962C8B-B14F-4D97-AF65-F5344CB8AC3E}">
        <p14:creationId xmlns:p14="http://schemas.microsoft.com/office/powerpoint/2010/main" val="3659315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961656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1929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0444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1725" y="877888"/>
            <a:ext cx="3082925" cy="1735137"/>
          </a:xfrm>
        </p:spPr>
      </p:sp>
      <p:sp>
        <p:nvSpPr>
          <p:cNvPr id="3" name="Notes Placeholder 2"/>
          <p:cNvSpPr>
            <a:spLocks noGrp="1"/>
          </p:cNvSpPr>
          <p:nvPr>
            <p:ph type="body" idx="1"/>
          </p:nvPr>
        </p:nvSpPr>
        <p:spPr/>
        <p:txBody>
          <a:bodyPr/>
          <a:lstStyle/>
          <a:p>
            <a:pPr marL="228600" indent="-228600">
              <a:buAutoNum type="arabicPeriod"/>
            </a:pPr>
            <a:r>
              <a:rPr lang="en-US" noProof="0" dirty="0" smtClean="0"/>
              <a:t>Show</a:t>
            </a:r>
            <a:r>
              <a:rPr lang="en-US" baseline="0" noProof="0" dirty="0" smtClean="0"/>
              <a:t> site options based on web temp files in the 15 template folder.</a:t>
            </a:r>
            <a:r>
              <a:rPr lang="en-US" noProof="0" dirty="0" smtClean="0"/>
              <a:t> N</a:t>
            </a:r>
            <a:r>
              <a:rPr lang="en-US" baseline="0" noProof="0" dirty="0" smtClean="0"/>
              <a:t>otice that each language has it’s own web temp folder, which is created when language pack is installed.</a:t>
            </a:r>
          </a:p>
          <a:p>
            <a:pPr marL="228600" indent="-228600">
              <a:buAutoNum type="arabicPeriod"/>
            </a:pPr>
            <a:r>
              <a:rPr lang="en-US" baseline="0" noProof="0" dirty="0" smtClean="0"/>
              <a:t>When template is selected, onet.xml from the corresponding folder is executed and site provisioning is started based on that file.</a:t>
            </a:r>
          </a:p>
          <a:p>
            <a:pPr marL="228600" indent="-228600">
              <a:buAutoNum type="arabicPeriod"/>
            </a:pPr>
            <a:r>
              <a:rPr lang="en-US" baseline="0" noProof="0" dirty="0" smtClean="0"/>
              <a:t>Features mentioned in the onet.xml are activated in the order of their presence and each feature has their own feature.xml with element.xml files that is processed.</a:t>
            </a:r>
          </a:p>
          <a:p>
            <a:pPr marL="228600" indent="-228600">
              <a:buAutoNum type="arabicPeriod"/>
            </a:pPr>
            <a:r>
              <a:rPr lang="en-US" baseline="0" noProof="0" dirty="0" smtClean="0"/>
              <a:t>Dependent features are activated before features in the onet.xml are activated.</a:t>
            </a:r>
            <a:r>
              <a:rPr lang="en-US" noProof="0" dirty="0" smtClean="0"/>
              <a:t> F</a:t>
            </a:r>
            <a:r>
              <a:rPr lang="en-US" baseline="0" noProof="0" dirty="0" smtClean="0"/>
              <a:t>eatures can also activate other features programmatically from feature receiver.</a:t>
            </a:r>
          </a:p>
          <a:p>
            <a:pPr marL="228600" indent="-228600">
              <a:buAutoNum type="arabicPeriod"/>
            </a:pPr>
            <a:r>
              <a:rPr lang="en-US" baseline="0" noProof="0" dirty="0" smtClean="0"/>
              <a:t>After site scope feature activation and web scope feature activation, corresponding stapled features are activated for each scope, which have their own xml configuration.</a:t>
            </a:r>
            <a:r>
              <a:rPr lang="en-US" dirty="0"/>
              <a:t> </a:t>
            </a:r>
            <a:r>
              <a:rPr lang="en-US" baseline="0" noProof="0" dirty="0" smtClean="0"/>
              <a:t>These features can also have dependencies and other activations.</a:t>
            </a:r>
          </a:p>
          <a:p>
            <a:pPr marL="228600" indent="-228600">
              <a:buAutoNum type="arabicPeriod"/>
            </a:pPr>
            <a:r>
              <a:rPr lang="en-US" baseline="0" noProof="0" dirty="0" smtClean="0"/>
              <a:t>After all features have been activated, possible list instances and modules are provisioned from the onet.xml and site is ready to be used by end users.</a:t>
            </a:r>
            <a:endParaRPr lang="en-US" noProof="0" dirty="0" smtClean="0"/>
          </a:p>
          <a:p>
            <a:pPr marL="228600" indent="-228600">
              <a:buAutoNum type="arabicPeriod"/>
            </a:pPr>
            <a:endParaRPr lang="en-US" noProof="0" dirty="0" smtClean="0"/>
          </a:p>
          <a:p>
            <a:pPr marL="0" indent="0">
              <a:buNone/>
            </a:pPr>
            <a:r>
              <a:rPr lang="en-US" b="1" dirty="0" smtClean="0"/>
              <a:t>For more information see: Site provisioning techniques and remote provisioning in SharePoint 2013</a:t>
            </a:r>
          </a:p>
          <a:p>
            <a:pPr marL="0" indent="0">
              <a:buNone/>
            </a:pPr>
            <a:r>
              <a:rPr lang="en-US" noProof="0" dirty="0" smtClean="0"/>
              <a:t>http://blogs.msdn.com/b/vesku/archive/2013/08/23/site-provisioning-techniques-and-remote-provisioning-in-sharepoint-2013.aspx</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5</a:t>
            </a:fld>
            <a:endParaRPr lang="en-US"/>
          </a:p>
        </p:txBody>
      </p:sp>
    </p:spTree>
    <p:extLst>
      <p:ext uri="{BB962C8B-B14F-4D97-AF65-F5344CB8AC3E}">
        <p14:creationId xmlns:p14="http://schemas.microsoft.com/office/powerpoint/2010/main" val="183924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677270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Static</a:t>
            </a:r>
            <a:r>
              <a:rPr lang="en-US" baseline="0" dirty="0" smtClean="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smtClean="0"/>
              <a:t>Dynamic files like master pages and other asp pages are deployed to the each site collections.</a:t>
            </a:r>
          </a:p>
          <a:p>
            <a:pPr marL="228600" indent="-228600">
              <a:buFont typeface="+mj-lt"/>
              <a:buAutoNum type="arabicPeriod"/>
            </a:pPr>
            <a:r>
              <a:rPr lang="en-US" baseline="0" dirty="0" smtClean="0"/>
              <a:t>Static files are referenced from the root site collection using relative links.</a:t>
            </a:r>
          </a:p>
          <a:p>
            <a:endParaRPr lang="en-US" baseline="0" dirty="0" smtClean="0"/>
          </a:p>
          <a:p>
            <a:r>
              <a:rPr lang="en-US" baseline="0" dirty="0" smtClean="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365190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9/5/2014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554560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519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59</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3369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117415-2A81-47B5-B845-42479BE2B3AB}"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860537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SharePoint is increasingly used as the hub for productivity and collaborative experiences that incorporate and interact with data from a variety of external systems. Capabilities like those offered by Business Connectivity Services offer a powerful infrastructure for surfacing external data inside SharePoint, and SharePoint web services offer an increasing complete set of options for surfacing SharePoint data in outside systems. </a:t>
            </a:r>
          </a:p>
          <a:p>
            <a:r>
              <a:rPr lang="en-US" sz="1200" kern="1200" dirty="0" smtClean="0">
                <a:solidFill>
                  <a:schemeClr val="tx1"/>
                </a:solidFill>
                <a:effectLst/>
                <a:latin typeface="+mn-lt"/>
                <a:ea typeface="+mn-ea"/>
                <a:cs typeface="+mn-cs"/>
              </a:rPr>
              <a:t>SharePoint does not, however, currently provide a convenient mechanism for informing external systems of SharePoint events. As a result it is effectively impossible to build an efficient solution that reacts to changes in SharePoint data, except through complex, farm-deployed solutions that use custom event receivers and web service interfaces to call into external systems. Given that farm-deployed solutions are not allowed in Microsoft SharePoint Online, even this solution is not available to Office 365 customers.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addition, the current sandboxed solution infrastructure imposes quite a few restrictions on the developer. For example, solutions cannot execute for longer than 30 seconds, and they cannot exceed a certain amount of resource usage per day. Allowing a developer to execute their event receiver logic outside of the SharePoint farm makes it possible for them to overcome these restrictions and build more robust solutions.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was one of the most highly requested features: providing</a:t>
            </a:r>
            <a:r>
              <a:rPr lang="en-US" sz="1200" kern="1200" baseline="0" dirty="0" smtClean="0">
                <a:solidFill>
                  <a:schemeClr val="tx1"/>
                </a:solidFill>
                <a:effectLst/>
                <a:latin typeface="+mn-lt"/>
                <a:ea typeface="+mn-ea"/>
                <a:cs typeface="+mn-cs"/>
              </a:rPr>
              <a:t> support for external systems to receive events from SharePoint so they can take action based on that event. There are also enhanced capabilities in Business Connectivity Services (BCS) to allow external systems to receive information. We are not talking about BCS in this module</a:t>
            </a:r>
            <a:r>
              <a:rPr lang="en-US" sz="1200" kern="1200" baseline="0"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rPr>
              <a:t>—</a:t>
            </a:r>
            <a:r>
              <a:rPr lang="en-US" sz="1200" kern="1200" baseline="0" dirty="0" smtClean="0">
                <a:solidFill>
                  <a:schemeClr val="tx1"/>
                </a:solidFill>
                <a:effectLst/>
                <a:latin typeface="+mn-lt"/>
                <a:ea typeface="+mn-ea"/>
                <a:cs typeface="+mn-cs"/>
              </a:rPr>
              <a:t>we will talk about that in the BCS module in this course. If you have developed event receivers before, you will find this very familiar and you will be able to take advantage of your skills with this model.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61</a:t>
            </a:fld>
            <a:endParaRPr lang="en-US" dirty="0"/>
          </a:p>
        </p:txBody>
      </p:sp>
    </p:spTree>
    <p:extLst>
      <p:ext uri="{BB962C8B-B14F-4D97-AF65-F5344CB8AC3E}">
        <p14:creationId xmlns:p14="http://schemas.microsoft.com/office/powerpoint/2010/main" val="2434729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SharePoint executes events in the following order:</a:t>
            </a:r>
          </a:p>
          <a:p>
            <a:r>
              <a:rPr lang="en-US" dirty="0" smtClean="0"/>
              <a:t>1.</a:t>
            </a:r>
            <a:r>
              <a:rPr lang="en-US" baseline="0" dirty="0" smtClean="0"/>
              <a:t> </a:t>
            </a:r>
            <a:r>
              <a:rPr lang="en-US" dirty="0" smtClean="0"/>
              <a:t>Synchronous “before” events in sequence order</a:t>
            </a:r>
          </a:p>
          <a:p>
            <a:r>
              <a:rPr lang="en-US" dirty="0" smtClean="0"/>
              <a:t>2. Synchronous “after” events in sequence order</a:t>
            </a:r>
          </a:p>
          <a:p>
            <a:r>
              <a:rPr lang="en-US" dirty="0" smtClean="0"/>
              <a:t>3. Asynchronous “after” events</a:t>
            </a:r>
          </a:p>
          <a:p>
            <a:endParaRPr lang="en-US" dirty="0" smtClean="0"/>
          </a:p>
          <a:p>
            <a:r>
              <a:rPr lang="en-US" dirty="0" smtClean="0"/>
              <a:t>Custom web services implement a required interface and register for events.</a:t>
            </a:r>
          </a:p>
          <a:p>
            <a:endParaRPr lang="en-US" dirty="0" smtClean="0"/>
          </a:p>
          <a:p>
            <a:r>
              <a:rPr lang="en-US" dirty="0" smtClean="0"/>
              <a:t>The custom web service can perform any required action</a:t>
            </a:r>
            <a:r>
              <a:rPr lang="en-US" baseline="0" dirty="0" smtClean="0"/>
              <a:t> and then call back into SharePoint.</a:t>
            </a:r>
          </a:p>
          <a:p>
            <a:endParaRPr lang="fi-FI"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i-FI" baseline="0" dirty="0" smtClean="0"/>
              <a:t>1. </a:t>
            </a:r>
            <a:r>
              <a:rPr lang="en-US" dirty="0" smtClean="0"/>
              <a:t>When a user interacts with a supported</a:t>
            </a:r>
            <a:r>
              <a:rPr lang="en-US" baseline="0" dirty="0" smtClean="0"/>
              <a:t> artifact, then an event fires.</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fi-FI" dirty="0" smtClean="0"/>
              <a:t>2.</a:t>
            </a:r>
            <a:r>
              <a:rPr lang="fi-FI" baseline="0" dirty="0" smtClean="0"/>
              <a:t> </a:t>
            </a:r>
            <a:r>
              <a:rPr lang="en-US" dirty="0" smtClean="0"/>
              <a:t>SharePoint requests ACS to create and sign a token which contains context information</a:t>
            </a:r>
            <a:r>
              <a:rPr lang="en-US" baseline="0" dirty="0" smtClean="0"/>
              <a:t> about the current user along with an authorization code.</a:t>
            </a:r>
          </a:p>
          <a:p>
            <a:pPr marL="0" marR="0" indent="0" algn="l" defTabSz="914363" rtl="0" eaLnBrk="1" fontAlgn="auto" latinLnBrk="0" hangingPunct="1">
              <a:lnSpc>
                <a:spcPct val="90000"/>
              </a:lnSpc>
              <a:spcBef>
                <a:spcPts val="0"/>
              </a:spcBef>
              <a:spcAft>
                <a:spcPts val="333"/>
              </a:spcAft>
              <a:buClrTx/>
              <a:buSzTx/>
              <a:buFontTx/>
              <a:buNone/>
              <a:tabLst/>
              <a:defRPr/>
            </a:pPr>
            <a:r>
              <a:rPr lang="fi-FI" baseline="0" dirty="0" smtClean="0"/>
              <a:t>3. </a:t>
            </a:r>
            <a:r>
              <a:rPr lang="en-US" dirty="0" smtClean="0"/>
              <a:t>SharePoint calls the registered event received (a web service) and passes the context token. The web service validates the signature on the context token</a:t>
            </a:r>
            <a:r>
              <a:rPr lang="en-US" baseline="0" dirty="0" smtClean="0"/>
              <a:t> and </a:t>
            </a:r>
            <a:r>
              <a:rPr lang="en-US" dirty="0" smtClean="0"/>
              <a:t>extracts the authorization code.</a:t>
            </a:r>
          </a:p>
          <a:p>
            <a:pPr marL="0" marR="0" indent="0" algn="l" defTabSz="914363" rtl="0" eaLnBrk="1" fontAlgn="auto" latinLnBrk="0" hangingPunct="1">
              <a:lnSpc>
                <a:spcPct val="90000"/>
              </a:lnSpc>
              <a:spcBef>
                <a:spcPts val="0"/>
              </a:spcBef>
              <a:spcAft>
                <a:spcPts val="333"/>
              </a:spcAft>
              <a:buClrTx/>
              <a:buSzTx/>
              <a:buFontTx/>
              <a:buNone/>
              <a:tabLst/>
              <a:defRPr/>
            </a:pPr>
            <a:r>
              <a:rPr lang="fi-FI" dirty="0" smtClean="0"/>
              <a:t>4. </a:t>
            </a:r>
            <a:r>
              <a:rPr lang="en-US" dirty="0" smtClean="0"/>
              <a:t>The event receiver can do anything it wants. In this case, updating a line of business (LOB) system.</a:t>
            </a:r>
          </a:p>
          <a:p>
            <a:pPr marL="0" marR="0" indent="0" algn="l" defTabSz="914363" rtl="0" eaLnBrk="1" fontAlgn="auto" latinLnBrk="0" hangingPunct="1">
              <a:lnSpc>
                <a:spcPct val="90000"/>
              </a:lnSpc>
              <a:spcBef>
                <a:spcPts val="0"/>
              </a:spcBef>
              <a:spcAft>
                <a:spcPts val="333"/>
              </a:spcAft>
              <a:buClrTx/>
              <a:buSzTx/>
              <a:buFontTx/>
              <a:buNone/>
              <a:tabLst/>
              <a:defRPr/>
            </a:pPr>
            <a:r>
              <a:rPr lang="fi-FI" dirty="0" smtClean="0"/>
              <a:t>5. </a:t>
            </a:r>
            <a:r>
              <a:rPr lang="en-US" dirty="0" smtClean="0"/>
              <a:t>The event receiver returns a code to SharePoint indicating</a:t>
            </a:r>
            <a:r>
              <a:rPr lang="en-US" baseline="0" dirty="0" smtClean="0"/>
              <a:t> the outcome of the event.</a:t>
            </a:r>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B4008EB6-D09E-4580-8CD6-DDB14511944F}" type="slidenum">
              <a:rPr lang="en-US" smtClean="0"/>
              <a:t>62</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dirty="0"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9394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dirty="0" smtClean="0"/>
              <a:t>1.</a:t>
            </a:r>
            <a:r>
              <a:rPr lang="fi-FI" baseline="0" dirty="0" smtClean="0"/>
              <a:t> </a:t>
            </a:r>
            <a:r>
              <a:rPr lang="en-US" dirty="0" smtClean="0"/>
              <a:t>When a user interacts with a supported</a:t>
            </a:r>
            <a:r>
              <a:rPr lang="en-US" baseline="0" dirty="0" smtClean="0"/>
              <a:t> artifact, then an event fires.</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fi-FI" dirty="0" smtClean="0"/>
              <a:t>2.</a:t>
            </a:r>
            <a:r>
              <a:rPr lang="fi-FI" baseline="0" dirty="0" smtClean="0"/>
              <a:t> </a:t>
            </a:r>
            <a:r>
              <a:rPr lang="en-US" dirty="0" smtClean="0"/>
              <a:t>SharePoint requests ACS to create and sign a token which contains context information</a:t>
            </a:r>
            <a:r>
              <a:rPr lang="en-US" baseline="0" dirty="0" smtClean="0"/>
              <a:t> about the current user along with an authorization code.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i-FI" dirty="0" smtClean="0"/>
              <a:t>3. </a:t>
            </a:r>
            <a:r>
              <a:rPr lang="en-US" dirty="0" smtClean="0"/>
              <a:t>SharePoint calls the registered event received (a web service) and passes the context token. The web service validates the signature on the context token</a:t>
            </a:r>
            <a:r>
              <a:rPr lang="en-US" baseline="0" dirty="0" smtClean="0"/>
              <a:t> and </a:t>
            </a:r>
            <a:r>
              <a:rPr lang="en-US" dirty="0" smtClean="0"/>
              <a:t>extracts the authorization code.</a:t>
            </a:r>
          </a:p>
          <a:p>
            <a:pPr marL="0" marR="0" indent="0" algn="l" defTabSz="914400" rtl="0" eaLnBrk="1" fontAlgn="auto" latinLnBrk="0" hangingPunct="1">
              <a:lnSpc>
                <a:spcPct val="100000"/>
              </a:lnSpc>
              <a:spcBef>
                <a:spcPts val="0"/>
              </a:spcBef>
              <a:spcAft>
                <a:spcPts val="0"/>
              </a:spcAft>
              <a:buClrTx/>
              <a:buSzTx/>
              <a:buFontTx/>
              <a:buNone/>
              <a:tabLst/>
              <a:defRPr/>
            </a:pPr>
            <a:r>
              <a:rPr lang="fi-FI" dirty="0" smtClean="0"/>
              <a:t>4.</a:t>
            </a:r>
            <a:r>
              <a:rPr lang="fi-FI" baseline="0" dirty="0" smtClean="0"/>
              <a:t> </a:t>
            </a:r>
            <a:r>
              <a:rPr lang="en-US" dirty="0" smtClean="0"/>
              <a:t>The event receiver may perform any action it needs to such as updating a system hosted in the cloud.</a:t>
            </a:r>
          </a:p>
          <a:p>
            <a:pPr marL="0" marR="0" indent="0" algn="l" defTabSz="914363" rtl="0" eaLnBrk="1" fontAlgn="auto" latinLnBrk="0" hangingPunct="1">
              <a:lnSpc>
                <a:spcPct val="90000"/>
              </a:lnSpc>
              <a:spcBef>
                <a:spcPts val="0"/>
              </a:spcBef>
              <a:spcAft>
                <a:spcPts val="333"/>
              </a:spcAft>
              <a:buClrTx/>
              <a:buSzTx/>
              <a:buFontTx/>
              <a:buNone/>
              <a:tabLst/>
              <a:defRPr/>
            </a:pPr>
            <a:r>
              <a:rPr lang="fi-FI" dirty="0" smtClean="0"/>
              <a:t>5.</a:t>
            </a:r>
            <a:r>
              <a:rPr lang="fi-FI" baseline="0" dirty="0" smtClean="0"/>
              <a:t> </a:t>
            </a:r>
            <a:r>
              <a:rPr lang="en-US" dirty="0" smtClean="0"/>
              <a:t>The remote event receiver requests a token from ACS that it can use to call back into SharePoint.</a:t>
            </a:r>
          </a:p>
          <a:p>
            <a:pPr marL="0" marR="0" indent="0" algn="l" defTabSz="914363" rtl="0" eaLnBrk="1" fontAlgn="auto" latinLnBrk="0" hangingPunct="1">
              <a:lnSpc>
                <a:spcPct val="90000"/>
              </a:lnSpc>
              <a:spcBef>
                <a:spcPts val="0"/>
              </a:spcBef>
              <a:spcAft>
                <a:spcPts val="333"/>
              </a:spcAft>
              <a:buClrTx/>
              <a:buSzTx/>
              <a:buFontTx/>
              <a:buNone/>
              <a:tabLst/>
              <a:defRPr/>
            </a:pPr>
            <a:r>
              <a:rPr lang="fi-FI" dirty="0" smtClean="0"/>
              <a:t>6. </a:t>
            </a:r>
            <a:r>
              <a:rPr lang="en-US" dirty="0" smtClean="0"/>
              <a:t>The remote event receiver can use the token to call back into SharePoint and perform a task.</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B4008EB6-D09E-4580-8CD6-DDB14511944F}" type="slidenum">
              <a:rPr lang="en-US" smtClean="0"/>
              <a:t>63</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dirty="0"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19656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0" indent="0">
              <a:lnSpc>
                <a:spcPct val="100000"/>
              </a:lnSpc>
              <a:buNone/>
              <a:tabLst>
                <a:tab pos="0" algn="l"/>
              </a:tabLst>
              <a:defRPr/>
            </a:pPr>
            <a:r>
              <a:rPr lang="en-US" b="1" dirty="0" smtClean="0">
                <a:latin typeface="Arial" charset="0"/>
                <a:cs typeface="Arial" charset="0"/>
              </a:rPr>
              <a:t>Title: </a:t>
            </a:r>
            <a:r>
              <a:rPr lang="en-US" b="0" baseline="0" dirty="0" smtClean="0">
                <a:latin typeface="Arial" charset="0"/>
                <a:cs typeface="Arial" charset="0"/>
              </a:rPr>
              <a:t> Remediation activities</a:t>
            </a:r>
            <a:endParaRPr lang="en-US" b="1" dirty="0" smtClean="0">
              <a:latin typeface="Arial" charset="0"/>
              <a:cs typeface="Arial" charset="0"/>
            </a:endParaRPr>
          </a:p>
          <a:p>
            <a:pPr marL="0" indent="0">
              <a:lnSpc>
                <a:spcPct val="100000"/>
              </a:lnSpc>
              <a:buNone/>
              <a:tabLst>
                <a:tab pos="0" algn="l"/>
              </a:tabLst>
              <a:defRPr/>
            </a:pPr>
            <a:r>
              <a:rPr lang="en-US" b="1" dirty="0" smtClean="0">
                <a:latin typeface="Arial" charset="0"/>
                <a:cs typeface="Arial" charset="0"/>
              </a:rPr>
              <a:t>Timing: </a:t>
            </a:r>
            <a:r>
              <a:rPr lang="en-US" b="0" dirty="0" smtClean="0">
                <a:latin typeface="Arial" charset="0"/>
                <a:cs typeface="Arial" charset="0"/>
              </a:rPr>
              <a:t>1 </a:t>
            </a:r>
            <a:r>
              <a:rPr lang="en-US" dirty="0" smtClean="0"/>
              <a:t>minute</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1174D90-79E9-4852-9E52-ABE847EF296F}" type="datetime1">
              <a:rPr lang="en-US" smtClean="0">
                <a:solidFill>
                  <a:prstClr val="black"/>
                </a:solidFill>
              </a:rPr>
              <a:pPr/>
              <a:t>9/5/2014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883705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746125"/>
            <a:ext cx="2979738" cy="1676400"/>
          </a:xfrm>
        </p:spPr>
      </p:sp>
      <p:sp>
        <p:nvSpPr>
          <p:cNvPr id="3" name="Notes Placeholder 2"/>
          <p:cNvSpPr>
            <a:spLocks noGrp="1"/>
          </p:cNvSpPr>
          <p:nvPr>
            <p:ph type="body" idx="1"/>
          </p:nvPr>
        </p:nvSpPr>
        <p:spPr/>
        <p:txBody>
          <a:bodyPr/>
          <a:lstStyle/>
          <a:p>
            <a:pPr marL="228600" indent="-228600">
              <a:buAutoNum type="arabicPeriod"/>
            </a:pP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6</a:t>
            </a:fld>
            <a:endParaRPr lang="en-US"/>
          </a:p>
        </p:txBody>
      </p:sp>
    </p:spTree>
    <p:extLst>
      <p:ext uri="{BB962C8B-B14F-4D97-AF65-F5344CB8AC3E}">
        <p14:creationId xmlns:p14="http://schemas.microsoft.com/office/powerpoint/2010/main" val="3554550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Remote event receivers are not good for mirroring or sync solutions. We have seen where people have tried to use event receivers to synchronize</a:t>
            </a:r>
            <a:r>
              <a:rPr lang="en-US" baseline="0" dirty="0" smtClean="0"/>
              <a:t> data between farms or to update databases when data is changed. These are not good uses of event receivers in either model, but particularly with remote event receivers because there is no guaranteed delivery. You will not have that message queued up for delivery and then you will wait for the remote endpoint to come back online to continue processing. The remote endpoint has to be online and listening for the delivery to occur. You can write some custom code to try to improve this, but you do not receive that out of the box.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65</a:t>
            </a:fld>
            <a:endParaRPr lang="en-US" dirty="0"/>
          </a:p>
        </p:txBody>
      </p:sp>
    </p:spTree>
    <p:extLst>
      <p:ext uri="{BB962C8B-B14F-4D97-AF65-F5344CB8AC3E}">
        <p14:creationId xmlns:p14="http://schemas.microsoft.com/office/powerpoint/2010/main" val="470694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Remote event receivers can be added directly to app projects.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66</a:t>
            </a:fld>
            <a:endParaRPr lang="en-US" dirty="0"/>
          </a:p>
        </p:txBody>
      </p:sp>
    </p:spTree>
    <p:extLst>
      <p:ext uri="{BB962C8B-B14F-4D97-AF65-F5344CB8AC3E}">
        <p14:creationId xmlns:p14="http://schemas.microsoft.com/office/powerpoint/2010/main" val="28433731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normAutofit fontScale="92500" lnSpcReduction="20000"/>
          </a:bodyPr>
          <a:lstStyle/>
          <a:p>
            <a:r>
              <a:rPr lang="en-US" sz="1200" b="1" kern="1200" dirty="0" smtClean="0">
                <a:solidFill>
                  <a:schemeClr val="tx1"/>
                </a:solidFill>
                <a:effectLst/>
                <a:latin typeface="+mn-lt"/>
                <a:ea typeface="+mn-ea"/>
                <a:cs typeface="+mn-cs"/>
              </a:rPr>
              <a:t>ProcessEvent</a:t>
            </a:r>
          </a:p>
          <a:p>
            <a:r>
              <a:rPr lang="en-US" sz="1200" kern="1200" dirty="0" smtClean="0">
                <a:solidFill>
                  <a:schemeClr val="tx1"/>
                </a:solidFill>
                <a:effectLst/>
                <a:latin typeface="+mn-lt"/>
                <a:ea typeface="+mn-ea"/>
                <a:cs typeface="+mn-cs"/>
              </a:rPr>
              <a:t>The defined interface supports “ING” events and synchronous “ED” events. ING events</a:t>
            </a:r>
            <a:r>
              <a:rPr lang="en-US" sz="1200" kern="1200" baseline="0" dirty="0" smtClean="0">
                <a:solidFill>
                  <a:schemeClr val="tx1"/>
                </a:solidFill>
                <a:effectLst/>
                <a:latin typeface="+mn-lt"/>
                <a:ea typeface="+mn-ea"/>
                <a:cs typeface="+mn-cs"/>
              </a:rPr>
              <a:t> occur before the actual event, such as the actual adding of an item to a list or the actual deleting of an item in a list. In this version of SharePoint, we can also specify the ED events, meaning notification after the event has occurred</a:t>
            </a:r>
            <a:r>
              <a:rPr lang="en-US" sz="1200" kern="1200" baseline="0"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rPr>
              <a:t>—</a:t>
            </a:r>
            <a:r>
              <a:rPr lang="en-US" sz="1200" kern="1200" baseline="0" dirty="0" smtClean="0">
                <a:solidFill>
                  <a:schemeClr val="tx1"/>
                </a:solidFill>
                <a:effectLst/>
                <a:latin typeface="+mn-lt"/>
                <a:ea typeface="+mn-ea"/>
                <a:cs typeface="+mn-cs"/>
              </a:rPr>
              <a:t>we can specify that the call is processed synchronously.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ProcessOnewayEvent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defined interface supports asynchronous “ED” events.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web service takes a single argument of type </a:t>
            </a:r>
            <a:r>
              <a:rPr lang="en-US" sz="1200" b="1" kern="1200" dirty="0" smtClean="0">
                <a:solidFill>
                  <a:schemeClr val="tx1"/>
                </a:solidFill>
                <a:effectLst/>
                <a:latin typeface="+mn-lt"/>
                <a:ea typeface="+mn-ea"/>
                <a:cs typeface="+mn-cs"/>
              </a:rPr>
              <a:t>SPRemoteEventProperties</a:t>
            </a:r>
            <a:r>
              <a:rPr lang="en-US" sz="1200" kern="1200" baseline="0" dirty="0" smtClean="0">
                <a:solidFill>
                  <a:schemeClr val="tx1"/>
                </a:solidFill>
                <a:effectLst/>
                <a:latin typeface="+mn-lt"/>
                <a:ea typeface="+mn-ea"/>
                <a:cs typeface="+mn-cs"/>
              </a:rPr>
              <a:t> and returns </a:t>
            </a:r>
            <a:r>
              <a:rPr lang="en-US" sz="1200" b="1" kern="1200" baseline="0" dirty="0" smtClean="0">
                <a:solidFill>
                  <a:schemeClr val="tx1"/>
                </a:solidFill>
                <a:effectLst/>
                <a:latin typeface="+mn-lt"/>
                <a:ea typeface="+mn-ea"/>
                <a:cs typeface="+mn-cs"/>
              </a:rPr>
              <a:t>SPRemoteEventResults </a:t>
            </a:r>
            <a:r>
              <a:rPr lang="en-US" sz="1200" b="0" kern="1200" baseline="0" dirty="0" smtClean="0">
                <a:solidFill>
                  <a:schemeClr val="tx1"/>
                </a:solidFill>
                <a:effectLst/>
                <a:latin typeface="+mn-lt"/>
                <a:ea typeface="+mn-ea"/>
                <a:cs typeface="+mn-cs"/>
              </a:rPr>
              <a:t>for synchronous events.</a:t>
            </a:r>
          </a:p>
          <a:p>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web service takes a single argument of type </a:t>
            </a:r>
            <a:r>
              <a:rPr lang="en-US" sz="1200" b="1" kern="1200" dirty="0" smtClean="0">
                <a:solidFill>
                  <a:schemeClr val="tx1"/>
                </a:solidFill>
                <a:effectLst/>
                <a:latin typeface="+mn-lt"/>
                <a:ea typeface="+mn-ea"/>
                <a:cs typeface="+mn-cs"/>
              </a:rPr>
              <a:t>SPRemoteEventProperties</a:t>
            </a:r>
            <a:r>
              <a:rPr lang="en-US" sz="1200" kern="1200" baseline="0" dirty="0" smtClean="0">
                <a:solidFill>
                  <a:schemeClr val="tx1"/>
                </a:solidFill>
                <a:effectLst/>
                <a:latin typeface="+mn-lt"/>
                <a:ea typeface="+mn-ea"/>
                <a:cs typeface="+mn-cs"/>
              </a:rPr>
              <a:t> and returns </a:t>
            </a:r>
            <a:r>
              <a:rPr lang="en-US" sz="1200" b="1" kern="1200" baseline="0" dirty="0" smtClean="0">
                <a:solidFill>
                  <a:schemeClr val="tx1"/>
                </a:solidFill>
                <a:effectLst/>
                <a:latin typeface="+mn-lt"/>
                <a:ea typeface="+mn-ea"/>
                <a:cs typeface="+mn-cs"/>
              </a:rPr>
              <a:t>void </a:t>
            </a:r>
            <a:r>
              <a:rPr lang="en-US" sz="1200" b="0" kern="1200" baseline="0" dirty="0" smtClean="0">
                <a:solidFill>
                  <a:schemeClr val="tx1"/>
                </a:solidFill>
                <a:effectLst/>
                <a:latin typeface="+mn-lt"/>
                <a:ea typeface="+mn-ea"/>
                <a:cs typeface="+mn-cs"/>
              </a:rPr>
              <a:t>for “ED” events.</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SPRemoteEventProperties</a:t>
            </a:r>
            <a:r>
              <a:rPr lang="en-US" sz="1200" kern="1200" dirty="0" smtClean="0">
                <a:solidFill>
                  <a:schemeClr val="tx1"/>
                </a:solidFill>
                <a:effectLst/>
                <a:latin typeface="+mn-lt"/>
                <a:ea typeface="+mn-ea"/>
                <a:cs typeface="+mn-cs"/>
              </a:rPr>
              <a:t> will always pass an </a:t>
            </a:r>
            <a:r>
              <a:rPr lang="en-US" sz="1200" b="1" kern="1200" dirty="0" smtClean="0">
                <a:solidFill>
                  <a:schemeClr val="tx1"/>
                </a:solidFill>
                <a:effectLst/>
                <a:latin typeface="+mn-lt"/>
                <a:ea typeface="+mn-ea"/>
                <a:cs typeface="+mn-cs"/>
              </a:rPr>
              <a:t>EventType</a:t>
            </a:r>
            <a:r>
              <a:rPr lang="en-US" sz="1200" kern="1200" dirty="0" smtClean="0">
                <a:solidFill>
                  <a:schemeClr val="tx1"/>
                </a:solidFill>
                <a:effectLst/>
                <a:latin typeface="+mn-lt"/>
                <a:ea typeface="+mn-ea"/>
                <a:cs typeface="+mn-cs"/>
              </a:rPr>
              <a:t> property, which describes the type of event that is occurring or has occurred. In addition, one of </a:t>
            </a:r>
            <a:r>
              <a:rPr lang="en-US" sz="1200" b="1" kern="1200" dirty="0" smtClean="0">
                <a:solidFill>
                  <a:schemeClr val="tx1"/>
                </a:solidFill>
                <a:effectLst/>
                <a:latin typeface="+mn-lt"/>
                <a:ea typeface="+mn-ea"/>
                <a:cs typeface="+mn-cs"/>
              </a:rPr>
              <a:t>ItemEventProperties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ListEventProperties</a:t>
            </a:r>
            <a:r>
              <a:rPr lang="en-US" sz="1200" kern="1200" dirty="0" smtClean="0">
                <a:solidFill>
                  <a:schemeClr val="tx1"/>
                </a:solidFill>
                <a:effectLst/>
                <a:latin typeface="+mn-lt"/>
                <a:ea typeface="+mn-ea"/>
                <a:cs typeface="+mn-cs"/>
              </a:rPr>
              <a:t>, or </a:t>
            </a:r>
            <a:r>
              <a:rPr lang="en-US" sz="1200" b="1" kern="1200" dirty="0" smtClean="0">
                <a:solidFill>
                  <a:schemeClr val="tx1"/>
                </a:solidFill>
                <a:effectLst/>
                <a:latin typeface="+mn-lt"/>
                <a:ea typeface="+mn-ea"/>
                <a:cs typeface="+mn-cs"/>
              </a:rPr>
              <a:t>WebEventProperties</a:t>
            </a:r>
            <a:r>
              <a:rPr lang="en-US" sz="1200" kern="1200" dirty="0" smtClean="0">
                <a:solidFill>
                  <a:schemeClr val="tx1"/>
                </a:solidFill>
                <a:effectLst/>
                <a:latin typeface="+mn-lt"/>
                <a:ea typeface="+mn-ea"/>
                <a:cs typeface="+mn-cs"/>
              </a:rPr>
              <a:t> will be passed, depending on the </a:t>
            </a:r>
            <a:r>
              <a:rPr lang="en-US" sz="1200" b="1" kern="1200" dirty="0" smtClean="0">
                <a:solidFill>
                  <a:schemeClr val="tx1"/>
                </a:solidFill>
                <a:effectLst/>
                <a:latin typeface="+mn-lt"/>
                <a:ea typeface="+mn-ea"/>
                <a:cs typeface="+mn-cs"/>
              </a:rPr>
              <a:t>EventType</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“ING” events, the web service will respond with an object of type </a:t>
            </a:r>
            <a:r>
              <a:rPr lang="en-US" sz="1200" b="1" kern="1200" dirty="0" smtClean="0">
                <a:solidFill>
                  <a:schemeClr val="tx1"/>
                </a:solidFill>
                <a:effectLst/>
                <a:latin typeface="+mn-lt"/>
                <a:ea typeface="+mn-ea"/>
                <a:cs typeface="+mn-cs"/>
              </a:rPr>
              <a:t>SPRemoteEventResult</a:t>
            </a:r>
            <a:r>
              <a:rPr lang="en-US" sz="1200" kern="1200" dirty="0" smtClean="0">
                <a:solidFill>
                  <a:schemeClr val="tx1"/>
                </a:solidFill>
                <a:effectLst/>
                <a:latin typeface="+mn-lt"/>
                <a:ea typeface="+mn-ea"/>
                <a:cs typeface="+mn-cs"/>
              </a:rPr>
              <a:t>, which will specify the status of the event and, if applicable, the list of changed properties, an error message, and/or a redirect URL.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remote event receiver web service caller will only support calling SOAP-based web services.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web service caller will use XML serialization.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web service caller will depend on the outbound Oauth authentication scheme.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67</a:t>
            </a:fld>
            <a:endParaRPr lang="en-US" dirty="0"/>
          </a:p>
        </p:txBody>
      </p:sp>
    </p:spTree>
    <p:extLst>
      <p:ext uri="{BB962C8B-B14F-4D97-AF65-F5344CB8AC3E}">
        <p14:creationId xmlns:p14="http://schemas.microsoft.com/office/powerpoint/2010/main" val="3645053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The boilerplate code that is generated by Visual Studio looks similar to the code above. We use the </a:t>
            </a:r>
            <a:r>
              <a:rPr lang="en-US" baseline="0" dirty="0" smtClean="0"/>
              <a:t>CreateRemoteEventReceiverClientContext method of the TokenHelper class to obtain a client context based on the context token that is passed to the WCF service. The end result is that you will have a client context that will be used to call back into SharePoint, making advanced scenarios possible where we call back into SharePoint for further processing. The system used to call back into SharePoint, security tokens, and Oauth are not covered in detail in this module</a:t>
            </a:r>
            <a:r>
              <a:rPr lang="en-US" baseline="0" dirty="0" smtClean="0">
                <a:latin typeface="Segoe UI" panose="020B0502040204020203" pitchFamily="34" charset="0"/>
                <a:ea typeface="Segoe UI" panose="020B0502040204020203" pitchFamily="34" charset="0"/>
                <a:cs typeface="Segoe UI" panose="020B0502040204020203" pitchFamily="34" charset="0"/>
              </a:rPr>
              <a:t>—</a:t>
            </a:r>
            <a:r>
              <a:rPr lang="en-US" baseline="0" dirty="0" smtClean="0"/>
              <a:t>we will review these in another module. In this module, we just want to focus on the fact that it is possible to retrieve the token to be used to make a call back into SharePoint.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68</a:t>
            </a:fld>
            <a:endParaRPr lang="en-US" dirty="0"/>
          </a:p>
        </p:txBody>
      </p:sp>
    </p:spTree>
    <p:extLst>
      <p:ext uri="{BB962C8B-B14F-4D97-AF65-F5344CB8AC3E}">
        <p14:creationId xmlns:p14="http://schemas.microsoft.com/office/powerpoint/2010/main" val="3325105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object model associated with remote event receivers functions identically to SPEventReceiverDefinition, except that it will have an additional URL property, and the Assembly and Class properties will not be used.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69</a:t>
            </a:fld>
            <a:endParaRPr lang="en-US" dirty="0"/>
          </a:p>
        </p:txBody>
      </p:sp>
    </p:spTree>
    <p:extLst>
      <p:ext uri="{BB962C8B-B14F-4D97-AF65-F5344CB8AC3E}">
        <p14:creationId xmlns:p14="http://schemas.microsoft.com/office/powerpoint/2010/main" val="23352208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object model associated with remote event receivers functions identically to SPEventReceiverDefinition, except that it will have an additional URL property, and the Assembly and Class properties will not be used.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70</a:t>
            </a:fld>
            <a:endParaRPr lang="en-US" dirty="0"/>
          </a:p>
        </p:txBody>
      </p:sp>
    </p:spTree>
    <p:extLst>
      <p:ext uri="{BB962C8B-B14F-4D97-AF65-F5344CB8AC3E}">
        <p14:creationId xmlns:p14="http://schemas.microsoft.com/office/powerpoint/2010/main" val="1242196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17795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524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248303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088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77888"/>
            <a:ext cx="3001963" cy="1690687"/>
          </a:xfrm>
        </p:spPr>
      </p:sp>
      <p:sp>
        <p:nvSpPr>
          <p:cNvPr id="3" name="Notes Placeholder 2"/>
          <p:cNvSpPr>
            <a:spLocks noGrp="1"/>
          </p:cNvSpPr>
          <p:nvPr>
            <p:ph type="body" idx="1"/>
          </p:nvPr>
        </p:nvSpPr>
        <p:spPr/>
        <p:txBody>
          <a:bodyPr/>
          <a:lstStyle/>
          <a:p>
            <a:pPr marL="0" indent="0">
              <a:buFont typeface="+mj-lt"/>
              <a:buNone/>
            </a:pPr>
            <a:r>
              <a:rPr lang="en-US" noProof="0" dirty="0" smtClean="0"/>
              <a:t>Title: Web Template Provisioning Process</a:t>
            </a:r>
            <a:br>
              <a:rPr lang="en-US" noProof="0" dirty="0" smtClean="0"/>
            </a:br>
            <a:r>
              <a:rPr lang="en-US" noProof="0" dirty="0" smtClean="0"/>
              <a:t>Length: 2 min.</a:t>
            </a:r>
          </a:p>
          <a:p>
            <a:pPr marL="228600" indent="-228600">
              <a:buFont typeface="+mj-lt"/>
              <a:buAutoNum type="arabicPeriod"/>
            </a:pPr>
            <a:r>
              <a:rPr lang="en-US" noProof="0" dirty="0" smtClean="0"/>
              <a:t>Show</a:t>
            </a:r>
            <a:r>
              <a:rPr lang="en-US" baseline="0" noProof="0" dirty="0" smtClean="0"/>
              <a:t> site options based on activated features with Web Template element either from farm or site scope.</a:t>
            </a:r>
          </a:p>
          <a:p>
            <a:pPr marL="228600" indent="-228600">
              <a:buAutoNum type="arabicPeriod"/>
            </a:pPr>
            <a:r>
              <a:rPr lang="en-US" baseline="0" noProof="0" dirty="0" smtClean="0"/>
              <a:t>When template is selected, onet.xml from the corresponding feature is executed and site provisioning is started based on that file.</a:t>
            </a:r>
          </a:p>
          <a:p>
            <a:pPr marL="228600" indent="-228600">
              <a:buAutoNum type="arabicPeriod"/>
            </a:pPr>
            <a:r>
              <a:rPr lang="en-US" baseline="0" noProof="0" dirty="0" smtClean="0"/>
              <a:t>Features mentioned in the onet.xml are activated in the order of their presence and each feature has their own feature.xml with element.xml files that is processed.</a:t>
            </a:r>
          </a:p>
          <a:p>
            <a:pPr marL="228600" indent="-228600">
              <a:buAutoNum type="arabicPeriod"/>
            </a:pPr>
            <a:r>
              <a:rPr lang="en-US" baseline="0" noProof="0" dirty="0" smtClean="0"/>
              <a:t>Dependent features are activated before features in the onet.xml are activated.</a:t>
            </a:r>
            <a:r>
              <a:rPr lang="en-US" noProof="0" dirty="0" smtClean="0"/>
              <a:t> F</a:t>
            </a:r>
            <a:r>
              <a:rPr lang="en-US" baseline="0" noProof="0" dirty="0" smtClean="0"/>
              <a:t>eatures can also activate other features programmatically from feature receiver.</a:t>
            </a:r>
          </a:p>
          <a:p>
            <a:pPr marL="228600" indent="-228600">
              <a:buAutoNum type="arabicPeriod"/>
            </a:pPr>
            <a:r>
              <a:rPr lang="en-US" baseline="0" noProof="0" dirty="0" smtClean="0"/>
              <a:t>After all features have been activated, possible list instances and modules are provisioned from the onet.xml and site is ready to be used by end users.</a:t>
            </a:r>
          </a:p>
          <a:p>
            <a:pPr marL="228600" indent="-228600">
              <a:buAutoNum type="arabicPeriod"/>
            </a:pPr>
            <a:endParaRPr lang="en-US" baseline="0" noProof="0" dirty="0" smtClean="0"/>
          </a:p>
          <a:p>
            <a:pPr marL="0" indent="0">
              <a:buNone/>
            </a:pPr>
            <a:r>
              <a:rPr lang="en-US" baseline="0" noProof="0" dirty="0" smtClean="0"/>
              <a:t>It’s important to notice that stapled features are NOT activated, which could cause huge differences between </a:t>
            </a:r>
            <a:r>
              <a:rPr lang="en-US" baseline="0" noProof="0" dirty="0" err="1" smtClean="0"/>
              <a:t>oob</a:t>
            </a:r>
            <a:r>
              <a:rPr lang="en-US" baseline="0" noProof="0" dirty="0" smtClean="0"/>
              <a:t> sites and custom templates if it is not taken into account in initial development and ALSO during upgrades that are applied to SharePoint.</a:t>
            </a:r>
          </a:p>
          <a:p>
            <a:pPr marL="228600" indent="-228600">
              <a:buAutoNum type="arabicPeriod"/>
            </a:pPr>
            <a:endParaRPr lang="en-US" noProof="0"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2369269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80006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4838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92323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3793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79</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125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 the difference app web instances cross site collections.</a:t>
            </a:r>
            <a:endParaRPr lang="en-US" dirty="0"/>
          </a:p>
        </p:txBody>
      </p:sp>
      <p:sp>
        <p:nvSpPr>
          <p:cNvPr id="4" name="Date Placeholder 3"/>
          <p:cNvSpPr>
            <a:spLocks noGrp="1"/>
          </p:cNvSpPr>
          <p:nvPr>
            <p:ph type="dt" idx="10"/>
          </p:nvPr>
        </p:nvSpPr>
        <p:spPr/>
        <p:txBody>
          <a:bodyPr/>
          <a:lstStyle/>
          <a:p>
            <a:fld id="{7EBDE139-F2E6-40F8-A0C6-D6DE6122ABB7}" type="datetime1">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5450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10153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57030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337336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7642BF-1A52-432B-9CCF-3DFE66AE8D8D}"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664807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746125"/>
            <a:ext cx="2992437" cy="1684338"/>
          </a:xfrm>
        </p:spPr>
      </p:sp>
      <p:sp>
        <p:nvSpPr>
          <p:cNvPr id="3" name="Notes Placeholder 2"/>
          <p:cNvSpPr>
            <a:spLocks noGrp="1"/>
          </p:cNvSpPr>
          <p:nvPr>
            <p:ph type="body" idx="1"/>
          </p:nvPr>
        </p:nvSpPr>
        <p:spPr/>
        <p:txBody>
          <a:bodyPr/>
          <a:lstStyle/>
          <a:p>
            <a:pPr marL="0" indent="0">
              <a:buNone/>
            </a:pPr>
            <a:r>
              <a:rPr lang="en-US" noProof="0" dirty="0" smtClean="0"/>
              <a:t>Title: </a:t>
            </a:r>
            <a:r>
              <a:rPr lang="en-US" dirty="0" smtClean="0"/>
              <a:t>Web Template Provisioning Process</a:t>
            </a:r>
            <a:br>
              <a:rPr lang="en-US" dirty="0" smtClean="0"/>
            </a:br>
            <a:r>
              <a:rPr lang="en-US" noProof="0" dirty="0" smtClean="0"/>
              <a:t>Length: 1 min.</a:t>
            </a:r>
          </a:p>
          <a:p>
            <a:pPr marL="0" indent="0">
              <a:buNone/>
            </a:pPr>
            <a:endParaRPr lang="en-US" noProof="0" dirty="0" smtClean="0"/>
          </a:p>
          <a:p>
            <a:pPr marL="0" indent="0">
              <a:buNone/>
            </a:pPr>
            <a:r>
              <a:rPr lang="en-US" noProof="0" dirty="0" smtClean="0"/>
              <a:t>Key objective</a:t>
            </a:r>
          </a:p>
          <a:p>
            <a:pPr marL="0" indent="0">
              <a:buNone/>
            </a:pPr>
            <a:r>
              <a:rPr lang="en-US" noProof="0" dirty="0" smtClean="0"/>
              <a:t>Provide new site options to be available for end users</a:t>
            </a:r>
          </a:p>
          <a:p>
            <a:pPr marL="0" indent="0">
              <a:buNone/>
            </a:pPr>
            <a:r>
              <a:rPr lang="en-US" noProof="0" dirty="0" smtClean="0"/>
              <a:t>Site associated to out–of–the–box site definition</a:t>
            </a:r>
          </a:p>
          <a:p>
            <a:pPr marL="0" indent="0">
              <a:buNone/>
            </a:pPr>
            <a:endParaRPr lang="en-US" noProof="0" dirty="0" smtClean="0"/>
          </a:p>
          <a:p>
            <a:pPr marL="0" indent="0">
              <a:buNone/>
            </a:pPr>
            <a:r>
              <a:rPr lang="en-US" noProof="0" dirty="0" smtClean="0"/>
              <a:t>Challenge</a:t>
            </a:r>
          </a:p>
          <a:p>
            <a:pPr marL="0" indent="0">
              <a:buNone/>
            </a:pPr>
            <a:r>
              <a:rPr lang="en-US" noProof="0" dirty="0" smtClean="0"/>
              <a:t>Have to be updated with minor version updates to the farm</a:t>
            </a:r>
          </a:p>
          <a:p>
            <a:pPr marL="0" indent="0">
              <a:buNone/>
            </a:pPr>
            <a:r>
              <a:rPr lang="en-US" noProof="0" dirty="0" smtClean="0"/>
              <a:t>Causes significant maintenance challenges due complete replacement of </a:t>
            </a:r>
            <a:r>
              <a:rPr lang="en-US" noProof="0" dirty="0" err="1" smtClean="0"/>
              <a:t>oob</a:t>
            </a:r>
            <a:r>
              <a:rPr lang="en-US" noProof="0" dirty="0" smtClean="0"/>
              <a:t> site definition</a:t>
            </a:r>
          </a:p>
          <a:p>
            <a:pPr marL="0" indent="0">
              <a:buNone/>
            </a:pPr>
            <a:r>
              <a:rPr lang="en-US" noProof="0" dirty="0" smtClean="0"/>
              <a:t>Supported in site collection level in Office365</a:t>
            </a:r>
          </a:p>
          <a:p>
            <a:pPr marL="0" indent="0">
              <a:buNone/>
            </a:pP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8</a:t>
            </a:fld>
            <a:endParaRPr lang="en-US"/>
          </a:p>
        </p:txBody>
      </p:sp>
    </p:spTree>
    <p:extLst>
      <p:ext uri="{BB962C8B-B14F-4D97-AF65-F5344CB8AC3E}">
        <p14:creationId xmlns:p14="http://schemas.microsoft.com/office/powerpoint/2010/main" val="689371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4666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8883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9/5/2014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87</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12B415-EC8C-4DEB-A8F2-EE96D0339979}"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3910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1725" y="877888"/>
            <a:ext cx="3082925" cy="1735137"/>
          </a:xfrm>
        </p:spPr>
      </p:sp>
      <p:sp>
        <p:nvSpPr>
          <p:cNvPr id="3" name="Notes Placeholder 2"/>
          <p:cNvSpPr>
            <a:spLocks noGrp="1"/>
          </p:cNvSpPr>
          <p:nvPr>
            <p:ph type="body" idx="1"/>
          </p:nvPr>
        </p:nvSpPr>
        <p:spPr/>
        <p:txBody>
          <a:bodyPr/>
          <a:lstStyle/>
          <a:p>
            <a:pPr marL="228600" indent="-228600">
              <a:buAutoNum type="arabicPeriod"/>
            </a:pPr>
            <a:r>
              <a:rPr lang="en-US" noProof="0" dirty="0" smtClean="0"/>
              <a:t>Show</a:t>
            </a:r>
            <a:r>
              <a:rPr lang="en-US" baseline="0" noProof="0" dirty="0" smtClean="0"/>
              <a:t> site options based on web temp files in the 15 template folder.</a:t>
            </a:r>
            <a:r>
              <a:rPr lang="en-US" noProof="0" dirty="0" smtClean="0"/>
              <a:t> N</a:t>
            </a:r>
            <a:r>
              <a:rPr lang="en-US" baseline="0" noProof="0" dirty="0" smtClean="0"/>
              <a:t>otice that each language has it’s own web temp folder, which is created when language pack is installed.</a:t>
            </a:r>
          </a:p>
          <a:p>
            <a:pPr marL="228600" indent="-228600">
              <a:buAutoNum type="arabicPeriod"/>
            </a:pPr>
            <a:r>
              <a:rPr lang="en-US" baseline="0" noProof="0" dirty="0" smtClean="0"/>
              <a:t>When template is selected, onet.xml from the corresponding folder is executed and site provisioning is started based on that file.</a:t>
            </a:r>
          </a:p>
          <a:p>
            <a:pPr marL="228600" indent="-228600">
              <a:buAutoNum type="arabicPeriod"/>
            </a:pPr>
            <a:r>
              <a:rPr lang="en-US" baseline="0" noProof="0" dirty="0" smtClean="0"/>
              <a:t>Features mentioned in the onet.xml are activated in the order of their presence and each feature has their own feature.xml with element.xml files that is processed.</a:t>
            </a:r>
          </a:p>
          <a:p>
            <a:pPr marL="228600" indent="-228600">
              <a:buAutoNum type="arabicPeriod"/>
            </a:pPr>
            <a:r>
              <a:rPr lang="en-US" baseline="0" noProof="0" dirty="0" smtClean="0"/>
              <a:t>Dependent features are activated before features in the onet.xml are activated.</a:t>
            </a:r>
            <a:r>
              <a:rPr lang="en-US" noProof="0" dirty="0" smtClean="0"/>
              <a:t> F</a:t>
            </a:r>
            <a:r>
              <a:rPr lang="en-US" baseline="0" noProof="0" dirty="0" smtClean="0"/>
              <a:t>eatures can also activate other features programmatically from feature receiver.</a:t>
            </a:r>
          </a:p>
          <a:p>
            <a:pPr marL="228600" indent="-228600">
              <a:buAutoNum type="arabicPeriod"/>
            </a:pPr>
            <a:r>
              <a:rPr lang="en-US" baseline="0" noProof="0" dirty="0" smtClean="0"/>
              <a:t>After site scope feature activation and web scope feature activation, corresponding stapled features are activated for each scope, which have their own xml configuration.</a:t>
            </a:r>
            <a:r>
              <a:rPr lang="en-US" dirty="0"/>
              <a:t> </a:t>
            </a:r>
            <a:r>
              <a:rPr lang="en-US" baseline="0" noProof="0" dirty="0" smtClean="0"/>
              <a:t>These features can also have dependencies and other activations.</a:t>
            </a:r>
          </a:p>
          <a:p>
            <a:pPr marL="228600" indent="-228600">
              <a:buAutoNum type="arabicPeriod"/>
            </a:pPr>
            <a:r>
              <a:rPr lang="en-US" baseline="0" noProof="0" dirty="0" smtClean="0"/>
              <a:t>After all features have been activated, possible list instances and modules are provisioned from the onet.xml and site is ready to be used by end users.</a:t>
            </a:r>
          </a:p>
          <a:p>
            <a:pPr marL="228600" indent="-228600">
              <a:buAutoNum type="arabicPeriod"/>
            </a:pP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10</a:t>
            </a:fld>
            <a:endParaRPr lang="en-US"/>
          </a:p>
        </p:txBody>
      </p:sp>
    </p:spTree>
    <p:extLst>
      <p:ext uri="{BB962C8B-B14F-4D97-AF65-F5344CB8AC3E}">
        <p14:creationId xmlns:p14="http://schemas.microsoft.com/office/powerpoint/2010/main" val="3762684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096"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29.emf"/><Relationship Id="rId18" Type="http://schemas.openxmlformats.org/officeDocument/2006/relationships/image" Target="../media/image33.png"/><Relationship Id="rId3" Type="http://schemas.openxmlformats.org/officeDocument/2006/relationships/image" Target="../media/image23.emf"/><Relationship Id="rId21" Type="http://schemas.openxmlformats.org/officeDocument/2006/relationships/image" Target="../media/image36.png"/><Relationship Id="rId7" Type="http://schemas.microsoft.com/office/2007/relationships/hdphoto" Target="../media/hdphoto3.wdp"/><Relationship Id="rId12" Type="http://schemas.openxmlformats.org/officeDocument/2006/relationships/image" Target="../media/image13.png"/><Relationship Id="rId17" Type="http://schemas.openxmlformats.org/officeDocument/2006/relationships/image" Target="../media/image32.png"/><Relationship Id="rId2" Type="http://schemas.openxmlformats.org/officeDocument/2006/relationships/notesSlide" Target="../notesSlides/notesSlide11.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2.xml"/><Relationship Id="rId6" Type="http://schemas.openxmlformats.org/officeDocument/2006/relationships/image" Target="../media/image25.png"/><Relationship Id="rId11" Type="http://schemas.openxmlformats.org/officeDocument/2006/relationships/image" Target="../media/image12.png"/><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image" Target="../media/image28.png"/><Relationship Id="rId19" Type="http://schemas.openxmlformats.org/officeDocument/2006/relationships/image" Target="../media/image34.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3.png"/><Relationship Id="rId3" Type="http://schemas.openxmlformats.org/officeDocument/2006/relationships/image" Target="../media/image38.png"/><Relationship Id="rId7" Type="http://schemas.openxmlformats.org/officeDocument/2006/relationships/image" Target="../media/image15.png"/><Relationship Id="rId12"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7.emf"/><Relationship Id="rId11" Type="http://schemas.microsoft.com/office/2007/relationships/hdphoto" Target="../media/hdphoto4.wdp"/><Relationship Id="rId5" Type="http://schemas.openxmlformats.org/officeDocument/2006/relationships/image" Target="../media/image9.png"/><Relationship Id="rId10" Type="http://schemas.openxmlformats.org/officeDocument/2006/relationships/image" Target="../media/image41.png"/><Relationship Id="rId4" Type="http://schemas.openxmlformats.org/officeDocument/2006/relationships/image" Target="../media/image8.png"/><Relationship Id="rId9" Type="http://schemas.openxmlformats.org/officeDocument/2006/relationships/image" Target="../media/image40.emf"/></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48.emf"/><Relationship Id="rId3" Type="http://schemas.openxmlformats.org/officeDocument/2006/relationships/image" Target="../media/image38.png"/><Relationship Id="rId7" Type="http://schemas.openxmlformats.org/officeDocument/2006/relationships/image" Target="../media/image39.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7.emf"/><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4.wdp"/><Relationship Id="rId4" Type="http://schemas.openxmlformats.org/officeDocument/2006/relationships/image" Target="../media/image8.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7.emf"/><Relationship Id="rId12"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microsoft.com/office/2007/relationships/hdphoto" Target="../media/hdphoto4.wdp"/><Relationship Id="rId4" Type="http://schemas.openxmlformats.org/officeDocument/2006/relationships/image" Target="../media/image38.pn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3.png"/><Relationship Id="rId3" Type="http://schemas.openxmlformats.org/officeDocument/2006/relationships/image" Target="../media/image7.emf"/><Relationship Id="rId7" Type="http://schemas.microsoft.com/office/2007/relationships/hdphoto" Target="../media/hdphoto3.wdp"/><Relationship Id="rId12" Type="http://schemas.openxmlformats.org/officeDocument/2006/relationships/image" Target="../media/image12.png"/><Relationship Id="rId2" Type="http://schemas.openxmlformats.org/officeDocument/2006/relationships/image" Target="../media/image23.emf"/><Relationship Id="rId1" Type="http://schemas.openxmlformats.org/officeDocument/2006/relationships/slideLayout" Target="../slideLayouts/slideLayout22.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40.emf"/><Relationship Id="rId15" Type="http://schemas.openxmlformats.org/officeDocument/2006/relationships/image" Target="../media/image26.emf"/><Relationship Id="rId10" Type="http://schemas.openxmlformats.org/officeDocument/2006/relationships/image" Target="../media/image27.png"/><Relationship Id="rId4" Type="http://schemas.openxmlformats.org/officeDocument/2006/relationships/image" Target="../media/image39.png"/><Relationship Id="rId9" Type="http://schemas.microsoft.com/office/2007/relationships/hdphoto" Target="../media/hdphoto2.wdp"/><Relationship Id="rId14" Type="http://schemas.openxmlformats.org/officeDocument/2006/relationships/image" Target="../media/image29.emf"/></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3.png"/><Relationship Id="rId3" Type="http://schemas.openxmlformats.org/officeDocument/2006/relationships/image" Target="../media/image50.emf"/><Relationship Id="rId7" Type="http://schemas.openxmlformats.org/officeDocument/2006/relationships/image" Target="../media/image49.PNG"/><Relationship Id="rId12" Type="http://schemas.openxmlformats.org/officeDocument/2006/relationships/image" Target="../media/image12.png"/><Relationship Id="rId17" Type="http://schemas.openxmlformats.org/officeDocument/2006/relationships/image" Target="../media/image26.emf"/><Relationship Id="rId2" Type="http://schemas.openxmlformats.org/officeDocument/2006/relationships/image" Target="../media/image39.png"/><Relationship Id="rId16" Type="http://schemas.openxmlformats.org/officeDocument/2006/relationships/image" Target="../media/image23.emf"/><Relationship Id="rId1" Type="http://schemas.openxmlformats.org/officeDocument/2006/relationships/slideLayout" Target="../slideLayouts/slideLayout22.xml"/><Relationship Id="rId6" Type="http://schemas.microsoft.com/office/2007/relationships/hdphoto" Target="../media/hdphoto5.wdp"/><Relationship Id="rId11" Type="http://schemas.openxmlformats.org/officeDocument/2006/relationships/image" Target="../media/image7.emf"/><Relationship Id="rId5" Type="http://schemas.openxmlformats.org/officeDocument/2006/relationships/image" Target="../media/image41.png"/><Relationship Id="rId15" Type="http://schemas.openxmlformats.org/officeDocument/2006/relationships/image" Target="../media/image52.emf"/><Relationship Id="rId10" Type="http://schemas.openxmlformats.org/officeDocument/2006/relationships/image" Target="../media/image9.png"/><Relationship Id="rId4" Type="http://schemas.openxmlformats.org/officeDocument/2006/relationships/image" Target="../media/image40.emf"/><Relationship Id="rId9" Type="http://schemas.openxmlformats.org/officeDocument/2006/relationships/image" Target="../media/image8.png"/><Relationship Id="rId14" Type="http://schemas.openxmlformats.org/officeDocument/2006/relationships/image" Target="../media/image51.emf"/></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53.png"/><Relationship Id="rId3" Type="http://schemas.openxmlformats.org/officeDocument/2006/relationships/image" Target="../media/image25.png"/><Relationship Id="rId7" Type="http://schemas.openxmlformats.org/officeDocument/2006/relationships/image" Target="../media/image39.png"/><Relationship Id="rId12" Type="http://schemas.openxmlformats.org/officeDocument/2006/relationships/image" Target="../media/image7.emf"/><Relationship Id="rId2" Type="http://schemas.openxmlformats.org/officeDocument/2006/relationships/image" Target="../media/image56.png"/><Relationship Id="rId1" Type="http://schemas.openxmlformats.org/officeDocument/2006/relationships/slideLayout" Target="../slideLayouts/slideLayout22.xml"/><Relationship Id="rId6" Type="http://schemas.openxmlformats.org/officeDocument/2006/relationships/image" Target="../media/image58.emf"/><Relationship Id="rId11" Type="http://schemas.openxmlformats.org/officeDocument/2006/relationships/image" Target="../media/image23.emf"/><Relationship Id="rId5" Type="http://schemas.openxmlformats.org/officeDocument/2006/relationships/image" Target="../media/image57.emf"/><Relationship Id="rId15" Type="http://schemas.openxmlformats.org/officeDocument/2006/relationships/image" Target="../media/image60.png"/><Relationship Id="rId10" Type="http://schemas.microsoft.com/office/2007/relationships/hdphoto" Target="../media/hdphoto6.wdp"/><Relationship Id="rId4" Type="http://schemas.microsoft.com/office/2007/relationships/hdphoto" Target="../media/hdphoto7.wdp"/><Relationship Id="rId9" Type="http://schemas.openxmlformats.org/officeDocument/2006/relationships/image" Target="../media/image24.png"/><Relationship Id="rId1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6.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13.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8.png"/><Relationship Id="rId7" Type="http://schemas.openxmlformats.org/officeDocument/2006/relationships/image" Target="../media/image13.png"/><Relationship Id="rId12"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2.xml"/><Relationship Id="rId6" Type="http://schemas.openxmlformats.org/officeDocument/2006/relationships/image" Target="../media/image71.pn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73.png"/><Relationship Id="rId4" Type="http://schemas.openxmlformats.org/officeDocument/2006/relationships/image" Target="../media/image69.emf"/><Relationship Id="rId9" Type="http://schemas.openxmlformats.org/officeDocument/2006/relationships/image" Target="../media/image72.emf"/></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07/relationships/hdphoto" Target="../media/hdphoto8.wdp"/><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63.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07/relationships/hdphoto" Target="../media/hdphoto8.wdp"/><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2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88.tmp"/></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15.png"/><Relationship Id="rId9"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2.xml"/><Relationship Id="rId6" Type="http://schemas.openxmlformats.org/officeDocument/2006/relationships/image" Target="../media/image81.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2.xml"/><Relationship Id="rId6" Type="http://schemas.openxmlformats.org/officeDocument/2006/relationships/image" Target="../media/image93.png"/><Relationship Id="rId5" Type="http://schemas.openxmlformats.org/officeDocument/2006/relationships/image" Target="../media/image82.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5.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Site Provisioning using app model</a:t>
            </a:r>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2698023" y="4008295"/>
            <a:ext cx="3658427" cy="2447015"/>
            <a:chOff x="228958" y="3947862"/>
            <a:chExt cx="3963957" cy="2651376"/>
          </a:xfrm>
        </p:grpSpPr>
        <p:pic>
          <p:nvPicPr>
            <p:cNvPr id="23" name="Picture 22"/>
            <p:cNvPicPr>
              <a:picLocks noChangeAspect="1"/>
            </p:cNvPicPr>
            <p:nvPr/>
          </p:nvPicPr>
          <p:blipFill>
            <a:blip r:embed="rId3"/>
            <a:stretch>
              <a:fillRect/>
            </a:stretch>
          </p:blipFill>
          <p:spPr>
            <a:xfrm>
              <a:off x="228958" y="3947862"/>
              <a:ext cx="3562410" cy="1651084"/>
            </a:xfrm>
            <a:prstGeom prst="rect">
              <a:avLst/>
            </a:prstGeom>
            <a:ln>
              <a:solidFill>
                <a:schemeClr val="bg1">
                  <a:lumMod val="75000"/>
                </a:schemeClr>
              </a:solidFill>
            </a:ln>
          </p:spPr>
        </p:pic>
        <p:pic>
          <p:nvPicPr>
            <p:cNvPr id="24" name="Picture 23"/>
            <p:cNvPicPr>
              <a:picLocks noChangeAspect="1"/>
            </p:cNvPicPr>
            <p:nvPr/>
          </p:nvPicPr>
          <p:blipFill>
            <a:blip r:embed="rId4"/>
            <a:stretch>
              <a:fillRect/>
            </a:stretch>
          </p:blipFill>
          <p:spPr>
            <a:xfrm>
              <a:off x="2470865" y="4979238"/>
              <a:ext cx="1722050" cy="1620000"/>
            </a:xfrm>
            <a:prstGeom prst="rect">
              <a:avLst/>
            </a:prstGeom>
            <a:ln>
              <a:solidFill>
                <a:schemeClr val="bg1">
                  <a:lumMod val="75000"/>
                </a:schemeClr>
              </a:solidFill>
            </a:ln>
          </p:spPr>
        </p:pic>
      </p:grpSp>
      <p:pic>
        <p:nvPicPr>
          <p:cNvPr id="25" name="Picture 24"/>
          <p:cNvPicPr>
            <a:picLocks noChangeAspect="1"/>
          </p:cNvPicPr>
          <p:nvPr/>
        </p:nvPicPr>
        <p:blipFill>
          <a:blip r:embed="rId5"/>
          <a:stretch>
            <a:fillRect/>
          </a:stretch>
        </p:blipFill>
        <p:spPr>
          <a:xfrm>
            <a:off x="4826609" y="1623977"/>
            <a:ext cx="4361294" cy="1695358"/>
          </a:xfrm>
          <a:prstGeom prst="rect">
            <a:avLst/>
          </a:prstGeom>
          <a:ln>
            <a:solidFill>
              <a:schemeClr val="bg1">
                <a:lumMod val="75000"/>
              </a:schemeClr>
            </a:solidFill>
          </a:ln>
        </p:spPr>
      </p:pic>
      <p:pic>
        <p:nvPicPr>
          <p:cNvPr id="26" name="Picture 25"/>
          <p:cNvPicPr>
            <a:picLocks noChangeAspect="1"/>
          </p:cNvPicPr>
          <p:nvPr/>
        </p:nvPicPr>
        <p:blipFill>
          <a:blip r:embed="rId6"/>
          <a:stretch>
            <a:fillRect/>
          </a:stretch>
        </p:blipFill>
        <p:spPr>
          <a:xfrm>
            <a:off x="919082" y="1934629"/>
            <a:ext cx="2958306" cy="956348"/>
          </a:xfrm>
          <a:prstGeom prst="rect">
            <a:avLst/>
          </a:prstGeom>
          <a:ln>
            <a:solidFill>
              <a:schemeClr val="bg1">
                <a:lumMod val="75000"/>
              </a:schemeClr>
            </a:solidFill>
          </a:ln>
        </p:spPr>
      </p:pic>
      <p:grpSp>
        <p:nvGrpSpPr>
          <p:cNvPr id="20" name="Group 19"/>
          <p:cNvGrpSpPr/>
          <p:nvPr/>
        </p:nvGrpSpPr>
        <p:grpSpPr>
          <a:xfrm>
            <a:off x="7871259" y="952117"/>
            <a:ext cx="3050135" cy="1060391"/>
            <a:chOff x="3635896" y="2945338"/>
            <a:chExt cx="3051363" cy="1060818"/>
          </a:xfrm>
        </p:grpSpPr>
        <p:sp>
          <p:nvSpPr>
            <p:cNvPr id="21" name="TextBox 20"/>
            <p:cNvSpPr txBox="1"/>
            <p:nvPr/>
          </p:nvSpPr>
          <p:spPr>
            <a:xfrm>
              <a:off x="4572001" y="3306470"/>
              <a:ext cx="2115258" cy="343492"/>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15\Template\[</a:t>
              </a:r>
              <a:r>
                <a:rPr lang="en-US" sz="1600" b="1" dirty="0" err="1">
                  <a:latin typeface="Segoe UI Light" panose="020B0502040204020203" pitchFamily="34" charset="0"/>
                  <a:cs typeface="Segoe UI Light" panose="020B0502040204020203" pitchFamily="34" charset="0"/>
                </a:rPr>
                <a:t>lcid</a:t>
              </a:r>
              <a:r>
                <a:rPr lang="en-US" sz="1600" b="1" dirty="0">
                  <a:latin typeface="Segoe UI Light" panose="020B0502040204020203" pitchFamily="34" charset="0"/>
                  <a:cs typeface="Segoe UI Light" panose="020B0502040204020203" pitchFamily="34" charset="0"/>
                </a:rPr>
                <a:t>]\xml</a:t>
              </a:r>
            </a:p>
          </p:txBody>
        </p:sp>
        <p:pic>
          <p:nvPicPr>
            <p:cNvPr id="22" name="Picture 5" descr="C:\Users\mitchellg\Desktop\Folder.png"/>
            <p:cNvPicPr>
              <a:picLocks noChangeAspect="1" noChangeArrowheads="1"/>
            </p:cNvPicPr>
            <p:nvPr/>
          </p:nvPicPr>
          <p:blipFill>
            <a:blip r:embed="rId7" cstate="print">
              <a:grayscl/>
            </a:blip>
            <a:srcRect/>
            <a:stretch>
              <a:fillRect/>
            </a:stretch>
          </p:blipFill>
          <p:spPr bwMode="auto">
            <a:xfrm>
              <a:off x="3635896" y="2945338"/>
              <a:ext cx="1061094" cy="1060818"/>
            </a:xfrm>
            <a:prstGeom prst="rect">
              <a:avLst/>
            </a:prstGeom>
            <a:noFill/>
            <a:ln>
              <a:noFill/>
            </a:ln>
            <a:effectLst>
              <a:outerShdw blurRad="50800" dist="38100" dir="2700000" algn="tl" rotWithShape="0">
                <a:prstClr val="black">
                  <a:alpha val="40000"/>
                </a:prstClr>
              </a:outerShdw>
            </a:effectLst>
          </p:spPr>
        </p:pic>
      </p:grpSp>
      <p:cxnSp>
        <p:nvCxnSpPr>
          <p:cNvPr id="44" name="Straight Arrow Connector 43"/>
          <p:cNvCxnSpPr/>
          <p:nvPr/>
        </p:nvCxnSpPr>
        <p:spPr>
          <a:xfrm>
            <a:off x="3947999" y="2329271"/>
            <a:ext cx="807998" cy="9398"/>
          </a:xfrm>
          <a:prstGeom prst="straightConnector1">
            <a:avLst/>
          </a:prstGeom>
          <a:ln w="53975">
            <a:solidFill>
              <a:schemeClr val="tx1">
                <a:lumMod val="65000"/>
                <a:lumOff val="35000"/>
              </a:schemeClr>
            </a:solidFill>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7" name="Group 6"/>
          <p:cNvGrpSpPr/>
          <p:nvPr/>
        </p:nvGrpSpPr>
        <p:grpSpPr>
          <a:xfrm>
            <a:off x="7660034" y="4060613"/>
            <a:ext cx="1365446" cy="1281841"/>
            <a:chOff x="7919009" y="6049215"/>
            <a:chExt cx="969652" cy="914286"/>
          </a:xfrm>
        </p:grpSpPr>
        <p:pic>
          <p:nvPicPr>
            <p:cNvPr id="92" name="Picture 91"/>
            <p:cNvPicPr>
              <a:picLocks noChangeAspect="1"/>
            </p:cNvPicPr>
            <p:nvPr/>
          </p:nvPicPr>
          <p:blipFill>
            <a:blip r:embed="rId8"/>
            <a:stretch>
              <a:fillRect/>
            </a:stretch>
          </p:blipFill>
          <p:spPr>
            <a:xfrm>
              <a:off x="8040470" y="6143625"/>
              <a:ext cx="741855" cy="661476"/>
            </a:xfrm>
            <a:prstGeom prst="rect">
              <a:avLst/>
            </a:prstGeom>
          </p:spPr>
        </p:pic>
        <p:sp>
          <p:nvSpPr>
            <p:cNvPr id="89" name="Arc 88"/>
            <p:cNvSpPr/>
            <p:nvPr/>
          </p:nvSpPr>
          <p:spPr>
            <a:xfrm rot="16200000">
              <a:off x="7946692" y="6021532"/>
              <a:ext cx="914286" cy="969652"/>
            </a:xfrm>
            <a:prstGeom prst="arc">
              <a:avLst>
                <a:gd name="adj1" fmla="val 2097834"/>
                <a:gd name="adj2" fmla="val 366333"/>
              </a:avLst>
            </a:prstGeom>
            <a:ln w="60325">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grpSp>
      <p:grpSp>
        <p:nvGrpSpPr>
          <p:cNvPr id="124" name="Group 123"/>
          <p:cNvGrpSpPr/>
          <p:nvPr/>
        </p:nvGrpSpPr>
        <p:grpSpPr>
          <a:xfrm>
            <a:off x="6262249" y="5551428"/>
            <a:ext cx="957676" cy="761096"/>
            <a:chOff x="7956376" y="6096598"/>
            <a:chExt cx="958061" cy="761402"/>
          </a:xfrm>
        </p:grpSpPr>
        <p:sp>
          <p:nvSpPr>
            <p:cNvPr id="125" name="Arc 124"/>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grpSp>
          <p:nvGrpSpPr>
            <p:cNvPr id="126" name="Group 125"/>
            <p:cNvGrpSpPr/>
            <p:nvPr/>
          </p:nvGrpSpPr>
          <p:grpSpPr>
            <a:xfrm>
              <a:off x="8025411" y="6179038"/>
              <a:ext cx="889026" cy="539522"/>
              <a:chOff x="6424150" y="1672006"/>
              <a:chExt cx="1359005" cy="885085"/>
            </a:xfrm>
          </p:grpSpPr>
          <p:grpSp>
            <p:nvGrpSpPr>
              <p:cNvPr id="127" name="Group 126"/>
              <p:cNvGrpSpPr/>
              <p:nvPr/>
            </p:nvGrpSpPr>
            <p:grpSpPr>
              <a:xfrm>
                <a:off x="6858521" y="1788756"/>
                <a:ext cx="924634" cy="768335"/>
                <a:chOff x="6948264" y="1076489"/>
                <a:chExt cx="924634" cy="768335"/>
              </a:xfrm>
            </p:grpSpPr>
            <p:pic>
              <p:nvPicPr>
                <p:cNvPr id="129" name="Picture 128"/>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130" name="TextBox 129"/>
                <p:cNvSpPr txBox="1"/>
                <p:nvPr/>
              </p:nvSpPr>
              <p:spPr>
                <a:xfrm>
                  <a:off x="7117209" y="1388151"/>
                  <a:ext cx="755689" cy="302987"/>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200" b="1" dirty="0">
                      <a:solidFill>
                        <a:sysClr val="windowText" lastClr="000000"/>
                      </a:solidFill>
                      <a:latin typeface="Segoe UI Light" panose="020B0502040204020203" pitchFamily="34" charset="0"/>
                      <a:cs typeface="Segoe UI Light" panose="020B0502040204020203" pitchFamily="34" charset="0"/>
                    </a:rPr>
                    <a:t>&lt;xml&gt;</a:t>
                  </a:r>
                </a:p>
              </p:txBody>
            </p:sp>
          </p:grpSp>
          <p:pic>
            <p:nvPicPr>
              <p:cNvPr id="128" name="Picture 127"/>
              <p:cNvPicPr>
                <a:picLocks noChangeAspect="1"/>
              </p:cNvPicPr>
              <p:nvPr/>
            </p:nvPicPr>
            <p:blipFill>
              <a:blip r:embed="rId8"/>
              <a:stretch>
                <a:fillRect/>
              </a:stretch>
            </p:blipFill>
            <p:spPr>
              <a:xfrm>
                <a:off x="6424150" y="1672006"/>
                <a:ext cx="676503" cy="647343"/>
              </a:xfrm>
              <a:prstGeom prst="rect">
                <a:avLst/>
              </a:prstGeom>
            </p:spPr>
          </p:pic>
        </p:grpSp>
      </p:grpSp>
      <p:grpSp>
        <p:nvGrpSpPr>
          <p:cNvPr id="32" name="Group 31"/>
          <p:cNvGrpSpPr/>
          <p:nvPr/>
        </p:nvGrpSpPr>
        <p:grpSpPr>
          <a:xfrm>
            <a:off x="8639969" y="1954657"/>
            <a:ext cx="2210315" cy="768026"/>
            <a:chOff x="6537259" y="1822888"/>
            <a:chExt cx="2211205" cy="768335"/>
          </a:xfrm>
        </p:grpSpPr>
        <p:grpSp>
          <p:nvGrpSpPr>
            <p:cNvPr id="28" name="Group 27"/>
            <p:cNvGrpSpPr/>
            <p:nvPr/>
          </p:nvGrpSpPr>
          <p:grpSpPr>
            <a:xfrm>
              <a:off x="6537259" y="1822888"/>
              <a:ext cx="901381" cy="768335"/>
              <a:chOff x="6948264" y="1076489"/>
              <a:chExt cx="901381" cy="768335"/>
            </a:xfrm>
          </p:grpSpPr>
          <p:pic>
            <p:nvPicPr>
              <p:cNvPr id="29" name="Picture 28"/>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30" name="TextBox 29"/>
              <p:cNvSpPr txBox="1"/>
              <p:nvPr/>
            </p:nvSpPr>
            <p:spPr>
              <a:xfrm>
                <a:off x="7140458" y="1401127"/>
                <a:ext cx="709187" cy="277038"/>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31" name="TextBox 30"/>
            <p:cNvSpPr txBox="1"/>
            <p:nvPr/>
          </p:nvSpPr>
          <p:spPr>
            <a:xfrm>
              <a:off x="7156055" y="1859616"/>
              <a:ext cx="1592409" cy="343492"/>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WebTemp*.xml</a:t>
              </a:r>
            </a:p>
          </p:txBody>
        </p:sp>
      </p:grpSp>
      <p:cxnSp>
        <p:nvCxnSpPr>
          <p:cNvPr id="46" name="Straight Arrow Connector 45"/>
          <p:cNvCxnSpPr/>
          <p:nvPr/>
        </p:nvCxnSpPr>
        <p:spPr>
          <a:xfrm flipH="1">
            <a:off x="7742520" y="2778870"/>
            <a:ext cx="7035" cy="1409338"/>
          </a:xfrm>
          <a:prstGeom prst="straightConnector1">
            <a:avLst/>
          </a:prstGeom>
          <a:ln w="53975">
            <a:solidFill>
              <a:schemeClr val="tx1">
                <a:lumMod val="65000"/>
                <a:lumOff val="35000"/>
              </a:schemeClr>
            </a:solidFill>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18" name="Straight Arrow Connector 117"/>
          <p:cNvCxnSpPr/>
          <p:nvPr/>
        </p:nvCxnSpPr>
        <p:spPr>
          <a:xfrm flipH="1">
            <a:off x="6034555" y="4675927"/>
            <a:ext cx="1541913" cy="14025"/>
          </a:xfrm>
          <a:prstGeom prst="straightConnector1">
            <a:avLst/>
          </a:prstGeom>
          <a:ln w="53975">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cxnSp>
      <p:sp>
        <p:nvSpPr>
          <p:cNvPr id="3" name="Title 2"/>
          <p:cNvSpPr>
            <a:spLocks noGrp="1"/>
          </p:cNvSpPr>
          <p:nvPr>
            <p:ph type="title"/>
          </p:nvPr>
        </p:nvSpPr>
        <p:spPr/>
        <p:txBody>
          <a:bodyPr/>
          <a:lstStyle/>
          <a:p>
            <a:r>
              <a:rPr lang="en-US" dirty="0" smtClean="0"/>
              <a:t>Site Provisioning Provider Process</a:t>
            </a:r>
            <a:br>
              <a:rPr lang="en-US" dirty="0" smtClean="0"/>
            </a:br>
            <a:r>
              <a:rPr lang="en-US" sz="2799" dirty="0">
                <a:solidFill>
                  <a:schemeClr val="bg2"/>
                </a:solidFill>
              </a:rPr>
              <a:t>Available since 2007, but not widely </a:t>
            </a:r>
            <a:r>
              <a:rPr lang="en-US" sz="2799" dirty="0" smtClean="0">
                <a:solidFill>
                  <a:schemeClr val="bg2"/>
                </a:solidFill>
              </a:rPr>
              <a:t>used</a:t>
            </a:r>
            <a:endParaRPr lang="en-US" dirty="0">
              <a:solidFill>
                <a:schemeClr val="bg2"/>
              </a:solidFill>
            </a:endParaRPr>
          </a:p>
        </p:txBody>
      </p:sp>
      <p:sp>
        <p:nvSpPr>
          <p:cNvPr id="58" name="Text Placeholder 3"/>
          <p:cNvSpPr txBox="1">
            <a:spLocks/>
          </p:cNvSpPr>
          <p:nvPr/>
        </p:nvSpPr>
        <p:spPr>
          <a:xfrm>
            <a:off x="427578" y="1003961"/>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grpSp>
        <p:nvGrpSpPr>
          <p:cNvPr id="82" name="Group 81"/>
          <p:cNvGrpSpPr/>
          <p:nvPr/>
        </p:nvGrpSpPr>
        <p:grpSpPr>
          <a:xfrm>
            <a:off x="1083652" y="3502326"/>
            <a:ext cx="4047539" cy="1005249"/>
            <a:chOff x="3736604" y="3476294"/>
            <a:chExt cx="4049168" cy="1005654"/>
          </a:xfrm>
        </p:grpSpPr>
        <p:grpSp>
          <p:nvGrpSpPr>
            <p:cNvPr id="90" name="Group 89"/>
            <p:cNvGrpSpPr/>
            <p:nvPr/>
          </p:nvGrpSpPr>
          <p:grpSpPr>
            <a:xfrm>
              <a:off x="3736604" y="3476294"/>
              <a:ext cx="4049168" cy="773877"/>
              <a:chOff x="3808612" y="3192939"/>
              <a:chExt cx="4049168" cy="773877"/>
            </a:xfrm>
          </p:grpSpPr>
          <p:sp>
            <p:nvSpPr>
              <p:cNvPr id="97" name="TextBox 96"/>
              <p:cNvSpPr txBox="1"/>
              <p:nvPr/>
            </p:nvSpPr>
            <p:spPr>
              <a:xfrm>
                <a:off x="4432551" y="3345045"/>
                <a:ext cx="3425229" cy="280718"/>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15\Template\</a:t>
                </a:r>
                <a:r>
                  <a:rPr lang="en-US" sz="1200" b="1" dirty="0" err="1">
                    <a:latin typeface="Segoe UI Light" panose="020B0502040204020203" pitchFamily="34" charset="0"/>
                    <a:cs typeface="Segoe UI Light" panose="020B0502040204020203" pitchFamily="34" charset="0"/>
                  </a:rPr>
                  <a:t>SiteTemplates</a:t>
                </a:r>
                <a:r>
                  <a:rPr lang="en-US" sz="1200" b="1" dirty="0">
                    <a:latin typeface="Segoe UI Light" panose="020B0502040204020203" pitchFamily="34" charset="0"/>
                    <a:cs typeface="Segoe UI Light" panose="020B0502040204020203" pitchFamily="34" charset="0"/>
                  </a:rPr>
                  <a:t>\[selection]\xml</a:t>
                </a:r>
              </a:p>
            </p:txBody>
          </p:sp>
          <p:pic>
            <p:nvPicPr>
              <p:cNvPr id="98" name="Picture 5" descr="C:\Users\mitchellg\Desktop\Folder.png"/>
              <p:cNvPicPr>
                <a:picLocks noChangeAspect="1" noChangeArrowheads="1"/>
              </p:cNvPicPr>
              <p:nvPr/>
            </p:nvPicPr>
            <p:blipFill>
              <a:blip r:embed="rId7" cstate="print">
                <a:grayscl/>
              </a:blip>
              <a:srcRect/>
              <a:stretch>
                <a:fillRect/>
              </a:stretch>
            </p:blipFill>
            <p:spPr bwMode="auto">
              <a:xfrm>
                <a:off x="3808612" y="3192939"/>
                <a:ext cx="774078" cy="773877"/>
              </a:xfrm>
              <a:prstGeom prst="rect">
                <a:avLst/>
              </a:prstGeom>
              <a:noFill/>
              <a:effectLst>
                <a:outerShdw blurRad="50800" dist="38100" dir="2700000" algn="tl" rotWithShape="0">
                  <a:prstClr val="black">
                    <a:alpha val="40000"/>
                  </a:prstClr>
                </a:outerShdw>
              </a:effectLst>
            </p:spPr>
          </p:pic>
        </p:grpSp>
        <p:grpSp>
          <p:nvGrpSpPr>
            <p:cNvPr id="91" name="Group 90"/>
            <p:cNvGrpSpPr/>
            <p:nvPr/>
          </p:nvGrpSpPr>
          <p:grpSpPr>
            <a:xfrm>
              <a:off x="4064751" y="3912442"/>
              <a:ext cx="2124848" cy="569506"/>
              <a:chOff x="6073882" y="1789785"/>
              <a:chExt cx="2124848" cy="569506"/>
            </a:xfrm>
          </p:grpSpPr>
          <p:grpSp>
            <p:nvGrpSpPr>
              <p:cNvPr id="93" name="Group 92"/>
              <p:cNvGrpSpPr/>
              <p:nvPr/>
            </p:nvGrpSpPr>
            <p:grpSpPr>
              <a:xfrm>
                <a:off x="6073882" y="1789785"/>
                <a:ext cx="726315" cy="569506"/>
                <a:chOff x="6484887" y="1043386"/>
                <a:chExt cx="726315" cy="569506"/>
              </a:xfrm>
            </p:grpSpPr>
            <p:pic>
              <p:nvPicPr>
                <p:cNvPr id="95" name="Picture 94"/>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6484887" y="1043386"/>
                  <a:ext cx="501438" cy="569506"/>
                </a:xfrm>
                <a:prstGeom prst="rect">
                  <a:avLst/>
                </a:prstGeom>
                <a:effectLst>
                  <a:softEdge rad="31750"/>
                </a:effectLst>
              </p:spPr>
            </p:pic>
            <p:sp>
              <p:nvSpPr>
                <p:cNvPr id="96" name="TextBox 95"/>
                <p:cNvSpPr txBox="1"/>
                <p:nvPr/>
              </p:nvSpPr>
              <p:spPr>
                <a:xfrm>
                  <a:off x="6502016" y="1219994"/>
                  <a:ext cx="709186" cy="277038"/>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94" name="TextBox 93"/>
              <p:cNvSpPr txBox="1"/>
              <p:nvPr/>
            </p:nvSpPr>
            <p:spPr>
              <a:xfrm>
                <a:off x="6606321" y="1837197"/>
                <a:ext cx="1592409" cy="280718"/>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onet.xml</a:t>
                </a:r>
              </a:p>
            </p:txBody>
          </p:sp>
        </p:grpSp>
      </p:grpSp>
      <p:grpSp>
        <p:nvGrpSpPr>
          <p:cNvPr id="78" name="Group 77"/>
          <p:cNvGrpSpPr/>
          <p:nvPr/>
        </p:nvGrpSpPr>
        <p:grpSpPr>
          <a:xfrm>
            <a:off x="3751683" y="2216779"/>
            <a:ext cx="514401" cy="514401"/>
            <a:chOff x="492" y="17985"/>
            <a:chExt cx="524853" cy="524853"/>
          </a:xfrm>
        </p:grpSpPr>
        <p:sp>
          <p:nvSpPr>
            <p:cNvPr id="79" name="Oval 7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99" name="Group 98"/>
          <p:cNvGrpSpPr/>
          <p:nvPr/>
        </p:nvGrpSpPr>
        <p:grpSpPr>
          <a:xfrm>
            <a:off x="10620561" y="1767267"/>
            <a:ext cx="514401" cy="514401"/>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102" name="Group 101"/>
          <p:cNvGrpSpPr/>
          <p:nvPr/>
        </p:nvGrpSpPr>
        <p:grpSpPr>
          <a:xfrm>
            <a:off x="7246034" y="3318036"/>
            <a:ext cx="514401" cy="514401"/>
            <a:chOff x="492" y="17985"/>
            <a:chExt cx="524853" cy="524853"/>
          </a:xfrm>
        </p:grpSpPr>
        <p:sp>
          <p:nvSpPr>
            <p:cNvPr id="107" name="Oval 10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112" name="Group 111"/>
          <p:cNvGrpSpPr/>
          <p:nvPr/>
        </p:nvGrpSpPr>
        <p:grpSpPr>
          <a:xfrm>
            <a:off x="6462999" y="4259530"/>
            <a:ext cx="514401" cy="514401"/>
            <a:chOff x="492" y="17985"/>
            <a:chExt cx="524853" cy="524853"/>
          </a:xfrm>
        </p:grpSpPr>
        <p:sp>
          <p:nvSpPr>
            <p:cNvPr id="113" name="Oval 11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4</a:t>
              </a:r>
            </a:p>
          </p:txBody>
        </p:sp>
      </p:grpSp>
      <p:pic>
        <p:nvPicPr>
          <p:cNvPr id="1026" name="Picture 2" descr="C:\Users\vesaj\AppData\Local\Temp\SNAGHTML5a694dc.PNG"/>
          <p:cNvPicPr>
            <a:picLocks noChangeAspect="1" noChangeArrowheads="1"/>
          </p:cNvPicPr>
          <p:nvPr/>
        </p:nvPicPr>
        <p:blipFill rotWithShape="1">
          <a:blip r:embed="rId11">
            <a:extLst>
              <a:ext uri="{28A0092B-C50C-407E-A947-70E740481C1C}">
                <a14:useLocalDpi xmlns:a14="http://schemas.microsoft.com/office/drawing/2010/main" val="0"/>
              </a:ext>
            </a:extLst>
          </a:blip>
          <a:srcRect r="53373" b="10023"/>
          <a:stretch/>
        </p:blipFill>
        <p:spPr bwMode="auto">
          <a:xfrm>
            <a:off x="8061624" y="2663900"/>
            <a:ext cx="3680293" cy="1250762"/>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10943451" y="6163391"/>
            <a:ext cx="153318" cy="642032"/>
            <a:chOff x="11040320" y="2999257"/>
            <a:chExt cx="153318" cy="642032"/>
          </a:xfrm>
        </p:grpSpPr>
        <p:sp>
          <p:nvSpPr>
            <p:cNvPr id="56" name="Rectangle 55"/>
            <p:cNvSpPr/>
            <p:nvPr/>
          </p:nvSpPr>
          <p:spPr bwMode="auto">
            <a:xfrm rot="18739424" flipH="1">
              <a:off x="10795963" y="3243615"/>
              <a:ext cx="642031" cy="153317"/>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rot="2860576">
              <a:off x="10795964" y="3243614"/>
              <a:ext cx="642031" cy="153317"/>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762701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nodeType="with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par>
                                <p:cTn id="33" presetID="10"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par>
                                <p:cTn id="44" presetID="10" presetClass="entr" presetSubtype="0" fill="hold"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par>
                                <p:cTn id="53" presetID="10" presetClass="entr" presetSubtype="0" fill="hold"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187474" cy="4213262"/>
          </a:xfrm>
        </p:spPr>
        <p:txBody>
          <a:bodyPr/>
          <a:lstStyle/>
          <a:p>
            <a:r>
              <a:rPr lang="en-US" dirty="0" smtClean="0"/>
              <a:t>Key objective</a:t>
            </a:r>
          </a:p>
          <a:p>
            <a:pPr lvl="1"/>
            <a:r>
              <a:rPr lang="en-US" dirty="0" smtClean="0"/>
              <a:t>Introduce new site creation options for end users to the create site capability</a:t>
            </a:r>
          </a:p>
          <a:p>
            <a:pPr lvl="1"/>
            <a:r>
              <a:rPr lang="en-US" dirty="0" smtClean="0"/>
              <a:t>Can take advantage of creating sites based on out–of–the–box site definitions and then modify them based on requirements</a:t>
            </a:r>
          </a:p>
          <a:p>
            <a:pPr lvl="1"/>
            <a:endParaRPr lang="en-US" dirty="0" smtClean="0"/>
          </a:p>
          <a:p>
            <a:r>
              <a:rPr lang="en-US" dirty="0" smtClean="0"/>
              <a:t>Challenge</a:t>
            </a:r>
          </a:p>
          <a:p>
            <a:pPr lvl="1"/>
            <a:r>
              <a:rPr lang="en-US" dirty="0" smtClean="0"/>
              <a:t>Not supported in Office365</a:t>
            </a:r>
          </a:p>
          <a:p>
            <a:pPr lvl="1"/>
            <a:r>
              <a:rPr lang="en-US" dirty="0" smtClean="0"/>
              <a:t>Requires full trust code</a:t>
            </a:r>
            <a:endParaRPr lang="en-US" dirty="0"/>
          </a:p>
        </p:txBody>
      </p:sp>
      <p:sp>
        <p:nvSpPr>
          <p:cNvPr id="2" name="Title 1"/>
          <p:cNvSpPr>
            <a:spLocks noGrp="1"/>
          </p:cNvSpPr>
          <p:nvPr>
            <p:ph type="title"/>
          </p:nvPr>
        </p:nvSpPr>
        <p:spPr/>
        <p:txBody>
          <a:bodyPr/>
          <a:lstStyle/>
          <a:p>
            <a:r>
              <a:rPr lang="en-US" dirty="0" smtClean="0"/>
              <a:t>Site Provisioning Providers</a:t>
            </a:r>
            <a:br>
              <a:rPr lang="en-US" dirty="0" smtClean="0"/>
            </a:br>
            <a:r>
              <a:rPr lang="en-US" sz="2800" dirty="0" smtClean="0">
                <a:solidFill>
                  <a:schemeClr val="bg2"/>
                </a:solidFill>
              </a:rPr>
              <a:t>Available since 2007, but not widely used</a:t>
            </a:r>
            <a:endParaRPr lang="en-US" dirty="0"/>
          </a:p>
        </p:txBody>
      </p:sp>
      <p:pic>
        <p:nvPicPr>
          <p:cNvPr id="6" name="Picture 5"/>
          <p:cNvPicPr>
            <a:picLocks noChangeAspect="1"/>
          </p:cNvPicPr>
          <p:nvPr/>
        </p:nvPicPr>
        <p:blipFill>
          <a:blip r:embed="rId3"/>
          <a:stretch>
            <a:fillRect/>
          </a:stretch>
        </p:blipFill>
        <p:spPr>
          <a:xfrm>
            <a:off x="5981264" y="1447799"/>
            <a:ext cx="5906637" cy="3021459"/>
          </a:xfrm>
          <a:prstGeom prst="rect">
            <a:avLst/>
          </a:prstGeom>
        </p:spPr>
      </p:pic>
      <p:grpSp>
        <p:nvGrpSpPr>
          <p:cNvPr id="14" name="Group 13"/>
          <p:cNvGrpSpPr/>
          <p:nvPr/>
        </p:nvGrpSpPr>
        <p:grpSpPr>
          <a:xfrm>
            <a:off x="10943451" y="6163391"/>
            <a:ext cx="153318" cy="642032"/>
            <a:chOff x="11040320" y="2999257"/>
            <a:chExt cx="153318" cy="642032"/>
          </a:xfrm>
        </p:grpSpPr>
        <p:sp>
          <p:nvSpPr>
            <p:cNvPr id="16" name="Rectangle 15"/>
            <p:cNvSpPr/>
            <p:nvPr/>
          </p:nvSpPr>
          <p:spPr bwMode="auto">
            <a:xfrm rot="18739424" flipH="1">
              <a:off x="10795963" y="3243615"/>
              <a:ext cx="642031" cy="153317"/>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2860576">
              <a:off x="10795964" y="3243614"/>
              <a:ext cx="642031" cy="153317"/>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0385506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672893" y="2132722"/>
            <a:ext cx="1342243" cy="1274339"/>
          </a:xfrm>
          <a:prstGeom prst="rect">
            <a:avLst/>
          </a:prstGeom>
        </p:spPr>
      </p:pic>
      <p:sp>
        <p:nvSpPr>
          <p:cNvPr id="3" name="Title 2"/>
          <p:cNvSpPr>
            <a:spLocks noGrp="1"/>
          </p:cNvSpPr>
          <p:nvPr>
            <p:ph type="title"/>
          </p:nvPr>
        </p:nvSpPr>
        <p:spPr/>
        <p:txBody>
          <a:bodyPr/>
          <a:lstStyle/>
          <a:p>
            <a:r>
              <a:rPr lang="en-US" dirty="0" smtClean="0"/>
              <a:t>Full Custom Solutions</a:t>
            </a:r>
            <a:r>
              <a:rPr lang="en-US" dirty="0"/>
              <a:t/>
            </a:r>
            <a:br>
              <a:rPr lang="en-US" dirty="0"/>
            </a:br>
            <a:r>
              <a:rPr lang="en-US" sz="2799" dirty="0">
                <a:solidFill>
                  <a:schemeClr val="bg2"/>
                </a:solidFill>
              </a:rPr>
              <a:t>Common solution for custom self-service site collection </a:t>
            </a:r>
            <a:r>
              <a:rPr lang="en-US" sz="2799" dirty="0" smtClean="0">
                <a:solidFill>
                  <a:schemeClr val="bg2"/>
                </a:solidFill>
              </a:rPr>
              <a:t>creation</a:t>
            </a:r>
            <a:endParaRPr lang="en-US" dirty="0">
              <a:solidFill>
                <a:schemeClr val="bg2"/>
              </a:solidFill>
            </a:endParaRPr>
          </a:p>
        </p:txBody>
      </p:sp>
      <p:graphicFrame>
        <p:nvGraphicFramePr>
          <p:cNvPr id="7" name="Table"/>
          <p:cNvGraphicFramePr>
            <a:graphicFrameLocks noGrp="1"/>
          </p:cNvGraphicFramePr>
          <p:nvPr>
            <p:extLst/>
          </p:nvPr>
        </p:nvGraphicFramePr>
        <p:xfrm>
          <a:off x="7775962" y="1895800"/>
          <a:ext cx="1995656" cy="1176552"/>
        </p:xfrm>
        <a:graphic>
          <a:graphicData uri="http://schemas.openxmlformats.org/drawingml/2006/table">
            <a:tbl>
              <a:tblPr firstRow="1" bandRow="1">
                <a:tableStyleId>{8EC20E35-A176-4012-BC5E-935CFFF8708E}</a:tableStyleId>
              </a:tblPr>
              <a:tblGrid>
                <a:gridCol w="488964">
                  <a:extLst>
                    <a:ext uri="{9D8B030D-6E8A-4147-A177-3AD203B41FA5}">
                      <a16:colId xmlns:a16="http://schemas.microsoft.com/office/drawing/2014/main" xmlns="" val="3489962058"/>
                    </a:ext>
                  </a:extLst>
                </a:gridCol>
                <a:gridCol w="482782">
                  <a:extLst>
                    <a:ext uri="{9D8B030D-6E8A-4147-A177-3AD203B41FA5}">
                      <a16:colId xmlns:a16="http://schemas.microsoft.com/office/drawing/2014/main" xmlns="" val="1269965265"/>
                    </a:ext>
                  </a:extLst>
                </a:gridCol>
                <a:gridCol w="489462">
                  <a:extLst>
                    <a:ext uri="{9D8B030D-6E8A-4147-A177-3AD203B41FA5}">
                      <a16:colId xmlns:a16="http://schemas.microsoft.com/office/drawing/2014/main" xmlns="" val="581447776"/>
                    </a:ext>
                  </a:extLst>
                </a:gridCol>
                <a:gridCol w="534448">
                  <a:extLst>
                    <a:ext uri="{9D8B030D-6E8A-4147-A177-3AD203B41FA5}">
                      <a16:colId xmlns:a16="http://schemas.microsoft.com/office/drawing/2014/main" xmlns="" val="2627796514"/>
                    </a:ext>
                  </a:extLst>
                </a:gridCol>
              </a:tblGrid>
              <a:tr h="147069">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extLst>
                  <a:ext uri="{0D108BD9-81ED-4DB2-BD59-A6C34878D82A}">
                    <a16:rowId xmlns:a16="http://schemas.microsoft.com/office/drawing/2014/main" xmlns="" val="4145231047"/>
                  </a:ext>
                </a:extLst>
              </a:tr>
              <a:tr h="147069">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extLst>
                  <a:ext uri="{0D108BD9-81ED-4DB2-BD59-A6C34878D82A}">
                    <a16:rowId xmlns:a16="http://schemas.microsoft.com/office/drawing/2014/main" xmlns="" val="3236228520"/>
                  </a:ext>
                </a:extLst>
              </a:tr>
              <a:tr h="147069">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xmlns="" val="1350070964"/>
                  </a:ext>
                </a:extLst>
              </a:tr>
              <a:tr h="147069">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xmlns="" val="1313518824"/>
                  </a:ext>
                </a:extLst>
              </a:tr>
              <a:tr h="147069">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xmlns="" val="1181631347"/>
                  </a:ext>
                </a:extLst>
              </a:tr>
              <a:tr h="147069">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xmlns="" val="333842159"/>
                  </a:ext>
                </a:extLst>
              </a:tr>
              <a:tr h="147069">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xmlns="" val="1857450833"/>
                  </a:ext>
                </a:extLst>
              </a:tr>
              <a:tr h="147069">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tc>
                  <a:txBody>
                    <a:bodyPr/>
                    <a:lstStyle/>
                    <a:p>
                      <a:endParaRPr lang="en-US" sz="800" dirty="0">
                        <a:solidFill>
                          <a:srgbClr val="000000"/>
                        </a:solidFill>
                      </a:endParaRPr>
                    </a:p>
                  </a:txBody>
                  <a:tcPr marL="42714" marR="42714" marT="0" marB="21357">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extLst>
                  <a:ext uri="{0D108BD9-81ED-4DB2-BD59-A6C34878D82A}">
                    <a16:rowId xmlns:a16="http://schemas.microsoft.com/office/drawing/2014/main" xmlns="" val="2226281464"/>
                  </a:ext>
                </a:extLst>
              </a:tr>
            </a:tbl>
          </a:graphicData>
        </a:graphic>
      </p:graphicFrame>
      <p:cxnSp>
        <p:nvCxnSpPr>
          <p:cNvPr id="8" name="Straight Arrow Connector 7"/>
          <p:cNvCxnSpPr/>
          <p:nvPr/>
        </p:nvCxnSpPr>
        <p:spPr>
          <a:xfrm flipV="1">
            <a:off x="5749938" y="3161877"/>
            <a:ext cx="2689982" cy="2114847"/>
          </a:xfrm>
          <a:prstGeom prst="straightConnector1">
            <a:avLst/>
          </a:prstGeom>
          <a:ln w="53975">
            <a:solidFill>
              <a:schemeClr val="tx1">
                <a:lumMod val="65000"/>
                <a:lumOff val="35000"/>
              </a:schemeClr>
            </a:solidFill>
            <a:headEnd type="stealth" w="lg" len="lg"/>
            <a:tailEnd type="stealth" w="lg" len="lg"/>
          </a:ln>
        </p:spPr>
        <p:style>
          <a:lnRef idx="1">
            <a:schemeClr val="accent4"/>
          </a:lnRef>
          <a:fillRef idx="0">
            <a:schemeClr val="accent4"/>
          </a:fillRef>
          <a:effectRef idx="0">
            <a:schemeClr val="accent4"/>
          </a:effectRef>
          <a:fontRef idx="minor">
            <a:schemeClr val="tx1"/>
          </a:fontRef>
        </p:style>
      </p:cxnSp>
      <p:grpSp>
        <p:nvGrpSpPr>
          <p:cNvPr id="15" name="Group 14"/>
          <p:cNvGrpSpPr/>
          <p:nvPr/>
        </p:nvGrpSpPr>
        <p:grpSpPr>
          <a:xfrm>
            <a:off x="4443875" y="5188143"/>
            <a:ext cx="1636356" cy="1003193"/>
            <a:chOff x="-3023596" y="-2277132"/>
            <a:chExt cx="1737682" cy="1009455"/>
          </a:xfrm>
        </p:grpSpPr>
        <p:sp>
          <p:nvSpPr>
            <p:cNvPr id="16" name="Arc 15"/>
            <p:cNvSpPr/>
            <p:nvPr/>
          </p:nvSpPr>
          <p:spPr>
            <a:xfrm rot="9748641">
              <a:off x="-3023596" y="-2041329"/>
              <a:ext cx="718017" cy="772740"/>
            </a:xfrm>
            <a:prstGeom prst="arc">
              <a:avLst>
                <a:gd name="adj1" fmla="val 2097834"/>
                <a:gd name="adj2" fmla="val 366333"/>
              </a:avLst>
            </a:prstGeom>
            <a:ln w="57150">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50"/>
            </a:p>
          </p:txBody>
        </p:sp>
        <p:grpSp>
          <p:nvGrpSpPr>
            <p:cNvPr id="17" name="Group 16"/>
            <p:cNvGrpSpPr/>
            <p:nvPr/>
          </p:nvGrpSpPr>
          <p:grpSpPr>
            <a:xfrm>
              <a:off x="-2775567" y="-2277132"/>
              <a:ext cx="1489653" cy="1009455"/>
              <a:chOff x="9162072" y="558474"/>
              <a:chExt cx="1489653" cy="1009455"/>
            </a:xfrm>
          </p:grpSpPr>
          <p:sp>
            <p:nvSpPr>
              <p:cNvPr id="18" name="Rounded Rectangle 17"/>
              <p:cNvSpPr/>
              <p:nvPr/>
            </p:nvSpPr>
            <p:spPr bwMode="auto">
              <a:xfrm>
                <a:off x="9162072" y="558474"/>
                <a:ext cx="1054774" cy="534616"/>
              </a:xfrm>
              <a:prstGeom prst="roundRect">
                <a:avLst>
                  <a:gd name="adj" fmla="val 18300"/>
                </a:avLst>
              </a:prstGeom>
              <a:solidFill>
                <a:schemeClr val="tx1">
                  <a:lumMod val="40000"/>
                  <a:lumOff val="60000"/>
                </a:schemeClr>
              </a:solidFill>
              <a:ln>
                <a:solidFill>
                  <a:schemeClr val="tx1">
                    <a:lumMod val="6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7140" tIns="0" rIns="137140" bIns="34283" numCol="1" rtlCol="0" anchor="t" anchorCtr="0" compatLnSpc="1">
                <a:prstTxWarp prst="textNoShape">
                  <a:avLst/>
                </a:prstTxWarp>
              </a:bodyPr>
              <a:lstStyle/>
              <a:p>
                <a:pPr defTabSz="685420" fontAlgn="base">
                  <a:spcBef>
                    <a:spcPct val="0"/>
                  </a:spcBef>
                  <a:spcAft>
                    <a:spcPct val="0"/>
                  </a:spcAft>
                </a:pPr>
                <a:endParaRPr lang="en-US" sz="1500" dirty="0">
                  <a:gradFill>
                    <a:gsLst>
                      <a:gs pos="0">
                        <a:schemeClr val="tx1"/>
                      </a:gs>
                      <a:gs pos="100000">
                        <a:schemeClr val="tx1"/>
                      </a:gs>
                    </a:gsLst>
                    <a:lin ang="5400000" scaled="0"/>
                  </a:gradFill>
                </a:endParaRPr>
              </a:p>
            </p:txBody>
          </p:sp>
          <p:sp>
            <p:nvSpPr>
              <p:cNvPr id="19" name="Rounded Rectangle 18"/>
              <p:cNvSpPr/>
              <p:nvPr/>
            </p:nvSpPr>
            <p:spPr bwMode="auto">
              <a:xfrm>
                <a:off x="9268950" y="659785"/>
                <a:ext cx="823203" cy="314554"/>
              </a:xfrm>
              <a:prstGeom prst="roundRect">
                <a:avLst>
                  <a:gd name="adj" fmla="val 6327"/>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20"/>
                <a:r>
                  <a:rPr lang="en-US" sz="1176" dirty="0">
                    <a:gradFill>
                      <a:gsLst>
                        <a:gs pos="0">
                          <a:srgbClr val="FFFFFF"/>
                        </a:gs>
                        <a:gs pos="100000">
                          <a:srgbClr val="FFFFFF"/>
                        </a:gs>
                      </a:gsLst>
                      <a:lin ang="5400000" scaled="0"/>
                    </a:gradFill>
                    <a:effectLst>
                      <a:outerShdw blurRad="50800" dist="38100" dir="5400000" algn="ctr" rotWithShape="0">
                        <a:srgbClr val="000000">
                          <a:alpha val="47000"/>
                        </a:srgbClr>
                      </a:outerShdw>
                    </a:effectLst>
                    <a:latin typeface="Segoe UI" pitchFamily="34" charset="0"/>
                  </a:rPr>
                  <a:t>Timer job</a:t>
                </a:r>
              </a:p>
            </p:txBody>
          </p:sp>
          <p:pic>
            <p:nvPicPr>
              <p:cNvPr id="20" name="Picture 34" descr="Efficiency.png"/>
              <p:cNvPicPr>
                <a:picLocks noChangeAspect="1"/>
              </p:cNvPicPr>
              <p:nvPr/>
            </p:nvPicPr>
            <p:blipFill>
              <a:blip r:embed="rId4" cstate="print">
                <a:duotone>
                  <a:prstClr val="black"/>
                  <a:srgbClr val="D9C3A5">
                    <a:tint val="50000"/>
                    <a:satMod val="180000"/>
                  </a:srgbClr>
                </a:duotone>
                <a:extLst>
                  <a:ext uri="{BEBA8EAE-BF5A-486C-A8C5-ECC9F3942E4B}">
                    <a14:imgProps xmlns:a14="http://schemas.microsoft.com/office/drawing/2010/main">
                      <a14:imgLayer r:embed="rId5">
                        <a14:imgEffect>
                          <a14:brightnessContrast bright="-40000"/>
                        </a14:imgEffect>
                      </a14:imgLayer>
                    </a14:imgProps>
                  </a:ext>
                </a:extLst>
              </a:blip>
              <a:srcRect/>
              <a:stretch>
                <a:fillRect/>
              </a:stretch>
            </p:blipFill>
            <p:spPr bwMode="auto">
              <a:xfrm>
                <a:off x="9926338" y="817062"/>
                <a:ext cx="725387" cy="750867"/>
              </a:xfrm>
              <a:prstGeom prst="rect">
                <a:avLst/>
              </a:prstGeom>
              <a:noFill/>
              <a:ln>
                <a:noFill/>
              </a:ln>
            </p:spPr>
          </p:pic>
        </p:grpSp>
      </p:grpSp>
      <p:cxnSp>
        <p:nvCxnSpPr>
          <p:cNvPr id="71" name="Straight Arrow Connector 70"/>
          <p:cNvCxnSpPr/>
          <p:nvPr/>
        </p:nvCxnSpPr>
        <p:spPr>
          <a:xfrm flipV="1">
            <a:off x="2002739" y="2729033"/>
            <a:ext cx="2057233" cy="23287"/>
          </a:xfrm>
          <a:prstGeom prst="straightConnector1">
            <a:avLst/>
          </a:prstGeom>
          <a:ln w="53975">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cxnSp>
      <p:pic>
        <p:nvPicPr>
          <p:cNvPr id="22" name="Picture 21"/>
          <p:cNvPicPr>
            <a:picLocks noChangeAspect="1"/>
          </p:cNvPicPr>
          <p:nvPr/>
        </p:nvPicPr>
        <p:blipFill>
          <a:blip r:embed="rId6">
            <a:duotone>
              <a:prstClr val="black"/>
              <a:srgbClr val="D9C3A5">
                <a:tint val="50000"/>
                <a:satMod val="180000"/>
              </a:srgb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181868" y="2357196"/>
            <a:ext cx="1269384" cy="1202292"/>
          </a:xfrm>
          <a:prstGeom prst="rect">
            <a:avLst/>
          </a:prstGeom>
          <a:effectLst>
            <a:outerShdw blurRad="50800" dist="38100" dir="2700000" algn="tl" rotWithShape="0">
              <a:prstClr val="black">
                <a:alpha val="40000"/>
              </a:prstClr>
            </a:outerShdw>
          </a:effectLst>
        </p:spPr>
      </p:pic>
      <p:cxnSp>
        <p:nvCxnSpPr>
          <p:cNvPr id="5" name="Straight Arrow Connector 4"/>
          <p:cNvCxnSpPr/>
          <p:nvPr/>
        </p:nvCxnSpPr>
        <p:spPr>
          <a:xfrm flipV="1">
            <a:off x="6274191" y="2729034"/>
            <a:ext cx="1416183" cy="25064"/>
          </a:xfrm>
          <a:prstGeom prst="straightConnector1">
            <a:avLst/>
          </a:prstGeom>
          <a:ln w="53975">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07" name="Straight Arrow Connector 106"/>
          <p:cNvCxnSpPr/>
          <p:nvPr/>
        </p:nvCxnSpPr>
        <p:spPr>
          <a:xfrm>
            <a:off x="5789554" y="5453703"/>
            <a:ext cx="1833025" cy="16935"/>
          </a:xfrm>
          <a:prstGeom prst="straightConnector1">
            <a:avLst/>
          </a:prstGeom>
          <a:ln w="53975">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cxnSp>
      <p:sp>
        <p:nvSpPr>
          <p:cNvPr id="83" name="Text Placeholder 3"/>
          <p:cNvSpPr txBox="1">
            <a:spLocks/>
          </p:cNvSpPr>
          <p:nvPr/>
        </p:nvSpPr>
        <p:spPr>
          <a:xfrm>
            <a:off x="521355" y="87534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p>
        </p:txBody>
      </p:sp>
      <p:cxnSp>
        <p:nvCxnSpPr>
          <p:cNvPr id="4" name="Straight Arrow Connector 3"/>
          <p:cNvCxnSpPr/>
          <p:nvPr/>
        </p:nvCxnSpPr>
        <p:spPr>
          <a:xfrm flipH="1" flipV="1">
            <a:off x="2453587" y="4305463"/>
            <a:ext cx="2156512" cy="1012284"/>
          </a:xfrm>
          <a:prstGeom prst="straightConnector1">
            <a:avLst/>
          </a:prstGeom>
          <a:ln w="53975">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cxnSp>
      <p:pic>
        <p:nvPicPr>
          <p:cNvPr id="85" name="Picture 84"/>
          <p:cNvPicPr>
            <a:picLocks noChangeAspect="1"/>
          </p:cNvPicPr>
          <p:nvPr/>
        </p:nvPicPr>
        <p:blipFill>
          <a:blip r:embed="rId8"/>
          <a:stretch>
            <a:fillRect/>
          </a:stretch>
        </p:blipFill>
        <p:spPr>
          <a:xfrm>
            <a:off x="2965400" y="4513373"/>
            <a:ext cx="596395" cy="380612"/>
          </a:xfrm>
          <a:prstGeom prst="rect">
            <a:avLst/>
          </a:prstGeom>
        </p:spPr>
      </p:pic>
      <p:grpSp>
        <p:nvGrpSpPr>
          <p:cNvPr id="10" name="Group 9"/>
          <p:cNvGrpSpPr/>
          <p:nvPr/>
        </p:nvGrpSpPr>
        <p:grpSpPr>
          <a:xfrm>
            <a:off x="7643064" y="4063813"/>
            <a:ext cx="4163871" cy="2358799"/>
            <a:chOff x="7370365" y="4197787"/>
            <a:chExt cx="4248472" cy="2406724"/>
          </a:xfrm>
        </p:grpSpPr>
        <p:grpSp>
          <p:nvGrpSpPr>
            <p:cNvPr id="26" name="Group 25"/>
            <p:cNvGrpSpPr/>
            <p:nvPr/>
          </p:nvGrpSpPr>
          <p:grpSpPr>
            <a:xfrm>
              <a:off x="7370365" y="4527292"/>
              <a:ext cx="4248472" cy="2077219"/>
              <a:chOff x="8405429" y="1128641"/>
              <a:chExt cx="5834537" cy="2638596"/>
            </a:xfrm>
          </p:grpSpPr>
          <p:pic>
            <p:nvPicPr>
              <p:cNvPr id="27" name="Picture 26"/>
              <p:cNvPicPr>
                <a:picLocks noChangeAspect="1"/>
              </p:cNvPicPr>
              <p:nvPr/>
            </p:nvPicPr>
            <p:blipFill>
              <a:blip r:embed="rId9"/>
              <a:stretch>
                <a:fillRect/>
              </a:stretch>
            </p:blipFill>
            <p:spPr>
              <a:xfrm>
                <a:off x="8852204" y="1128641"/>
                <a:ext cx="3139633" cy="1644863"/>
              </a:xfrm>
              <a:prstGeom prst="rect">
                <a:avLst/>
              </a:prstGeom>
              <a:ln>
                <a:solidFill>
                  <a:schemeClr val="bg1">
                    <a:lumMod val="65000"/>
                  </a:schemeClr>
                </a:solidFill>
              </a:ln>
            </p:spPr>
          </p:pic>
          <p:grpSp>
            <p:nvGrpSpPr>
              <p:cNvPr id="28" name="Group 27"/>
              <p:cNvGrpSpPr>
                <a:grpSpLocks noChangeAspect="1"/>
              </p:cNvGrpSpPr>
              <p:nvPr/>
            </p:nvGrpSpPr>
            <p:grpSpPr>
              <a:xfrm>
                <a:off x="8405429" y="2832335"/>
                <a:ext cx="5834537" cy="934902"/>
                <a:chOff x="5923833" y="1132196"/>
                <a:chExt cx="7001767" cy="1121933"/>
              </a:xfrm>
            </p:grpSpPr>
            <p:sp>
              <p:nvSpPr>
                <p:cNvPr id="29" name="TextBox 34"/>
                <p:cNvSpPr txBox="1">
                  <a:spLocks noChangeArrowheads="1"/>
                </p:cNvSpPr>
                <p:nvPr/>
              </p:nvSpPr>
              <p:spPr bwMode="auto">
                <a:xfrm>
                  <a:off x="5923833" y="1132196"/>
                  <a:ext cx="7001767" cy="891416"/>
                </a:xfrm>
                <a:prstGeom prst="rect">
                  <a:avLst/>
                </a:prstGeom>
                <a:noFill/>
                <a:ln w="9525">
                  <a:noFill/>
                  <a:miter lim="800000"/>
                  <a:headEnd/>
                  <a:tailEnd/>
                </a:ln>
              </p:spPr>
              <p:txBody>
                <a:bodyPr wrap="square">
                  <a:spAutoFit/>
                </a:bodyPr>
                <a:lstStyle/>
                <a:p>
                  <a:pPr algn="r"/>
                  <a:r>
                    <a:rPr lang="en-US" sz="1568" dirty="0">
                      <a:latin typeface="+mj-lt"/>
                    </a:rPr>
                    <a:t>http://teams.contoso.com</a:t>
                  </a:r>
                  <a:br>
                    <a:rPr lang="en-US" sz="1568" dirty="0">
                      <a:latin typeface="+mj-lt"/>
                    </a:rPr>
                  </a:br>
                  <a:r>
                    <a:rPr lang="en-US" sz="1568" dirty="0">
                      <a:latin typeface="+mj-lt"/>
                    </a:rPr>
                    <a:t>/sites/site</a:t>
                  </a:r>
                  <a:endParaRPr lang="en-US" sz="1029" dirty="0">
                    <a:latin typeface="+mj-lt"/>
                  </a:endParaRPr>
                </a:p>
              </p:txBody>
            </p:sp>
            <p:pic>
              <p:nvPicPr>
                <p:cNvPr id="31" name="Picture 30"/>
                <p:cNvPicPr>
                  <a:picLocks noChangeAspect="1"/>
                </p:cNvPicPr>
                <p:nvPr/>
              </p:nvPicPr>
              <p:blipFill rotWithShape="1">
                <a:blip r:embed="rId10"/>
                <a:srcRect l="8509" r="8135"/>
                <a:stretch/>
              </p:blipFill>
              <p:spPr>
                <a:xfrm>
                  <a:off x="7058023" y="1180879"/>
                  <a:ext cx="1907163" cy="1073250"/>
                </a:xfrm>
                <a:prstGeom prst="rect">
                  <a:avLst/>
                </a:prstGeom>
                <a:noFill/>
                <a:ln>
                  <a:noFill/>
                </a:ln>
              </p:spPr>
            </p:pic>
          </p:grpSp>
        </p:grpSp>
        <p:grpSp>
          <p:nvGrpSpPr>
            <p:cNvPr id="95" name="Group 94"/>
            <p:cNvGrpSpPr/>
            <p:nvPr/>
          </p:nvGrpSpPr>
          <p:grpSpPr>
            <a:xfrm>
              <a:off x="9516475" y="4197787"/>
              <a:ext cx="977133" cy="776560"/>
              <a:chOff x="7956376" y="6096598"/>
              <a:chExt cx="958061" cy="761402"/>
            </a:xfrm>
          </p:grpSpPr>
          <p:sp>
            <p:nvSpPr>
              <p:cNvPr id="96" name="Arc 95"/>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grpSp>
            <p:nvGrpSpPr>
              <p:cNvPr id="100" name="Group 99"/>
              <p:cNvGrpSpPr/>
              <p:nvPr/>
            </p:nvGrpSpPr>
            <p:grpSpPr>
              <a:xfrm>
                <a:off x="8025411" y="6179038"/>
                <a:ext cx="889026" cy="539522"/>
                <a:chOff x="6424150" y="1672006"/>
                <a:chExt cx="1359005" cy="885085"/>
              </a:xfrm>
            </p:grpSpPr>
            <p:grpSp>
              <p:nvGrpSpPr>
                <p:cNvPr id="101" name="Group 100"/>
                <p:cNvGrpSpPr/>
                <p:nvPr/>
              </p:nvGrpSpPr>
              <p:grpSpPr>
                <a:xfrm>
                  <a:off x="6858521" y="1788756"/>
                  <a:ext cx="924634" cy="768335"/>
                  <a:chOff x="6948264" y="1076489"/>
                  <a:chExt cx="924634" cy="768335"/>
                </a:xfrm>
              </p:grpSpPr>
              <p:pic>
                <p:nvPicPr>
                  <p:cNvPr id="103" name="Picture 102"/>
                  <p:cNvPicPr>
                    <a:picLocks noChangeAspect="1"/>
                  </p:cNvPicPr>
                  <p:nvPr/>
                </p:nvPicPr>
                <p:blipFill>
                  <a:blip r:embed="rId11"/>
                  <a:stretch>
                    <a:fillRect/>
                  </a:stretch>
                </p:blipFill>
                <p:spPr>
                  <a:xfrm>
                    <a:off x="6948264" y="1076489"/>
                    <a:ext cx="676503" cy="768335"/>
                  </a:xfrm>
                  <a:prstGeom prst="rect">
                    <a:avLst/>
                  </a:prstGeom>
                  <a:effectLst>
                    <a:softEdge rad="31750"/>
                  </a:effectLst>
                </p:spPr>
              </p:pic>
              <p:sp>
                <p:nvSpPr>
                  <p:cNvPr id="104" name="TextBox 103"/>
                  <p:cNvSpPr txBox="1"/>
                  <p:nvPr/>
                </p:nvSpPr>
                <p:spPr>
                  <a:xfrm>
                    <a:off x="7117209" y="1388152"/>
                    <a:ext cx="755689" cy="302987"/>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200" b="1" dirty="0">
                        <a:latin typeface="Segoe UI Light" panose="020B0502040204020203" pitchFamily="34" charset="0"/>
                        <a:cs typeface="Segoe UI Light" panose="020B0502040204020203" pitchFamily="34" charset="0"/>
                      </a:rPr>
                      <a:t>&lt;xml&gt;</a:t>
                    </a:r>
                  </a:p>
                </p:txBody>
              </p:sp>
            </p:grpSp>
            <p:pic>
              <p:nvPicPr>
                <p:cNvPr id="102" name="Picture 101"/>
                <p:cNvPicPr>
                  <a:picLocks noChangeAspect="1"/>
                </p:cNvPicPr>
                <p:nvPr/>
              </p:nvPicPr>
              <p:blipFill>
                <a:blip r:embed="rId12"/>
                <a:stretch>
                  <a:fillRect/>
                </a:stretch>
              </p:blipFill>
              <p:spPr>
                <a:xfrm>
                  <a:off x="6424150" y="1672006"/>
                  <a:ext cx="676503" cy="647343"/>
                </a:xfrm>
                <a:prstGeom prst="rect">
                  <a:avLst/>
                </a:prstGeom>
              </p:spPr>
            </p:pic>
          </p:grpSp>
        </p:grpSp>
        <p:pic>
          <p:nvPicPr>
            <p:cNvPr id="97" name="Picture 96"/>
            <p:cNvPicPr>
              <a:picLocks noChangeAspect="1"/>
            </p:cNvPicPr>
            <p:nvPr/>
          </p:nvPicPr>
          <p:blipFill>
            <a:blip r:embed="rId13"/>
            <a:stretch>
              <a:fillRect/>
            </a:stretch>
          </p:blipFill>
          <p:spPr>
            <a:xfrm>
              <a:off x="7418636" y="5541785"/>
              <a:ext cx="764775" cy="709920"/>
            </a:xfrm>
            <a:prstGeom prst="rect">
              <a:avLst/>
            </a:prstGeom>
          </p:spPr>
        </p:pic>
      </p:grpSp>
      <p:grpSp>
        <p:nvGrpSpPr>
          <p:cNvPr id="98" name="Group 97"/>
          <p:cNvGrpSpPr/>
          <p:nvPr/>
        </p:nvGrpSpPr>
        <p:grpSpPr>
          <a:xfrm>
            <a:off x="2808922" y="2522627"/>
            <a:ext cx="514401" cy="514401"/>
            <a:chOff x="492" y="17985"/>
            <a:chExt cx="524853" cy="524853"/>
          </a:xfrm>
        </p:grpSpPr>
        <p:sp>
          <p:nvSpPr>
            <p:cNvPr id="99" name="Oval 9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106" name="Group 105"/>
          <p:cNvGrpSpPr/>
          <p:nvPr/>
        </p:nvGrpSpPr>
        <p:grpSpPr>
          <a:xfrm>
            <a:off x="6704505" y="2383400"/>
            <a:ext cx="514401" cy="514401"/>
            <a:chOff x="492" y="17985"/>
            <a:chExt cx="524853" cy="524853"/>
          </a:xfrm>
        </p:grpSpPr>
        <p:sp>
          <p:nvSpPr>
            <p:cNvPr id="108" name="Oval 10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125" name="Group 124"/>
          <p:cNvGrpSpPr/>
          <p:nvPr/>
        </p:nvGrpSpPr>
        <p:grpSpPr>
          <a:xfrm>
            <a:off x="9951160" y="1982064"/>
            <a:ext cx="514401" cy="514401"/>
            <a:chOff x="492" y="17985"/>
            <a:chExt cx="524853" cy="524853"/>
          </a:xfrm>
        </p:grpSpPr>
        <p:sp>
          <p:nvSpPr>
            <p:cNvPr id="126" name="Oval 12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128" name="Group 127"/>
          <p:cNvGrpSpPr/>
          <p:nvPr/>
        </p:nvGrpSpPr>
        <p:grpSpPr>
          <a:xfrm>
            <a:off x="6779837" y="3863026"/>
            <a:ext cx="514401" cy="514401"/>
            <a:chOff x="492" y="17985"/>
            <a:chExt cx="524853" cy="524853"/>
          </a:xfrm>
        </p:grpSpPr>
        <p:sp>
          <p:nvSpPr>
            <p:cNvPr id="129" name="Oval 12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grpSp>
        <p:nvGrpSpPr>
          <p:cNvPr id="131" name="Group 130"/>
          <p:cNvGrpSpPr/>
          <p:nvPr/>
        </p:nvGrpSpPr>
        <p:grpSpPr>
          <a:xfrm>
            <a:off x="3638678" y="4928873"/>
            <a:ext cx="514401" cy="514401"/>
            <a:chOff x="492" y="17985"/>
            <a:chExt cx="524853" cy="524853"/>
          </a:xfrm>
        </p:grpSpPr>
        <p:sp>
          <p:nvSpPr>
            <p:cNvPr id="132" name="Oval 13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6</a:t>
              </a:r>
              <a:endParaRPr lang="en-US" sz="2352" dirty="0"/>
            </a:p>
          </p:txBody>
        </p:sp>
      </p:grpSp>
      <p:grpSp>
        <p:nvGrpSpPr>
          <p:cNvPr id="134" name="Group 133"/>
          <p:cNvGrpSpPr/>
          <p:nvPr/>
        </p:nvGrpSpPr>
        <p:grpSpPr>
          <a:xfrm>
            <a:off x="6518972" y="5339243"/>
            <a:ext cx="514401" cy="514401"/>
            <a:chOff x="492" y="17985"/>
            <a:chExt cx="524853" cy="524853"/>
          </a:xfrm>
        </p:grpSpPr>
        <p:sp>
          <p:nvSpPr>
            <p:cNvPr id="135" name="Oval 1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5</a:t>
              </a:r>
              <a:endParaRPr lang="en-US" sz="2352" dirty="0"/>
            </a:p>
          </p:txBody>
        </p:sp>
      </p:grpSp>
      <p:pic>
        <p:nvPicPr>
          <p:cNvPr id="137" name="Picture 136"/>
          <p:cNvPicPr>
            <a:picLocks noChangeAspect="1"/>
          </p:cNvPicPr>
          <p:nvPr/>
        </p:nvPicPr>
        <p:blipFill>
          <a:blip r:embed="rId14"/>
          <a:stretch>
            <a:fillRect/>
          </a:stretch>
        </p:blipFill>
        <p:spPr>
          <a:xfrm>
            <a:off x="1421208" y="3038931"/>
            <a:ext cx="1348819" cy="1230002"/>
          </a:xfrm>
          <a:prstGeom prst="rect">
            <a:avLst/>
          </a:prstGeom>
        </p:spPr>
      </p:pic>
      <p:grpSp>
        <p:nvGrpSpPr>
          <p:cNvPr id="94" name="Group 93"/>
          <p:cNvGrpSpPr/>
          <p:nvPr/>
        </p:nvGrpSpPr>
        <p:grpSpPr>
          <a:xfrm>
            <a:off x="4109334" y="1538109"/>
            <a:ext cx="2110422" cy="2935608"/>
            <a:chOff x="8608430" y="1887004"/>
            <a:chExt cx="2153301" cy="2995253"/>
          </a:xfrm>
        </p:grpSpPr>
        <p:grpSp>
          <p:nvGrpSpPr>
            <p:cNvPr id="111" name="WebBrowser"/>
            <p:cNvGrpSpPr/>
            <p:nvPr/>
          </p:nvGrpSpPr>
          <p:grpSpPr>
            <a:xfrm>
              <a:off x="8608430" y="1887004"/>
              <a:ext cx="2153301" cy="2995253"/>
              <a:chOff x="0" y="-103673"/>
              <a:chExt cx="9144000" cy="6961673"/>
            </a:xfrm>
          </p:grpSpPr>
          <p:sp>
            <p:nvSpPr>
              <p:cNvPr id="152"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29" kern="0" dirty="0">
                  <a:solidFill>
                    <a:prstClr val="white"/>
                  </a:solidFill>
                  <a:latin typeface="Segoe UI"/>
                </a:endParaRPr>
              </a:p>
            </p:txBody>
          </p:sp>
          <p:sp>
            <p:nvSpPr>
              <p:cNvPr id="153" name="WindowTitle"/>
              <p:cNvSpPr txBox="1"/>
              <p:nvPr/>
            </p:nvSpPr>
            <p:spPr>
              <a:xfrm>
                <a:off x="22515" y="-103673"/>
                <a:ext cx="7182914" cy="482858"/>
              </a:xfrm>
              <a:prstGeom prst="rect">
                <a:avLst/>
              </a:prstGeom>
              <a:noFill/>
            </p:spPr>
            <p:txBody>
              <a:bodyPr wrap="none" lIns="89619" tIns="17923" rIns="89619" bIns="26886" rtlCol="0" anchor="ctr" anchorCtr="0">
                <a:spAutoFit/>
              </a:bodyPr>
              <a:lstStyle/>
              <a:p>
                <a:r>
                  <a:rPr lang="en-US" sz="1029" dirty="0">
                    <a:solidFill>
                      <a:prstClr val="white"/>
                    </a:solidFill>
                    <a:latin typeface="Segoe UI" pitchFamily="34" charset="0"/>
                    <a:ea typeface="Segoe UI" pitchFamily="34" charset="0"/>
                    <a:cs typeface="Segoe UI" pitchFamily="34" charset="0"/>
                  </a:rPr>
                  <a:t>Self service site collection</a:t>
                </a:r>
              </a:p>
            </p:txBody>
          </p:sp>
          <p:grpSp>
            <p:nvGrpSpPr>
              <p:cNvPr id="154" name="Group 153"/>
              <p:cNvGrpSpPr/>
              <p:nvPr/>
            </p:nvGrpSpPr>
            <p:grpSpPr>
              <a:xfrm>
                <a:off x="81598" y="286385"/>
                <a:ext cx="320040" cy="316520"/>
                <a:chOff x="72073" y="221749"/>
                <a:chExt cx="320040" cy="316520"/>
              </a:xfrm>
            </p:grpSpPr>
            <p:sp>
              <p:nvSpPr>
                <p:cNvPr id="178" name="Oval 177"/>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29" u="sng">
                    <a:solidFill>
                      <a:prstClr val="white"/>
                    </a:solidFill>
                  </a:endParaRPr>
                </a:p>
              </p:txBody>
            </p:sp>
            <p:sp>
              <p:nvSpPr>
                <p:cNvPr id="179" name="Left Arrow 178"/>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29" kern="0">
                    <a:solidFill>
                      <a:prstClr val="white"/>
                    </a:solidFill>
                    <a:latin typeface="Segoe UI"/>
                  </a:endParaRPr>
                </a:p>
              </p:txBody>
            </p:sp>
          </p:grpSp>
          <p:grpSp>
            <p:nvGrpSpPr>
              <p:cNvPr id="155" name="Group 154"/>
              <p:cNvGrpSpPr/>
              <p:nvPr/>
            </p:nvGrpSpPr>
            <p:grpSpPr>
              <a:xfrm>
                <a:off x="453671" y="286384"/>
                <a:ext cx="320040" cy="316520"/>
                <a:chOff x="444146" y="221748"/>
                <a:chExt cx="320040" cy="316520"/>
              </a:xfrm>
            </p:grpSpPr>
            <p:sp>
              <p:nvSpPr>
                <p:cNvPr id="176" name="Oval 175"/>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29" u="sng">
                    <a:solidFill>
                      <a:prstClr val="white"/>
                    </a:solidFill>
                  </a:endParaRPr>
                </a:p>
              </p:txBody>
            </p:sp>
            <p:sp>
              <p:nvSpPr>
                <p:cNvPr id="177" name="Right Arrow 176"/>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29" kern="0">
                    <a:solidFill>
                      <a:prstClr val="white"/>
                    </a:solidFill>
                    <a:latin typeface="Segoe UI"/>
                  </a:endParaRPr>
                </a:p>
              </p:txBody>
            </p:sp>
          </p:grpSp>
          <p:grpSp>
            <p:nvGrpSpPr>
              <p:cNvPr id="156" name="Minimize - Maximize - Close"/>
              <p:cNvGrpSpPr/>
              <p:nvPr/>
            </p:nvGrpSpPr>
            <p:grpSpPr>
              <a:xfrm>
                <a:off x="8632311" y="92599"/>
                <a:ext cx="384527" cy="78032"/>
                <a:chOff x="9347642" y="131588"/>
                <a:chExt cx="384527" cy="78032"/>
              </a:xfrm>
            </p:grpSpPr>
            <p:cxnSp>
              <p:nvCxnSpPr>
                <p:cNvPr id="171"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172"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173"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29" dirty="0">
                    <a:solidFill>
                      <a:prstClr val="white"/>
                    </a:solidFill>
                  </a:endParaRPr>
                </a:p>
              </p:txBody>
            </p:sp>
            <p:sp>
              <p:nvSpPr>
                <p:cNvPr id="174"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29" dirty="0">
                    <a:solidFill>
                      <a:prstClr val="white"/>
                    </a:solidFill>
                  </a:endParaRPr>
                </a:p>
              </p:txBody>
            </p:sp>
            <p:sp>
              <p:nvSpPr>
                <p:cNvPr id="175"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29" dirty="0">
                    <a:solidFill>
                      <a:prstClr val="white"/>
                    </a:solidFill>
                  </a:endParaRPr>
                </a:p>
              </p:txBody>
            </p:sp>
          </p:grpSp>
          <p:sp>
            <p:nvSpPr>
              <p:cNvPr id="157"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29" kern="0">
                  <a:solidFill>
                    <a:prstClr val="white"/>
                  </a:solidFill>
                  <a:latin typeface="Segoe UI"/>
                </a:endParaRPr>
              </a:p>
            </p:txBody>
          </p:sp>
          <p:grpSp>
            <p:nvGrpSpPr>
              <p:cNvPr id="158" name="Group 157"/>
              <p:cNvGrpSpPr/>
              <p:nvPr/>
            </p:nvGrpSpPr>
            <p:grpSpPr>
              <a:xfrm>
                <a:off x="8386335" y="360579"/>
                <a:ext cx="640645" cy="183940"/>
                <a:chOff x="8303527" y="360579"/>
                <a:chExt cx="640645" cy="183940"/>
              </a:xfrm>
            </p:grpSpPr>
            <p:pic>
              <p:nvPicPr>
                <p:cNvPr id="168" name="Picture 2" descr="C:\Users\t-dantay\Documents\Placeholders\hom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C:\Users\t-dantay\Documents\Placeholders\setting.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C:\Users\t-dantay\Documents\Placeholders\star.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Group 158"/>
              <p:cNvGrpSpPr/>
              <p:nvPr/>
            </p:nvGrpSpPr>
            <p:grpSpPr>
              <a:xfrm>
                <a:off x="923925" y="340846"/>
                <a:ext cx="7142930" cy="228600"/>
                <a:chOff x="923925" y="340846"/>
                <a:chExt cx="7142930" cy="228600"/>
              </a:xfrm>
            </p:grpSpPr>
            <p:sp>
              <p:nvSpPr>
                <p:cNvPr id="160"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980" kern="0" dirty="0">
                      <a:solidFill>
                        <a:prstClr val="black">
                          <a:lumMod val="75000"/>
                          <a:lumOff val="25000"/>
                        </a:prstClr>
                      </a:solidFill>
                      <a:latin typeface="Segoe UI"/>
                    </a:rPr>
                    <a:t>http://</a:t>
                  </a:r>
                </a:p>
              </p:txBody>
            </p:sp>
            <p:grpSp>
              <p:nvGrpSpPr>
                <p:cNvPr id="161" name="Group 160"/>
                <p:cNvGrpSpPr/>
                <p:nvPr/>
              </p:nvGrpSpPr>
              <p:grpSpPr>
                <a:xfrm>
                  <a:off x="7260350" y="363706"/>
                  <a:ext cx="744325" cy="182880"/>
                  <a:chOff x="7260350" y="363706"/>
                  <a:chExt cx="744325" cy="182880"/>
                </a:xfrm>
              </p:grpSpPr>
              <p:pic>
                <p:nvPicPr>
                  <p:cNvPr id="162" name="Search" descr="C:\Users\t-dantay\Documents\Placeholders\search.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3" name="Refresh" descr="C:\Users\t-dantay\Documents\First24\arrowrepeat1.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4" name="Drop Down" descr="C:\Users\t-dantay\Documents\First24\arrowsimple1.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65" name="X"/>
                  <p:cNvGrpSpPr/>
                  <p:nvPr/>
                </p:nvGrpSpPr>
                <p:grpSpPr>
                  <a:xfrm>
                    <a:off x="7913235" y="409426"/>
                    <a:ext cx="91440" cy="91440"/>
                    <a:chOff x="4687215" y="1739180"/>
                    <a:chExt cx="91440" cy="91440"/>
                  </a:xfrm>
                </p:grpSpPr>
                <p:cxnSp>
                  <p:nvCxnSpPr>
                    <p:cNvPr id="166" name="Straight Connector 165"/>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67" name="Straight Connector 166"/>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112" name="DropdownBox"/>
            <p:cNvGrpSpPr/>
            <p:nvPr/>
          </p:nvGrpSpPr>
          <p:grpSpPr>
            <a:xfrm>
              <a:off x="8772503" y="4069228"/>
              <a:ext cx="1752393" cy="167377"/>
              <a:chOff x="4016824" y="3329200"/>
              <a:chExt cx="1097652" cy="228600"/>
            </a:xfrm>
            <a:noFill/>
          </p:grpSpPr>
          <p:sp>
            <p:nvSpPr>
              <p:cNvPr id="150" name="Content"/>
              <p:cNvSpPr/>
              <p:nvPr/>
            </p:nvSpPr>
            <p:spPr>
              <a:xfrm>
                <a:off x="4016824" y="3329200"/>
                <a:ext cx="1097652" cy="228600"/>
              </a:xfrm>
              <a:prstGeom prst="rect">
                <a:avLst/>
              </a:prstGeom>
              <a:grpFill/>
              <a:ln w="3175">
                <a:solidFill>
                  <a:srgbClr val="FFFFFF">
                    <a:lumMod val="50000"/>
                  </a:srgbClr>
                </a:solidFill>
              </a:ln>
            </p:spPr>
            <p:style>
              <a:lnRef idx="2">
                <a:srgbClr val="4F81BD">
                  <a:shade val="50000"/>
                </a:srgbClr>
              </a:lnRef>
              <a:fillRef idx="1">
                <a:srgbClr val="4F81BD"/>
              </a:fillRef>
              <a:effectRef idx="0">
                <a:srgbClr val="4F81BD"/>
              </a:effectRef>
              <a:fontRef idx="minor">
                <a:srgbClr val="000000"/>
              </a:fontRef>
            </p:style>
            <p:txBody>
              <a:bodyPr lIns="34285" rIns="34285" rtlCol="0" anchor="ctr"/>
              <a:lstStyle/>
              <a:p>
                <a:r>
                  <a:rPr lang="en-US" sz="800" i="1" dirty="0">
                    <a:solidFill>
                      <a:sysClr val="windowText" lastClr="000000"/>
                    </a:solidFill>
                    <a:latin typeface="Segoe UI" pitchFamily="34" charset="0"/>
                    <a:ea typeface="Segoe UI" pitchFamily="34" charset="0"/>
                    <a:cs typeface="Segoe UI" pitchFamily="34" charset="0"/>
                  </a:rPr>
                  <a:t>”by default current user”</a:t>
                </a:r>
              </a:p>
            </p:txBody>
          </p:sp>
          <p:sp>
            <p:nvSpPr>
              <p:cNvPr id="151" name="DownArrow"/>
              <p:cNvSpPr>
                <a:spLocks noChangeAspect="1"/>
              </p:cNvSpPr>
              <p:nvPr/>
            </p:nvSpPr>
            <p:spPr>
              <a:xfrm rot="10800000">
                <a:off x="4991710" y="3430199"/>
                <a:ext cx="81307" cy="48767"/>
              </a:xfrm>
              <a:prstGeom prst="triangle">
                <a:avLst/>
              </a:prstGeom>
              <a:grpFill/>
              <a:ln>
                <a:noFill/>
              </a:ln>
            </p:spPr>
            <p:style>
              <a:lnRef idx="2">
                <a:srgbClr val="4F81BD">
                  <a:shade val="50000"/>
                </a:srgbClr>
              </a:lnRef>
              <a:fillRef idx="1">
                <a:srgbClr val="4F81BD"/>
              </a:fillRef>
              <a:effectRef idx="0">
                <a:srgbClr val="4F81BD"/>
              </a:effectRef>
              <a:fontRef idx="minor">
                <a:srgbClr val="000000"/>
              </a:fontRef>
            </p:style>
            <p:txBody>
              <a:bodyPr wrap="square" rtlCol="0" anchor="ctr"/>
              <a:lstStyle/>
              <a:p>
                <a:pPr algn="ctr"/>
                <a:endParaRPr lang="en-US" sz="1600" dirty="0">
                  <a:solidFill>
                    <a:sysClr val="windowText" lastClr="000000"/>
                  </a:solidFill>
                </a:endParaRPr>
              </a:p>
            </p:txBody>
          </p:sp>
        </p:grpSp>
        <p:sp>
          <p:nvSpPr>
            <p:cNvPr id="113" name="TextBox 112"/>
            <p:cNvSpPr txBox="1"/>
            <p:nvPr/>
          </p:nvSpPr>
          <p:spPr>
            <a:xfrm>
              <a:off x="8772504" y="2352362"/>
              <a:ext cx="473539" cy="172671"/>
            </a:xfrm>
            <a:prstGeom prst="rect">
              <a:avLst/>
            </a:prstGeom>
            <a:noFill/>
          </p:spPr>
          <p:txBody>
            <a:bodyPr wrap="none" lIns="0" tIns="0" rIns="0" bIns="0" rtlCol="0">
              <a:spAutoFit/>
            </a:bodyPr>
            <a:lstStyle/>
            <a:p>
              <a:r>
                <a:rPr lang="en-US" sz="1100" spc="-53" dirty="0">
                  <a:solidFill>
                    <a:sysClr val="windowText" lastClr="000000"/>
                  </a:solidFill>
                </a:rPr>
                <a:t>Site Title</a:t>
              </a:r>
            </a:p>
          </p:txBody>
        </p:sp>
        <p:sp>
          <p:nvSpPr>
            <p:cNvPr id="114" name="Content"/>
            <p:cNvSpPr/>
            <p:nvPr/>
          </p:nvSpPr>
          <p:spPr>
            <a:xfrm>
              <a:off x="8772503" y="2519899"/>
              <a:ext cx="1752393" cy="170834"/>
            </a:xfrm>
            <a:prstGeom prst="rect">
              <a:avLst/>
            </a:prstGeom>
            <a:no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34285" tIns="13714" rIns="34285" bIns="13714" rtlCol="0" anchor="ctr">
              <a:noAutofit/>
            </a:bodyPr>
            <a:lstStyle/>
            <a:p>
              <a:r>
                <a:rPr lang="en-US" sz="800" dirty="0">
                  <a:solidFill>
                    <a:sysClr val="windowText" lastClr="000000"/>
                  </a:solidFill>
                  <a:latin typeface="Segoe UI" pitchFamily="34" charset="0"/>
                  <a:cs typeface="Segoe UI" pitchFamily="34" charset="0"/>
                </a:rPr>
                <a:t>text</a:t>
              </a:r>
            </a:p>
          </p:txBody>
        </p:sp>
        <p:sp>
          <p:nvSpPr>
            <p:cNvPr id="115" name="TextBox 114"/>
            <p:cNvSpPr txBox="1"/>
            <p:nvPr/>
          </p:nvSpPr>
          <p:spPr>
            <a:xfrm>
              <a:off x="8772504" y="2736634"/>
              <a:ext cx="648107" cy="172671"/>
            </a:xfrm>
            <a:prstGeom prst="rect">
              <a:avLst/>
            </a:prstGeom>
            <a:noFill/>
          </p:spPr>
          <p:txBody>
            <a:bodyPr wrap="none" lIns="0" tIns="0" rIns="0" bIns="0" rtlCol="0">
              <a:spAutoFit/>
            </a:bodyPr>
            <a:lstStyle/>
            <a:p>
              <a:r>
                <a:rPr lang="en-US" sz="1100" spc="-53" dirty="0">
                  <a:solidFill>
                    <a:sysClr val="windowText" lastClr="000000"/>
                  </a:solidFill>
                </a:rPr>
                <a:t>Description</a:t>
              </a:r>
            </a:p>
          </p:txBody>
        </p:sp>
        <p:grpSp>
          <p:nvGrpSpPr>
            <p:cNvPr id="116" name="RadioButtonSelected"/>
            <p:cNvGrpSpPr/>
            <p:nvPr/>
          </p:nvGrpSpPr>
          <p:grpSpPr>
            <a:xfrm>
              <a:off x="8772503" y="3671381"/>
              <a:ext cx="419170" cy="163370"/>
              <a:chOff x="4356895" y="3324153"/>
              <a:chExt cx="746501" cy="251830"/>
            </a:xfrm>
            <a:noFill/>
          </p:grpSpPr>
          <p:sp>
            <p:nvSpPr>
              <p:cNvPr id="146" name="Content"/>
              <p:cNvSpPr txBox="1"/>
              <p:nvPr/>
            </p:nvSpPr>
            <p:spPr>
              <a:xfrm>
                <a:off x="4356895" y="3324153"/>
                <a:ext cx="746501" cy="251830"/>
              </a:xfrm>
              <a:prstGeom prst="rect">
                <a:avLst/>
              </a:prstGeom>
              <a:grpFill/>
            </p:spPr>
            <p:txBody>
              <a:bodyPr wrap="none" lIns="123426" tIns="13714" rIns="34285" bIns="20571" rtlCol="0" anchor="ctr" anchorCtr="0">
                <a:spAutoFit/>
              </a:bodyPr>
              <a:lstStyle/>
              <a:p>
                <a:r>
                  <a:rPr lang="en-US" sz="800" dirty="0">
                    <a:solidFill>
                      <a:sysClr val="windowText" lastClr="000000"/>
                    </a:solidFill>
                    <a:latin typeface="Segoe UI" pitchFamily="34" charset="0"/>
                    <a:ea typeface="Segoe UI" pitchFamily="34" charset="0"/>
                    <a:cs typeface="Segoe UI" pitchFamily="34" charset="0"/>
                  </a:rPr>
                  <a:t>Team</a:t>
                </a:r>
              </a:p>
            </p:txBody>
          </p:sp>
          <p:grpSp>
            <p:nvGrpSpPr>
              <p:cNvPr id="147" name="Group 146"/>
              <p:cNvGrpSpPr/>
              <p:nvPr/>
            </p:nvGrpSpPr>
            <p:grpSpPr>
              <a:xfrm>
                <a:off x="4356895" y="3374807"/>
                <a:ext cx="119960" cy="119922"/>
                <a:chOff x="4356895" y="3374807"/>
                <a:chExt cx="119960" cy="119922"/>
              </a:xfrm>
              <a:grpFill/>
            </p:grpSpPr>
            <p:sp>
              <p:nvSpPr>
                <p:cNvPr id="148" name="Circle"/>
                <p:cNvSpPr/>
                <p:nvPr/>
              </p:nvSpPr>
              <p:spPr>
                <a:xfrm>
                  <a:off x="4356895" y="3374807"/>
                  <a:ext cx="119960" cy="119922"/>
                </a:xfrm>
                <a:prstGeom prst="ellipse">
                  <a:avLst/>
                </a:prstGeom>
                <a:grp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200" dirty="0">
                    <a:solidFill>
                      <a:sysClr val="windowText" lastClr="000000"/>
                    </a:solidFill>
                  </a:endParaRPr>
                </a:p>
              </p:txBody>
            </p:sp>
            <p:sp>
              <p:nvSpPr>
                <p:cNvPr id="149" name="InnerCircle"/>
                <p:cNvSpPr/>
                <p:nvPr/>
              </p:nvSpPr>
              <p:spPr>
                <a:xfrm>
                  <a:off x="4390432" y="3407093"/>
                  <a:ext cx="58189" cy="58190"/>
                </a:xfrm>
                <a:prstGeom prst="ellipse">
                  <a:avLst/>
                </a:prstGeom>
                <a:grp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200" dirty="0">
                    <a:solidFill>
                      <a:sysClr val="windowText" lastClr="000000"/>
                    </a:solidFill>
                  </a:endParaRPr>
                </a:p>
              </p:txBody>
            </p:sp>
          </p:grpSp>
        </p:grpSp>
        <p:grpSp>
          <p:nvGrpSpPr>
            <p:cNvPr id="117" name="RadioButtonUnselected"/>
            <p:cNvGrpSpPr/>
            <p:nvPr/>
          </p:nvGrpSpPr>
          <p:grpSpPr>
            <a:xfrm>
              <a:off x="9206144" y="3671381"/>
              <a:ext cx="708548" cy="163370"/>
              <a:chOff x="3985367" y="3324153"/>
              <a:chExt cx="1261856" cy="251830"/>
            </a:xfrm>
            <a:noFill/>
          </p:grpSpPr>
          <p:sp>
            <p:nvSpPr>
              <p:cNvPr id="144" name="Content"/>
              <p:cNvSpPr txBox="1"/>
              <p:nvPr/>
            </p:nvSpPr>
            <p:spPr>
              <a:xfrm>
                <a:off x="3985367" y="3324153"/>
                <a:ext cx="1261856" cy="251830"/>
              </a:xfrm>
              <a:prstGeom prst="rect">
                <a:avLst/>
              </a:prstGeom>
              <a:grpFill/>
            </p:spPr>
            <p:txBody>
              <a:bodyPr wrap="none" lIns="123426" tIns="13714" rIns="34285" bIns="20571" rtlCol="0" anchor="ctr" anchorCtr="0">
                <a:spAutoFit/>
              </a:bodyPr>
              <a:lstStyle/>
              <a:p>
                <a:r>
                  <a:rPr lang="en-US" sz="800" dirty="0">
                    <a:solidFill>
                      <a:sysClr val="windowText" lastClr="000000"/>
                    </a:solidFill>
                    <a:latin typeface="Segoe UI" pitchFamily="34" charset="0"/>
                    <a:ea typeface="Segoe UI" pitchFamily="34" charset="0"/>
                    <a:cs typeface="Segoe UI" pitchFamily="34" charset="0"/>
                  </a:rPr>
                  <a:t>Community</a:t>
                </a:r>
              </a:p>
            </p:txBody>
          </p:sp>
          <p:sp>
            <p:nvSpPr>
              <p:cNvPr id="145" name="Circle"/>
              <p:cNvSpPr/>
              <p:nvPr/>
            </p:nvSpPr>
            <p:spPr>
              <a:xfrm>
                <a:off x="4018113" y="3395153"/>
                <a:ext cx="119961" cy="119922"/>
              </a:xfrm>
              <a:prstGeom prst="ellipse">
                <a:avLst/>
              </a:prstGeom>
              <a:grp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200" dirty="0">
                  <a:solidFill>
                    <a:sysClr val="windowText" lastClr="000000"/>
                  </a:solidFill>
                </a:endParaRPr>
              </a:p>
            </p:txBody>
          </p:sp>
        </p:grpSp>
        <p:sp>
          <p:nvSpPr>
            <p:cNvPr id="118" name="Content"/>
            <p:cNvSpPr/>
            <p:nvPr/>
          </p:nvSpPr>
          <p:spPr>
            <a:xfrm>
              <a:off x="8772503" y="2896366"/>
              <a:ext cx="1752393" cy="180978"/>
            </a:xfrm>
            <a:prstGeom prst="rect">
              <a:avLst/>
            </a:prstGeom>
            <a:no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34285" tIns="20571" rIns="0" bIns="0" rtlCol="0" anchor="t" anchorCtr="0"/>
            <a:lstStyle/>
            <a:p>
              <a:endParaRPr lang="en-US" sz="800" dirty="0">
                <a:solidFill>
                  <a:sysClr val="windowText" lastClr="000000"/>
                </a:solidFill>
                <a:latin typeface="Segoe UI" pitchFamily="34" charset="0"/>
                <a:cs typeface="Segoe UI" pitchFamily="34" charset="0"/>
              </a:endParaRPr>
            </a:p>
          </p:txBody>
        </p:sp>
        <p:sp>
          <p:nvSpPr>
            <p:cNvPr id="119" name="TextBox 118"/>
            <p:cNvSpPr txBox="1"/>
            <p:nvPr/>
          </p:nvSpPr>
          <p:spPr>
            <a:xfrm>
              <a:off x="8774723" y="3485172"/>
              <a:ext cx="278041" cy="172671"/>
            </a:xfrm>
            <a:prstGeom prst="rect">
              <a:avLst/>
            </a:prstGeom>
            <a:noFill/>
          </p:spPr>
          <p:txBody>
            <a:bodyPr wrap="none" lIns="0" tIns="0" rIns="0" bIns="0" rtlCol="0">
              <a:spAutoFit/>
            </a:bodyPr>
            <a:lstStyle/>
            <a:p>
              <a:r>
                <a:rPr lang="en-US" sz="1100" spc="-53" dirty="0">
                  <a:solidFill>
                    <a:sysClr val="windowText" lastClr="000000"/>
                  </a:solidFill>
                </a:rPr>
                <a:t>Type</a:t>
              </a:r>
            </a:p>
          </p:txBody>
        </p:sp>
        <p:grpSp>
          <p:nvGrpSpPr>
            <p:cNvPr id="120" name="RadioButtonUnselected"/>
            <p:cNvGrpSpPr/>
            <p:nvPr/>
          </p:nvGrpSpPr>
          <p:grpSpPr>
            <a:xfrm>
              <a:off x="9899171" y="3664086"/>
              <a:ext cx="489470" cy="163370"/>
              <a:chOff x="4214665" y="3312908"/>
              <a:chExt cx="871699" cy="251830"/>
            </a:xfrm>
            <a:noFill/>
          </p:grpSpPr>
          <p:sp>
            <p:nvSpPr>
              <p:cNvPr id="142" name="Content"/>
              <p:cNvSpPr txBox="1"/>
              <p:nvPr/>
            </p:nvSpPr>
            <p:spPr>
              <a:xfrm>
                <a:off x="4214665" y="3312908"/>
                <a:ext cx="871699" cy="251830"/>
              </a:xfrm>
              <a:prstGeom prst="rect">
                <a:avLst/>
              </a:prstGeom>
              <a:grpFill/>
            </p:spPr>
            <p:txBody>
              <a:bodyPr wrap="none" lIns="123426" tIns="13714" rIns="34285" bIns="20571" rtlCol="0" anchor="ctr" anchorCtr="0">
                <a:spAutoFit/>
              </a:bodyPr>
              <a:lstStyle/>
              <a:p>
                <a:r>
                  <a:rPr lang="en-US" sz="800" dirty="0">
                    <a:solidFill>
                      <a:sysClr val="windowText" lastClr="000000"/>
                    </a:solidFill>
                    <a:latin typeface="Segoe UI" pitchFamily="34" charset="0"/>
                    <a:ea typeface="Segoe UI" pitchFamily="34" charset="0"/>
                    <a:cs typeface="Segoe UI" pitchFamily="34" charset="0"/>
                  </a:rPr>
                  <a:t>Project</a:t>
                </a:r>
              </a:p>
            </p:txBody>
          </p:sp>
          <p:sp>
            <p:nvSpPr>
              <p:cNvPr id="143" name="Circle"/>
              <p:cNvSpPr/>
              <p:nvPr/>
            </p:nvSpPr>
            <p:spPr>
              <a:xfrm>
                <a:off x="4246945" y="3374333"/>
                <a:ext cx="119960" cy="119922"/>
              </a:xfrm>
              <a:prstGeom prst="ellipse">
                <a:avLst/>
              </a:prstGeom>
              <a:grp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200" dirty="0">
                  <a:solidFill>
                    <a:sysClr val="windowText" lastClr="000000"/>
                  </a:solidFill>
                </a:endParaRPr>
              </a:p>
            </p:txBody>
          </p:sp>
        </p:grpSp>
        <p:pic>
          <p:nvPicPr>
            <p:cNvPr id="121" name="Picture 2" descr="C:\Users\t-dantay\Documents\Placeholders\user.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341348" y="4078766"/>
              <a:ext cx="117360" cy="148300"/>
            </a:xfrm>
            <a:prstGeom prst="rect">
              <a:avLst/>
            </a:prstGeom>
            <a:noFill/>
            <a:extLst/>
          </p:spPr>
        </p:pic>
        <p:sp>
          <p:nvSpPr>
            <p:cNvPr id="122" name="TextBox 121"/>
            <p:cNvSpPr txBox="1"/>
            <p:nvPr/>
          </p:nvSpPr>
          <p:spPr>
            <a:xfrm>
              <a:off x="8772504" y="3868718"/>
              <a:ext cx="1577982" cy="172671"/>
            </a:xfrm>
            <a:prstGeom prst="rect">
              <a:avLst/>
            </a:prstGeom>
            <a:noFill/>
          </p:spPr>
          <p:txBody>
            <a:bodyPr wrap="none" lIns="0" tIns="0" rIns="0" bIns="0" rtlCol="0">
              <a:spAutoFit/>
            </a:bodyPr>
            <a:lstStyle/>
            <a:p>
              <a:r>
                <a:rPr lang="en-US" sz="1100" spc="-53" dirty="0">
                  <a:solidFill>
                    <a:sysClr val="windowText" lastClr="000000"/>
                  </a:solidFill>
                </a:rPr>
                <a:t>Site collection administrator</a:t>
              </a:r>
            </a:p>
          </p:txBody>
        </p:sp>
        <p:sp>
          <p:nvSpPr>
            <p:cNvPr id="123" name="DownArrow"/>
            <p:cNvSpPr>
              <a:spLocks noChangeAspect="1"/>
            </p:cNvSpPr>
            <p:nvPr/>
          </p:nvSpPr>
          <p:spPr>
            <a:xfrm rot="10800000">
              <a:off x="10328904" y="4568154"/>
              <a:ext cx="129806" cy="34363"/>
            </a:xfrm>
            <a:prstGeom prst="triangle">
              <a:avLst/>
            </a:prstGeom>
            <a:noFill/>
            <a:ln>
              <a:noFill/>
            </a:ln>
          </p:spPr>
          <p:style>
            <a:lnRef idx="2">
              <a:srgbClr val="4F81BD">
                <a:shade val="50000"/>
              </a:srgbClr>
            </a:lnRef>
            <a:fillRef idx="1">
              <a:srgbClr val="4F81BD"/>
            </a:fillRef>
            <a:effectRef idx="0">
              <a:srgbClr val="4F81BD"/>
            </a:effectRef>
            <a:fontRef idx="minor">
              <a:srgbClr val="000000"/>
            </a:fontRef>
          </p:style>
          <p:txBody>
            <a:bodyPr wrap="square" rtlCol="0" anchor="ctr"/>
            <a:lstStyle/>
            <a:p>
              <a:pPr algn="ctr"/>
              <a:endParaRPr lang="en-US" sz="1600" dirty="0">
                <a:solidFill>
                  <a:sysClr val="windowText" lastClr="000000"/>
                </a:solidFill>
              </a:endParaRPr>
            </a:p>
          </p:txBody>
        </p:sp>
        <p:sp>
          <p:nvSpPr>
            <p:cNvPr id="124" name="TextBox 123"/>
            <p:cNvSpPr txBox="1"/>
            <p:nvPr/>
          </p:nvSpPr>
          <p:spPr>
            <a:xfrm>
              <a:off x="8772502" y="3122355"/>
              <a:ext cx="231013" cy="172671"/>
            </a:xfrm>
            <a:prstGeom prst="rect">
              <a:avLst/>
            </a:prstGeom>
            <a:noFill/>
          </p:spPr>
          <p:txBody>
            <a:bodyPr wrap="none" lIns="0" tIns="0" rIns="0" bIns="0" rtlCol="0">
              <a:spAutoFit/>
            </a:bodyPr>
            <a:lstStyle/>
            <a:p>
              <a:r>
                <a:rPr lang="en-US" sz="1100" spc="-53" dirty="0">
                  <a:solidFill>
                    <a:sysClr val="windowText" lastClr="000000"/>
                  </a:solidFill>
                </a:rPr>
                <a:t>URL</a:t>
              </a:r>
            </a:p>
          </p:txBody>
        </p:sp>
        <p:sp>
          <p:nvSpPr>
            <p:cNvPr id="138" name="Content"/>
            <p:cNvSpPr/>
            <p:nvPr/>
          </p:nvSpPr>
          <p:spPr>
            <a:xfrm>
              <a:off x="8772501" y="3289892"/>
              <a:ext cx="1752392" cy="170833"/>
            </a:xfrm>
            <a:prstGeom prst="rect">
              <a:avLst/>
            </a:prstGeom>
            <a:no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34285" tIns="13714" rIns="34285" bIns="13714" rtlCol="0" anchor="ctr">
              <a:noAutofit/>
            </a:bodyPr>
            <a:lstStyle/>
            <a:p>
              <a:endParaRPr lang="en-US" sz="800" dirty="0">
                <a:solidFill>
                  <a:sysClr val="windowText" lastClr="000000"/>
                </a:solidFill>
                <a:latin typeface="Segoe UI" pitchFamily="34" charset="0"/>
                <a:cs typeface="Segoe UI" pitchFamily="34" charset="0"/>
              </a:endParaRPr>
            </a:p>
          </p:txBody>
        </p:sp>
        <p:sp>
          <p:nvSpPr>
            <p:cNvPr id="139" name="Content"/>
            <p:cNvSpPr/>
            <p:nvPr/>
          </p:nvSpPr>
          <p:spPr>
            <a:xfrm>
              <a:off x="8781165" y="4488897"/>
              <a:ext cx="1752392" cy="167376"/>
            </a:xfrm>
            <a:prstGeom prst="rect">
              <a:avLst/>
            </a:prstGeom>
            <a:noFill/>
            <a:ln w="3175">
              <a:solidFill>
                <a:srgbClr val="FFFFFF">
                  <a:lumMod val="50000"/>
                </a:srgbClr>
              </a:solidFill>
            </a:ln>
          </p:spPr>
          <p:style>
            <a:lnRef idx="2">
              <a:srgbClr val="4F81BD">
                <a:shade val="50000"/>
              </a:srgbClr>
            </a:lnRef>
            <a:fillRef idx="1">
              <a:srgbClr val="4F81BD"/>
            </a:fillRef>
            <a:effectRef idx="0">
              <a:srgbClr val="4F81BD"/>
            </a:effectRef>
            <a:fontRef idx="minor">
              <a:srgbClr val="000000"/>
            </a:fontRef>
          </p:style>
          <p:txBody>
            <a:bodyPr lIns="34285" rIns="34285" rtlCol="0" anchor="ctr"/>
            <a:lstStyle/>
            <a:p>
              <a:r>
                <a:rPr lang="en-US" sz="800" i="1" dirty="0">
                  <a:solidFill>
                    <a:sysClr val="windowText" lastClr="000000"/>
                  </a:solidFill>
                  <a:latin typeface="Segoe UI" pitchFamily="34" charset="0"/>
                  <a:ea typeface="Segoe UI" pitchFamily="34" charset="0"/>
                  <a:cs typeface="Segoe UI" pitchFamily="34" charset="0"/>
                </a:rPr>
                <a:t>”by default current user”</a:t>
              </a:r>
            </a:p>
          </p:txBody>
        </p:sp>
        <p:pic>
          <p:nvPicPr>
            <p:cNvPr id="140" name="Picture 2" descr="C:\Users\t-dantay\Documents\Placeholders\user.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350010" y="4498435"/>
              <a:ext cx="117360" cy="148300"/>
            </a:xfrm>
            <a:prstGeom prst="rect">
              <a:avLst/>
            </a:prstGeom>
            <a:noFill/>
            <a:extLst/>
          </p:spPr>
        </p:pic>
        <p:sp>
          <p:nvSpPr>
            <p:cNvPr id="141" name="TextBox 140"/>
            <p:cNvSpPr txBox="1"/>
            <p:nvPr/>
          </p:nvSpPr>
          <p:spPr>
            <a:xfrm>
              <a:off x="8781165" y="4288387"/>
              <a:ext cx="1397200" cy="172671"/>
            </a:xfrm>
            <a:prstGeom prst="rect">
              <a:avLst/>
            </a:prstGeom>
            <a:noFill/>
          </p:spPr>
          <p:txBody>
            <a:bodyPr wrap="none" lIns="0" tIns="0" rIns="0" bIns="0" rtlCol="0">
              <a:spAutoFit/>
            </a:bodyPr>
            <a:lstStyle/>
            <a:p>
              <a:r>
                <a:rPr lang="en-US" sz="1100" spc="-53" dirty="0">
                  <a:solidFill>
                    <a:sysClr val="windowText" lastClr="000000"/>
                  </a:solidFill>
                </a:rPr>
                <a:t>Secondary administrator</a:t>
              </a:r>
            </a:p>
          </p:txBody>
        </p:sp>
      </p:grpSp>
      <p:grpSp>
        <p:nvGrpSpPr>
          <p:cNvPr id="110" name="Group 109"/>
          <p:cNvGrpSpPr/>
          <p:nvPr/>
        </p:nvGrpSpPr>
        <p:grpSpPr>
          <a:xfrm>
            <a:off x="10943451" y="6163391"/>
            <a:ext cx="153318" cy="642032"/>
            <a:chOff x="11040320" y="2999257"/>
            <a:chExt cx="153318" cy="642032"/>
          </a:xfrm>
        </p:grpSpPr>
        <p:sp>
          <p:nvSpPr>
            <p:cNvPr id="180" name="Rectangle 179"/>
            <p:cNvSpPr/>
            <p:nvPr/>
          </p:nvSpPr>
          <p:spPr bwMode="auto">
            <a:xfrm rot="18739424" flipH="1">
              <a:off x="10795963" y="3243615"/>
              <a:ext cx="642031" cy="153317"/>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rot="2860576">
              <a:off x="10795964" y="3243614"/>
              <a:ext cx="642031" cy="153317"/>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69616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500"/>
                                        <p:tgtEl>
                                          <p:spTgt spid="10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125"/>
                                        </p:tgtEl>
                                        <p:attrNameLst>
                                          <p:attrName>style.visibility</p:attrName>
                                        </p:attrNameLst>
                                      </p:cBhvr>
                                      <p:to>
                                        <p:strVal val="visible"/>
                                      </p:to>
                                    </p:set>
                                    <p:animEffect transition="in" filter="fade">
                                      <p:cBhvr>
                                        <p:cTn id="32" dur="500"/>
                                        <p:tgtEl>
                                          <p:spTgt spid="1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500"/>
                                        <p:tgtEl>
                                          <p:spTgt spid="107"/>
                                        </p:tgtEl>
                                      </p:cBhvr>
                                    </p:animEffect>
                                  </p:childTnLst>
                                </p:cTn>
                              </p:par>
                              <p:par>
                                <p:cTn id="49" presetID="10"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500"/>
                                        <p:tgtEl>
                                          <p:spTgt spid="134"/>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1"/>
                                        </p:tgtEl>
                                        <p:attrNameLst>
                                          <p:attrName>style.visibility</p:attrName>
                                        </p:attrNameLst>
                                      </p:cBhvr>
                                      <p:to>
                                        <p:strVal val="visible"/>
                                      </p:to>
                                    </p:set>
                                    <p:animEffect transition="in" filter="fade">
                                      <p:cBhvr>
                                        <p:cTn id="59" dur="500"/>
                                        <p:tgtEl>
                                          <p:spTgt spid="131"/>
                                        </p:tgtEl>
                                      </p:cBhvr>
                                    </p:animEffect>
                                  </p:childTnLst>
                                </p:cTn>
                              </p:par>
                              <p:par>
                                <p:cTn id="60" presetID="10" presetClass="entr" presetSubtype="0"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500"/>
                                        <p:tgtEl>
                                          <p:spTgt spid="85"/>
                                        </p:tgtEl>
                                      </p:cBhvr>
                                    </p:animEffect>
                                  </p:childTnLst>
                                </p:cTn>
                              </p:par>
                              <p:par>
                                <p:cTn id="63" presetID="10"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347432" cy="1975926"/>
          </a:xfrm>
        </p:spPr>
        <p:txBody>
          <a:bodyPr/>
          <a:lstStyle/>
          <a:p>
            <a:r>
              <a:rPr lang="en-US" dirty="0" smtClean="0"/>
              <a:t>Key objective</a:t>
            </a:r>
          </a:p>
          <a:p>
            <a:pPr lvl="1"/>
            <a:r>
              <a:rPr lang="en-US" dirty="0" smtClean="0"/>
              <a:t>Provide self service and polished site collection creation opportunity for end users</a:t>
            </a:r>
          </a:p>
          <a:p>
            <a:pPr lvl="1"/>
            <a:r>
              <a:rPr lang="en-US" dirty="0" smtClean="0"/>
              <a:t>Can be extended with workflows and timer jobs</a:t>
            </a:r>
          </a:p>
          <a:p>
            <a:pPr lvl="1"/>
            <a:endParaRPr lang="en-US" dirty="0" smtClean="0"/>
          </a:p>
          <a:p>
            <a:r>
              <a:rPr lang="en-US" dirty="0" smtClean="0"/>
              <a:t>Challenge</a:t>
            </a:r>
          </a:p>
          <a:p>
            <a:pPr lvl="1"/>
            <a:r>
              <a:rPr lang="en-US" dirty="0" smtClean="0"/>
              <a:t>Not supported in Office365</a:t>
            </a:r>
          </a:p>
          <a:p>
            <a:pPr lvl="1"/>
            <a:r>
              <a:rPr lang="en-US" dirty="0" smtClean="0"/>
              <a:t>Requires full trust code</a:t>
            </a:r>
          </a:p>
          <a:p>
            <a:pPr lvl="1"/>
            <a:r>
              <a:rPr lang="en-US" dirty="0" smtClean="0"/>
              <a:t>Can be complex to setup and maintain</a:t>
            </a:r>
            <a:endParaRPr lang="en-US" dirty="0"/>
          </a:p>
        </p:txBody>
      </p:sp>
      <p:sp>
        <p:nvSpPr>
          <p:cNvPr id="2" name="Title 1"/>
          <p:cNvSpPr>
            <a:spLocks noGrp="1"/>
          </p:cNvSpPr>
          <p:nvPr>
            <p:ph type="title"/>
          </p:nvPr>
        </p:nvSpPr>
        <p:spPr/>
        <p:txBody>
          <a:bodyPr/>
          <a:lstStyle/>
          <a:p>
            <a:r>
              <a:rPr lang="en-US" dirty="0" smtClean="0"/>
              <a:t>Full Server Side Custom Solutions</a:t>
            </a:r>
            <a:br>
              <a:rPr lang="en-US" dirty="0" smtClean="0"/>
            </a:br>
            <a:r>
              <a:rPr lang="en-US" sz="2800" dirty="0" smtClean="0">
                <a:solidFill>
                  <a:schemeClr val="bg2"/>
                </a:solidFill>
              </a:rPr>
              <a:t>Common solution for custom self service site collection creation</a:t>
            </a:r>
            <a:br>
              <a:rPr lang="en-US" sz="2800" dirty="0" smtClean="0">
                <a:solidFill>
                  <a:schemeClr val="bg2"/>
                </a:solidFill>
              </a:rPr>
            </a:br>
            <a:endParaRPr lang="en-US" dirty="0">
              <a:solidFill>
                <a:schemeClr val="bg2"/>
              </a:solidFill>
            </a:endParaRPr>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pic>
        <p:nvPicPr>
          <p:cNvPr id="6" name="Picture 5"/>
          <p:cNvPicPr>
            <a:picLocks noChangeAspect="1"/>
          </p:cNvPicPr>
          <p:nvPr/>
        </p:nvPicPr>
        <p:blipFill>
          <a:blip r:embed="rId3"/>
          <a:stretch>
            <a:fillRect/>
          </a:stretch>
        </p:blipFill>
        <p:spPr>
          <a:xfrm>
            <a:off x="6143513" y="1447799"/>
            <a:ext cx="5753846" cy="2528300"/>
          </a:xfrm>
          <a:prstGeom prst="rect">
            <a:avLst/>
          </a:prstGeom>
        </p:spPr>
      </p:pic>
      <p:grpSp>
        <p:nvGrpSpPr>
          <p:cNvPr id="14" name="Group 13"/>
          <p:cNvGrpSpPr/>
          <p:nvPr/>
        </p:nvGrpSpPr>
        <p:grpSpPr>
          <a:xfrm>
            <a:off x="10943451" y="6163391"/>
            <a:ext cx="153318" cy="642032"/>
            <a:chOff x="11040320" y="2999257"/>
            <a:chExt cx="153318" cy="642032"/>
          </a:xfrm>
        </p:grpSpPr>
        <p:sp>
          <p:nvSpPr>
            <p:cNvPr id="16" name="Rectangle 15"/>
            <p:cNvSpPr/>
            <p:nvPr/>
          </p:nvSpPr>
          <p:spPr bwMode="auto">
            <a:xfrm rot="18739424" flipH="1">
              <a:off x="10795963" y="3243615"/>
              <a:ext cx="642031" cy="153317"/>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2860576">
              <a:off x="10795964" y="3243614"/>
              <a:ext cx="642031" cy="153317"/>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1329858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p:cNvPicPr>
            <a:picLocks noChangeAspect="1"/>
          </p:cNvPicPr>
          <p:nvPr/>
        </p:nvPicPr>
        <p:blipFill>
          <a:blip r:embed="rId3"/>
          <a:stretch>
            <a:fillRect/>
          </a:stretch>
        </p:blipFill>
        <p:spPr>
          <a:xfrm>
            <a:off x="4455099" y="5232346"/>
            <a:ext cx="2415629" cy="1181366"/>
          </a:xfrm>
          <a:prstGeom prst="rect">
            <a:avLst/>
          </a:prstGeom>
        </p:spPr>
      </p:pic>
      <p:grpSp>
        <p:nvGrpSpPr>
          <p:cNvPr id="179" name="Group 178"/>
          <p:cNvGrpSpPr>
            <a:grpSpLocks noChangeAspect="1"/>
          </p:cNvGrpSpPr>
          <p:nvPr/>
        </p:nvGrpSpPr>
        <p:grpSpPr>
          <a:xfrm>
            <a:off x="594535" y="4276157"/>
            <a:ext cx="3587019" cy="2399252"/>
            <a:chOff x="228958" y="3947862"/>
            <a:chExt cx="3963957" cy="2651376"/>
          </a:xfrm>
        </p:grpSpPr>
        <p:pic>
          <p:nvPicPr>
            <p:cNvPr id="180" name="Picture 179"/>
            <p:cNvPicPr>
              <a:picLocks noChangeAspect="1"/>
            </p:cNvPicPr>
            <p:nvPr/>
          </p:nvPicPr>
          <p:blipFill>
            <a:blip r:embed="rId4"/>
            <a:stretch>
              <a:fillRect/>
            </a:stretch>
          </p:blipFill>
          <p:spPr>
            <a:xfrm>
              <a:off x="228958" y="3947862"/>
              <a:ext cx="3562410" cy="1651084"/>
            </a:xfrm>
            <a:prstGeom prst="rect">
              <a:avLst/>
            </a:prstGeom>
            <a:ln>
              <a:noFill/>
            </a:ln>
            <a:effectLst>
              <a:softEdge rad="12700"/>
            </a:effectLst>
          </p:spPr>
        </p:pic>
        <p:pic>
          <p:nvPicPr>
            <p:cNvPr id="181" name="Picture 180"/>
            <p:cNvPicPr>
              <a:picLocks noChangeAspect="1"/>
            </p:cNvPicPr>
            <p:nvPr/>
          </p:nvPicPr>
          <p:blipFill>
            <a:blip r:embed="rId5"/>
            <a:stretch>
              <a:fillRect/>
            </a:stretch>
          </p:blipFill>
          <p:spPr>
            <a:xfrm>
              <a:off x="2470865" y="4979238"/>
              <a:ext cx="1722050" cy="1620000"/>
            </a:xfrm>
            <a:prstGeom prst="rect">
              <a:avLst/>
            </a:prstGeom>
            <a:ln>
              <a:noFill/>
            </a:ln>
            <a:effectLst>
              <a:softEdge rad="12700"/>
            </a:effectLst>
          </p:spPr>
        </p:pic>
      </p:grpSp>
      <p:pic>
        <p:nvPicPr>
          <p:cNvPr id="170" name="Picture 169"/>
          <p:cNvPicPr>
            <a:picLocks noChangeAspect="1"/>
          </p:cNvPicPr>
          <p:nvPr/>
        </p:nvPicPr>
        <p:blipFill>
          <a:blip r:embed="rId6"/>
          <a:stretch>
            <a:fillRect/>
          </a:stretch>
        </p:blipFill>
        <p:spPr>
          <a:xfrm>
            <a:off x="2849715" y="2520289"/>
            <a:ext cx="2493943" cy="2278349"/>
          </a:xfrm>
          <a:prstGeom prst="rect">
            <a:avLst/>
          </a:prstGeom>
        </p:spPr>
      </p:pic>
      <p:pic>
        <p:nvPicPr>
          <p:cNvPr id="182" name="Picture 181"/>
          <p:cNvPicPr>
            <a:picLocks noChangeAspect="1"/>
          </p:cNvPicPr>
          <p:nvPr/>
        </p:nvPicPr>
        <p:blipFill>
          <a:blip r:embed="rId7"/>
          <a:stretch>
            <a:fillRect/>
          </a:stretch>
        </p:blipFill>
        <p:spPr>
          <a:xfrm>
            <a:off x="498355" y="1458753"/>
            <a:ext cx="3283688" cy="1061535"/>
          </a:xfrm>
          <a:prstGeom prst="rect">
            <a:avLst/>
          </a:prstGeom>
          <a:ln>
            <a:noFill/>
          </a:ln>
          <a:effectLst>
            <a:softEdge rad="12700"/>
          </a:effectLst>
        </p:spPr>
      </p:pic>
      <p:sp>
        <p:nvSpPr>
          <p:cNvPr id="211" name="Title 210"/>
          <p:cNvSpPr>
            <a:spLocks noGrp="1"/>
          </p:cNvSpPr>
          <p:nvPr>
            <p:ph type="title"/>
          </p:nvPr>
        </p:nvSpPr>
        <p:spPr/>
        <p:txBody>
          <a:bodyPr/>
          <a:lstStyle/>
          <a:p>
            <a:r>
              <a:rPr lang="en-US" dirty="0" smtClean="0"/>
              <a:t>Remote Provisioning Process</a:t>
            </a:r>
            <a:endParaRPr lang="en-US" dirty="0"/>
          </a:p>
        </p:txBody>
      </p:sp>
      <p:pic>
        <p:nvPicPr>
          <p:cNvPr id="212" name="Picture 211"/>
          <p:cNvPicPr>
            <a:picLocks noChangeAspect="1"/>
          </p:cNvPicPr>
          <p:nvPr/>
        </p:nvPicPr>
        <p:blipFill rotWithShape="1">
          <a:blip r:embed="rId8"/>
          <a:srcRect r="16754" b="19034"/>
          <a:stretch/>
        </p:blipFill>
        <p:spPr>
          <a:xfrm>
            <a:off x="6941301" y="1415278"/>
            <a:ext cx="4665285" cy="1885794"/>
          </a:xfrm>
          <a:prstGeom prst="rect">
            <a:avLst/>
          </a:prstGeom>
          <a:ln>
            <a:solidFill>
              <a:schemeClr val="bg1">
                <a:lumMod val="75000"/>
              </a:schemeClr>
            </a:solidFill>
          </a:ln>
        </p:spPr>
      </p:pic>
      <p:cxnSp>
        <p:nvCxnSpPr>
          <p:cNvPr id="213" name="Straight Arrow Connector 212"/>
          <p:cNvCxnSpPr/>
          <p:nvPr/>
        </p:nvCxnSpPr>
        <p:spPr>
          <a:xfrm>
            <a:off x="3836041" y="2086580"/>
            <a:ext cx="3034686" cy="1512"/>
          </a:xfrm>
          <a:prstGeom prst="straightConnector1">
            <a:avLst/>
          </a:prstGeom>
          <a:ln w="53975">
            <a:solidFill>
              <a:schemeClr val="tx1">
                <a:lumMod val="65000"/>
                <a:lumOff val="35000"/>
              </a:schemeClr>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15" name="Group 214"/>
          <p:cNvGrpSpPr/>
          <p:nvPr/>
        </p:nvGrpSpPr>
        <p:grpSpPr>
          <a:xfrm>
            <a:off x="8977181" y="2748265"/>
            <a:ext cx="2366856" cy="1822397"/>
            <a:chOff x="9617374" y="4188001"/>
            <a:chExt cx="2414946" cy="1859424"/>
          </a:xfrm>
        </p:grpSpPr>
        <p:sp>
          <p:nvSpPr>
            <p:cNvPr id="210" name="Arc 209"/>
            <p:cNvSpPr/>
            <p:nvPr/>
          </p:nvSpPr>
          <p:spPr>
            <a:xfrm rot="7278327">
              <a:off x="9617374" y="5255425"/>
              <a:ext cx="792000" cy="792000"/>
            </a:xfrm>
            <a:prstGeom prst="arc">
              <a:avLst>
                <a:gd name="adj1" fmla="val 2097834"/>
                <a:gd name="adj2" fmla="val 366333"/>
              </a:avLst>
            </a:prstGeom>
            <a:ln w="57150">
              <a:solidFill>
                <a:schemeClr val="tx1">
                  <a:lumMod val="65000"/>
                  <a:lumOff val="35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69" name="Picture 168"/>
            <p:cNvPicPr>
              <a:picLocks noChangeAspect="1"/>
            </p:cNvPicPr>
            <p:nvPr/>
          </p:nvPicPr>
          <p:blipFill>
            <a:blip r:embed="rId9"/>
            <a:stretch>
              <a:fillRect/>
            </a:stretch>
          </p:blipFill>
          <p:spPr>
            <a:xfrm>
              <a:off x="9856187" y="4188001"/>
              <a:ext cx="2176133" cy="1691280"/>
            </a:xfrm>
            <a:prstGeom prst="rect">
              <a:avLst/>
            </a:prstGeom>
          </p:spPr>
        </p:pic>
      </p:grpSp>
      <p:grpSp>
        <p:nvGrpSpPr>
          <p:cNvPr id="229" name="Group 228"/>
          <p:cNvGrpSpPr/>
          <p:nvPr/>
        </p:nvGrpSpPr>
        <p:grpSpPr>
          <a:xfrm>
            <a:off x="9214171" y="4761436"/>
            <a:ext cx="2392415" cy="1067084"/>
            <a:chOff x="9556388" y="4856769"/>
            <a:chExt cx="2441023" cy="1088765"/>
          </a:xfrm>
        </p:grpSpPr>
        <p:pic>
          <p:nvPicPr>
            <p:cNvPr id="225" name="Picture 224"/>
            <p:cNvPicPr>
              <a:picLocks noChangeAspect="1"/>
            </p:cNvPicPr>
            <p:nvPr/>
          </p:nvPicPr>
          <p:blipFill>
            <a:blip r:embed="rId10">
              <a:extLst>
                <a:ext uri="{BEBA8EAE-BF5A-486C-A8C5-ECC9F3942E4B}">
                  <a14:imgProps xmlns:a14="http://schemas.microsoft.com/office/drawing/2010/main">
                    <a14:imgLayer r:embed="rId11">
                      <a14:imgEffect>
                        <a14:sharpenSoften amount="8000"/>
                      </a14:imgEffect>
                      <a14:imgEffect>
                        <a14:brightnessContrast bright="-40000" contrast="-40000"/>
                      </a14:imgEffect>
                    </a14:imgLayer>
                  </a14:imgProps>
                </a:ext>
              </a:extLst>
            </a:blip>
            <a:stretch>
              <a:fillRect/>
            </a:stretch>
          </p:blipFill>
          <p:spPr>
            <a:xfrm>
              <a:off x="9556388" y="4856769"/>
              <a:ext cx="551983" cy="617473"/>
            </a:xfrm>
            <a:prstGeom prst="rect">
              <a:avLst/>
            </a:prstGeom>
            <a:ln>
              <a:solidFill>
                <a:schemeClr val="tx1">
                  <a:lumMod val="65000"/>
                  <a:lumOff val="35000"/>
                </a:schemeClr>
              </a:solidFill>
            </a:ln>
          </p:spPr>
        </p:pic>
        <p:sp>
          <p:nvSpPr>
            <p:cNvPr id="226" name="TextBox 225"/>
            <p:cNvSpPr txBox="1"/>
            <p:nvPr/>
          </p:nvSpPr>
          <p:spPr>
            <a:xfrm>
              <a:off x="10135658" y="4906387"/>
              <a:ext cx="1861753" cy="553998"/>
            </a:xfrm>
            <a:prstGeom prst="rect">
              <a:avLst/>
            </a:prstGeom>
            <a:noFill/>
            <a:ln>
              <a:noFill/>
            </a:ln>
          </p:spPr>
          <p:txBody>
            <a:bodyPr wrap="square" lIns="0" tIns="0" rIns="0" bIns="0" rtlCol="0">
              <a:spAutoFit/>
            </a:bodyPr>
            <a:lstStyle/>
            <a:p>
              <a:r>
                <a:rPr lang="en-US" sz="1764" spc="-52" dirty="0">
                  <a:latin typeface="Segoe UI Light" panose="020B0502040204020203" pitchFamily="34" charset="0"/>
                  <a:cs typeface="Segoe UI Light" panose="020B0502040204020203" pitchFamily="34" charset="0"/>
                </a:rPr>
                <a:t>Own app specific configuration</a:t>
              </a:r>
            </a:p>
          </p:txBody>
        </p:sp>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2"/>
            </a:solidFill>
            <a:ln>
              <a:noFill/>
            </a:ln>
            <a:extLst/>
          </p:spPr>
          <p:txBody>
            <a:bodyPr vert="horz" wrap="square" lIns="67223" tIns="33612" rIns="67223" bIns="33612" numCol="1" anchor="t" anchorCtr="0" compatLnSpc="1">
              <a:prstTxWarp prst="textNoShape">
                <a:avLst/>
              </a:prstTxWarp>
            </a:bodyPr>
            <a:lstStyle/>
            <a:p>
              <a:endParaRPr lang="en-US" sz="1764" dirty="0"/>
            </a:p>
          </p:txBody>
        </p:sp>
        <p:sp>
          <p:nvSpPr>
            <p:cNvPr id="228" name="TextBox 227"/>
            <p:cNvSpPr txBox="1"/>
            <p:nvPr/>
          </p:nvSpPr>
          <p:spPr>
            <a:xfrm>
              <a:off x="10135657" y="5627034"/>
              <a:ext cx="943509" cy="276999"/>
            </a:xfrm>
            <a:prstGeom prst="rect">
              <a:avLst/>
            </a:prstGeom>
            <a:noFill/>
            <a:ln>
              <a:noFill/>
            </a:ln>
          </p:spPr>
          <p:txBody>
            <a:bodyPr wrap="square" lIns="0" tIns="0" rIns="0" bIns="0" rtlCol="0">
              <a:spAutoFit/>
            </a:bodyPr>
            <a:lstStyle/>
            <a:p>
              <a:r>
                <a:rPr lang="en-US" sz="1764" spc="-52" dirty="0">
                  <a:latin typeface="Segoe UI Light" panose="020B0502040204020203" pitchFamily="34" charset="0"/>
                  <a:cs typeface="Segoe UI Light" panose="020B0502040204020203" pitchFamily="34" charset="0"/>
                </a:rPr>
                <a:t>Artefacts</a:t>
              </a:r>
            </a:p>
          </p:txBody>
        </p:sp>
      </p:grpSp>
      <p:grpSp>
        <p:nvGrpSpPr>
          <p:cNvPr id="172" name="Group 171"/>
          <p:cNvGrpSpPr/>
          <p:nvPr/>
        </p:nvGrpSpPr>
        <p:grpSpPr>
          <a:xfrm>
            <a:off x="4056115" y="4931480"/>
            <a:ext cx="938953" cy="746240"/>
            <a:chOff x="7956376" y="6096598"/>
            <a:chExt cx="958031" cy="761402"/>
          </a:xfrm>
        </p:grpSpPr>
        <p:sp>
          <p:nvSpPr>
            <p:cNvPr id="173" name="Arc 172"/>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4" name="Group 173"/>
            <p:cNvGrpSpPr/>
            <p:nvPr/>
          </p:nvGrpSpPr>
          <p:grpSpPr>
            <a:xfrm>
              <a:off x="8025411" y="6179038"/>
              <a:ext cx="888996" cy="539522"/>
              <a:chOff x="6424150" y="1672006"/>
              <a:chExt cx="1358959" cy="885085"/>
            </a:xfrm>
          </p:grpSpPr>
          <p:grpSp>
            <p:nvGrpSpPr>
              <p:cNvPr id="175" name="Group 174"/>
              <p:cNvGrpSpPr/>
              <p:nvPr/>
            </p:nvGrpSpPr>
            <p:grpSpPr>
              <a:xfrm>
                <a:off x="6858521" y="1788756"/>
                <a:ext cx="924588" cy="768335"/>
                <a:chOff x="6948264" y="1076489"/>
                <a:chExt cx="924588" cy="768335"/>
              </a:xfrm>
            </p:grpSpPr>
            <p:pic>
              <p:nvPicPr>
                <p:cNvPr id="177" name="Picture 176"/>
                <p:cNvPicPr>
                  <a:picLocks noChangeAspect="1"/>
                </p:cNvPicPr>
                <p:nvPr/>
              </p:nvPicPr>
              <p:blipFill>
                <a:blip r:embed="rId12"/>
                <a:stretch>
                  <a:fillRect/>
                </a:stretch>
              </p:blipFill>
              <p:spPr>
                <a:xfrm>
                  <a:off x="6948264" y="1076489"/>
                  <a:ext cx="676503" cy="768335"/>
                </a:xfrm>
                <a:prstGeom prst="rect">
                  <a:avLst/>
                </a:prstGeom>
                <a:effectLst>
                  <a:softEdge rad="31750"/>
                </a:effectLst>
              </p:spPr>
            </p:pic>
            <p:sp>
              <p:nvSpPr>
                <p:cNvPr id="178" name="TextBox 177"/>
                <p:cNvSpPr txBox="1"/>
                <p:nvPr/>
              </p:nvSpPr>
              <p:spPr>
                <a:xfrm>
                  <a:off x="7117254" y="1388174"/>
                  <a:ext cx="755598" cy="302944"/>
                </a:xfrm>
                <a:prstGeom prst="rect">
                  <a:avLst/>
                </a:prstGeom>
                <a:solidFill>
                  <a:schemeClr val="bg1">
                    <a:alpha val="50000"/>
                  </a:schemeClr>
                </a:solidFill>
                <a:effectLst>
                  <a:softEdge rad="63500"/>
                </a:effectLst>
              </p:spPr>
              <p:txBody>
                <a:bodyPr wrap="none" lIns="35283" tIns="0" rIns="35283" bIns="0" rtlCol="0" anchor="ctr" anchorCtr="0">
                  <a:spAutoFit/>
                </a:bodyPr>
                <a:lstStyle/>
                <a:p>
                  <a:pPr algn="ctr"/>
                  <a:r>
                    <a:rPr lang="en-US" sz="1176" b="1" dirty="0">
                      <a:latin typeface="Segoe UI Light" panose="020B0502040204020203" pitchFamily="34" charset="0"/>
                      <a:cs typeface="Segoe UI Light" panose="020B0502040204020203" pitchFamily="34" charset="0"/>
                    </a:rPr>
                    <a:t>&lt;xml&gt;</a:t>
                  </a:r>
                </a:p>
              </p:txBody>
            </p:sp>
          </p:grpSp>
          <p:pic>
            <p:nvPicPr>
              <p:cNvPr id="176" name="Picture 175"/>
              <p:cNvPicPr>
                <a:picLocks noChangeAspect="1"/>
              </p:cNvPicPr>
              <p:nvPr/>
            </p:nvPicPr>
            <p:blipFill>
              <a:blip r:embed="rId13"/>
              <a:stretch>
                <a:fillRect/>
              </a:stretch>
            </p:blipFill>
            <p:spPr>
              <a:xfrm>
                <a:off x="6424150" y="1672006"/>
                <a:ext cx="676503" cy="647343"/>
              </a:xfrm>
              <a:prstGeom prst="rect">
                <a:avLst/>
              </a:prstGeom>
            </p:spPr>
          </p:pic>
        </p:grpSp>
      </p:grpSp>
      <p:cxnSp>
        <p:nvCxnSpPr>
          <p:cNvPr id="232" name="Straight Arrow Connector 231"/>
          <p:cNvCxnSpPr/>
          <p:nvPr/>
        </p:nvCxnSpPr>
        <p:spPr>
          <a:xfrm flipH="1">
            <a:off x="5447944" y="3577065"/>
            <a:ext cx="3610580" cy="0"/>
          </a:xfrm>
          <a:prstGeom prst="straightConnector1">
            <a:avLst/>
          </a:prstGeom>
          <a:ln w="53975">
            <a:solidFill>
              <a:schemeClr val="tx1">
                <a:lumMod val="65000"/>
                <a:lumOff val="35000"/>
              </a:schemeClr>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2154129" y="2327720"/>
            <a:ext cx="514401" cy="514401"/>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248" name="Group 247"/>
          <p:cNvGrpSpPr/>
          <p:nvPr/>
        </p:nvGrpSpPr>
        <p:grpSpPr>
          <a:xfrm>
            <a:off x="8434287" y="2663201"/>
            <a:ext cx="514401" cy="514401"/>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grpSp>
        <p:nvGrpSpPr>
          <p:cNvPr id="251" name="Group 250"/>
          <p:cNvGrpSpPr/>
          <p:nvPr/>
        </p:nvGrpSpPr>
        <p:grpSpPr>
          <a:xfrm>
            <a:off x="10829636" y="5353032"/>
            <a:ext cx="514401" cy="514401"/>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grpSp>
        <p:nvGrpSpPr>
          <p:cNvPr id="254" name="Group 253"/>
          <p:cNvGrpSpPr/>
          <p:nvPr/>
        </p:nvGrpSpPr>
        <p:grpSpPr>
          <a:xfrm>
            <a:off x="8418198" y="3525805"/>
            <a:ext cx="514401" cy="514401"/>
            <a:chOff x="492" y="17985"/>
            <a:chExt cx="524853" cy="524853"/>
          </a:xfrm>
        </p:grpSpPr>
        <p:sp>
          <p:nvSpPr>
            <p:cNvPr id="255" name="Oval 2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4</a:t>
              </a:r>
            </a:p>
          </p:txBody>
        </p:sp>
      </p:grpSp>
      <p:grpSp>
        <p:nvGrpSpPr>
          <p:cNvPr id="257" name="Group 256"/>
          <p:cNvGrpSpPr/>
          <p:nvPr/>
        </p:nvGrpSpPr>
        <p:grpSpPr>
          <a:xfrm>
            <a:off x="4912724" y="4744209"/>
            <a:ext cx="514401" cy="514401"/>
            <a:chOff x="492" y="17985"/>
            <a:chExt cx="524853" cy="524853"/>
          </a:xfrm>
        </p:grpSpPr>
        <p:sp>
          <p:nvSpPr>
            <p:cNvPr id="258" name="Oval 2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5</a:t>
              </a:r>
            </a:p>
          </p:txBody>
        </p:sp>
      </p:grpSp>
      <p:sp>
        <p:nvSpPr>
          <p:cNvPr id="260" name="TextBox 259"/>
          <p:cNvSpPr txBox="1"/>
          <p:nvPr/>
        </p:nvSpPr>
        <p:spPr>
          <a:xfrm>
            <a:off x="6373231" y="3603789"/>
            <a:ext cx="1681134" cy="361978"/>
          </a:xfrm>
          <a:prstGeom prst="rect">
            <a:avLst/>
          </a:prstGeom>
          <a:noFill/>
        </p:spPr>
        <p:txBody>
          <a:bodyPr wrap="square" rtlCol="0">
            <a:spAutoFit/>
          </a:bodyPr>
          <a:lstStyle/>
          <a:p>
            <a:r>
              <a:rPr lang="en-US" sz="1764" i="1" dirty="0">
                <a:latin typeface="Segoe UI Light" panose="020B0502040204020203" pitchFamily="34" charset="0"/>
                <a:cs typeface="Segoe UI Light" panose="020B0502040204020203" pitchFamily="34" charset="0"/>
              </a:rPr>
              <a:t>CSOM / REST</a:t>
            </a:r>
          </a:p>
        </p:txBody>
      </p:sp>
    </p:spTree>
    <p:extLst>
      <p:ext uri="{BB962C8B-B14F-4D97-AF65-F5344CB8AC3E}">
        <p14:creationId xmlns:p14="http://schemas.microsoft.com/office/powerpoint/2010/main" val="382175469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ppt_x</p:attrName>
                                        </p:attrNameLst>
                                      </p:cBhvr>
                                      <p:tavLst>
                                        <p:tav tm="0">
                                          <p:val>
                                            <p:strVal val="#ppt_x"/>
                                          </p:val>
                                        </p:tav>
                                        <p:tav tm="100000">
                                          <p:val>
                                            <p:strVal val="#ppt_x"/>
                                          </p:val>
                                        </p:tav>
                                      </p:tavLst>
                                    </p:anim>
                                    <p:anim calcmode="lin" valueType="num">
                                      <p:cBhvr>
                                        <p:cTn id="9" dur="1000" fill="hold"/>
                                        <p:tgtEl>
                                          <p:spTgt spid="2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1000"/>
                                        <p:tgtEl>
                                          <p:spTgt spid="213"/>
                                        </p:tgtEl>
                                      </p:cBhvr>
                                    </p:animEffect>
                                    <p:anim calcmode="lin" valueType="num">
                                      <p:cBhvr>
                                        <p:cTn id="13" dur="1000" fill="hold"/>
                                        <p:tgtEl>
                                          <p:spTgt spid="213"/>
                                        </p:tgtEl>
                                        <p:attrNameLst>
                                          <p:attrName>ppt_x</p:attrName>
                                        </p:attrNameLst>
                                      </p:cBhvr>
                                      <p:tavLst>
                                        <p:tav tm="0">
                                          <p:val>
                                            <p:strVal val="#ppt_x"/>
                                          </p:val>
                                        </p:tav>
                                        <p:tav tm="100000">
                                          <p:val>
                                            <p:strVal val="#ppt_x"/>
                                          </p:val>
                                        </p:tav>
                                      </p:tavLst>
                                    </p:anim>
                                    <p:anim calcmode="lin" valueType="num">
                                      <p:cBhvr>
                                        <p:cTn id="14" dur="1000" fill="hold"/>
                                        <p:tgtEl>
                                          <p:spTgt spid="2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anim calcmode="lin" valueType="num">
                                      <p:cBhvr>
                                        <p:cTn id="18" dur="1000" fill="hold"/>
                                        <p:tgtEl>
                                          <p:spTgt spid="212"/>
                                        </p:tgtEl>
                                        <p:attrNameLst>
                                          <p:attrName>ppt_x</p:attrName>
                                        </p:attrNameLst>
                                      </p:cBhvr>
                                      <p:tavLst>
                                        <p:tav tm="0">
                                          <p:val>
                                            <p:strVal val="#ppt_x"/>
                                          </p:val>
                                        </p:tav>
                                        <p:tav tm="100000">
                                          <p:val>
                                            <p:strVal val="#ppt_x"/>
                                          </p:val>
                                        </p:tav>
                                      </p:tavLst>
                                    </p:anim>
                                    <p:anim calcmode="lin" valueType="num">
                                      <p:cBhvr>
                                        <p:cTn id="1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48"/>
                                        </p:tgtEl>
                                        <p:attrNameLst>
                                          <p:attrName>style.visibility</p:attrName>
                                        </p:attrNameLst>
                                      </p:cBhvr>
                                      <p:to>
                                        <p:strVal val="visible"/>
                                      </p:to>
                                    </p:set>
                                    <p:animEffect transition="in" filter="fade">
                                      <p:cBhvr>
                                        <p:cTn id="24" dur="1000"/>
                                        <p:tgtEl>
                                          <p:spTgt spid="248"/>
                                        </p:tgtEl>
                                      </p:cBhvr>
                                    </p:animEffect>
                                    <p:anim calcmode="lin" valueType="num">
                                      <p:cBhvr>
                                        <p:cTn id="25" dur="1000" fill="hold"/>
                                        <p:tgtEl>
                                          <p:spTgt spid="248"/>
                                        </p:tgtEl>
                                        <p:attrNameLst>
                                          <p:attrName>ppt_x</p:attrName>
                                        </p:attrNameLst>
                                      </p:cBhvr>
                                      <p:tavLst>
                                        <p:tav tm="0">
                                          <p:val>
                                            <p:strVal val="#ppt_x"/>
                                          </p:val>
                                        </p:tav>
                                        <p:tav tm="100000">
                                          <p:val>
                                            <p:strVal val="#ppt_x"/>
                                          </p:val>
                                        </p:tav>
                                      </p:tavLst>
                                    </p:anim>
                                    <p:anim calcmode="lin" valueType="num">
                                      <p:cBhvr>
                                        <p:cTn id="26" dur="1000" fill="hold"/>
                                        <p:tgtEl>
                                          <p:spTgt spid="24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15"/>
                                        </p:tgtEl>
                                        <p:attrNameLst>
                                          <p:attrName>style.visibility</p:attrName>
                                        </p:attrNameLst>
                                      </p:cBhvr>
                                      <p:to>
                                        <p:strVal val="visible"/>
                                      </p:to>
                                    </p:set>
                                    <p:animEffect transition="in" filter="fade">
                                      <p:cBhvr>
                                        <p:cTn id="29" dur="1000"/>
                                        <p:tgtEl>
                                          <p:spTgt spid="215"/>
                                        </p:tgtEl>
                                      </p:cBhvr>
                                    </p:animEffect>
                                    <p:anim calcmode="lin" valueType="num">
                                      <p:cBhvr>
                                        <p:cTn id="30" dur="1000" fill="hold"/>
                                        <p:tgtEl>
                                          <p:spTgt spid="215"/>
                                        </p:tgtEl>
                                        <p:attrNameLst>
                                          <p:attrName>ppt_x</p:attrName>
                                        </p:attrNameLst>
                                      </p:cBhvr>
                                      <p:tavLst>
                                        <p:tav tm="0">
                                          <p:val>
                                            <p:strVal val="#ppt_x"/>
                                          </p:val>
                                        </p:tav>
                                        <p:tav tm="100000">
                                          <p:val>
                                            <p:strVal val="#ppt_x"/>
                                          </p:val>
                                        </p:tav>
                                      </p:tavLst>
                                    </p:anim>
                                    <p:anim calcmode="lin" valueType="num">
                                      <p:cBhvr>
                                        <p:cTn id="31"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29"/>
                                        </p:tgtEl>
                                        <p:attrNameLst>
                                          <p:attrName>style.visibility</p:attrName>
                                        </p:attrNameLst>
                                      </p:cBhvr>
                                      <p:to>
                                        <p:strVal val="visible"/>
                                      </p:to>
                                    </p:set>
                                    <p:animEffect transition="in" filter="fade">
                                      <p:cBhvr>
                                        <p:cTn id="36" dur="1000"/>
                                        <p:tgtEl>
                                          <p:spTgt spid="229"/>
                                        </p:tgtEl>
                                      </p:cBhvr>
                                    </p:animEffect>
                                    <p:anim calcmode="lin" valueType="num">
                                      <p:cBhvr>
                                        <p:cTn id="37" dur="1000" fill="hold"/>
                                        <p:tgtEl>
                                          <p:spTgt spid="229"/>
                                        </p:tgtEl>
                                        <p:attrNameLst>
                                          <p:attrName>ppt_x</p:attrName>
                                        </p:attrNameLst>
                                      </p:cBhvr>
                                      <p:tavLst>
                                        <p:tav tm="0">
                                          <p:val>
                                            <p:strVal val="#ppt_x"/>
                                          </p:val>
                                        </p:tav>
                                        <p:tav tm="100000">
                                          <p:val>
                                            <p:strVal val="#ppt_x"/>
                                          </p:val>
                                        </p:tav>
                                      </p:tavLst>
                                    </p:anim>
                                    <p:anim calcmode="lin" valueType="num">
                                      <p:cBhvr>
                                        <p:cTn id="38" dur="1000" fill="hold"/>
                                        <p:tgtEl>
                                          <p:spTgt spid="22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51"/>
                                        </p:tgtEl>
                                        <p:attrNameLst>
                                          <p:attrName>style.visibility</p:attrName>
                                        </p:attrNameLst>
                                      </p:cBhvr>
                                      <p:to>
                                        <p:strVal val="visible"/>
                                      </p:to>
                                    </p:set>
                                    <p:animEffect transition="in" filter="fade">
                                      <p:cBhvr>
                                        <p:cTn id="41" dur="1000"/>
                                        <p:tgtEl>
                                          <p:spTgt spid="251"/>
                                        </p:tgtEl>
                                      </p:cBhvr>
                                    </p:animEffect>
                                    <p:anim calcmode="lin" valueType="num">
                                      <p:cBhvr>
                                        <p:cTn id="42" dur="1000" fill="hold"/>
                                        <p:tgtEl>
                                          <p:spTgt spid="251"/>
                                        </p:tgtEl>
                                        <p:attrNameLst>
                                          <p:attrName>ppt_x</p:attrName>
                                        </p:attrNameLst>
                                      </p:cBhvr>
                                      <p:tavLst>
                                        <p:tav tm="0">
                                          <p:val>
                                            <p:strVal val="#ppt_x"/>
                                          </p:val>
                                        </p:tav>
                                        <p:tav tm="100000">
                                          <p:val>
                                            <p:strVal val="#ppt_x"/>
                                          </p:val>
                                        </p:tav>
                                      </p:tavLst>
                                    </p:anim>
                                    <p:anim calcmode="lin" valueType="num">
                                      <p:cBhvr>
                                        <p:cTn id="43" dur="1000" fill="hold"/>
                                        <p:tgtEl>
                                          <p:spTgt spid="25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54"/>
                                        </p:tgtEl>
                                        <p:attrNameLst>
                                          <p:attrName>style.visibility</p:attrName>
                                        </p:attrNameLst>
                                      </p:cBhvr>
                                      <p:to>
                                        <p:strVal val="visible"/>
                                      </p:to>
                                    </p:set>
                                    <p:animEffect transition="in" filter="fade">
                                      <p:cBhvr>
                                        <p:cTn id="48" dur="1000"/>
                                        <p:tgtEl>
                                          <p:spTgt spid="254"/>
                                        </p:tgtEl>
                                      </p:cBhvr>
                                    </p:animEffect>
                                    <p:anim calcmode="lin" valueType="num">
                                      <p:cBhvr>
                                        <p:cTn id="49" dur="1000" fill="hold"/>
                                        <p:tgtEl>
                                          <p:spTgt spid="254"/>
                                        </p:tgtEl>
                                        <p:attrNameLst>
                                          <p:attrName>ppt_x</p:attrName>
                                        </p:attrNameLst>
                                      </p:cBhvr>
                                      <p:tavLst>
                                        <p:tav tm="0">
                                          <p:val>
                                            <p:strVal val="#ppt_x"/>
                                          </p:val>
                                        </p:tav>
                                        <p:tav tm="100000">
                                          <p:val>
                                            <p:strVal val="#ppt_x"/>
                                          </p:val>
                                        </p:tav>
                                      </p:tavLst>
                                    </p:anim>
                                    <p:anim calcmode="lin" valueType="num">
                                      <p:cBhvr>
                                        <p:cTn id="50" dur="1000" fill="hold"/>
                                        <p:tgtEl>
                                          <p:spTgt spid="25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60"/>
                                        </p:tgtEl>
                                        <p:attrNameLst>
                                          <p:attrName>style.visibility</p:attrName>
                                        </p:attrNameLst>
                                      </p:cBhvr>
                                      <p:to>
                                        <p:strVal val="visible"/>
                                      </p:to>
                                    </p:set>
                                    <p:animEffect transition="in" filter="fade">
                                      <p:cBhvr>
                                        <p:cTn id="53" dur="1000"/>
                                        <p:tgtEl>
                                          <p:spTgt spid="260"/>
                                        </p:tgtEl>
                                      </p:cBhvr>
                                    </p:animEffect>
                                    <p:anim calcmode="lin" valueType="num">
                                      <p:cBhvr>
                                        <p:cTn id="54" dur="1000" fill="hold"/>
                                        <p:tgtEl>
                                          <p:spTgt spid="260"/>
                                        </p:tgtEl>
                                        <p:attrNameLst>
                                          <p:attrName>ppt_x</p:attrName>
                                        </p:attrNameLst>
                                      </p:cBhvr>
                                      <p:tavLst>
                                        <p:tav tm="0">
                                          <p:val>
                                            <p:strVal val="#ppt_x"/>
                                          </p:val>
                                        </p:tav>
                                        <p:tav tm="100000">
                                          <p:val>
                                            <p:strVal val="#ppt_x"/>
                                          </p:val>
                                        </p:tav>
                                      </p:tavLst>
                                    </p:anim>
                                    <p:anim calcmode="lin" valueType="num">
                                      <p:cBhvr>
                                        <p:cTn id="55" dur="1000" fill="hold"/>
                                        <p:tgtEl>
                                          <p:spTgt spid="26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32"/>
                                        </p:tgtEl>
                                        <p:attrNameLst>
                                          <p:attrName>style.visibility</p:attrName>
                                        </p:attrNameLst>
                                      </p:cBhvr>
                                      <p:to>
                                        <p:strVal val="visible"/>
                                      </p:to>
                                    </p:set>
                                    <p:animEffect transition="in" filter="fade">
                                      <p:cBhvr>
                                        <p:cTn id="58" dur="1000"/>
                                        <p:tgtEl>
                                          <p:spTgt spid="232"/>
                                        </p:tgtEl>
                                      </p:cBhvr>
                                    </p:animEffect>
                                    <p:anim calcmode="lin" valueType="num">
                                      <p:cBhvr>
                                        <p:cTn id="59" dur="1000" fill="hold"/>
                                        <p:tgtEl>
                                          <p:spTgt spid="232"/>
                                        </p:tgtEl>
                                        <p:attrNameLst>
                                          <p:attrName>ppt_x</p:attrName>
                                        </p:attrNameLst>
                                      </p:cBhvr>
                                      <p:tavLst>
                                        <p:tav tm="0">
                                          <p:val>
                                            <p:strVal val="#ppt_x"/>
                                          </p:val>
                                        </p:tav>
                                        <p:tav tm="100000">
                                          <p:val>
                                            <p:strVal val="#ppt_x"/>
                                          </p:val>
                                        </p:tav>
                                      </p:tavLst>
                                    </p:anim>
                                    <p:anim calcmode="lin" valueType="num">
                                      <p:cBhvr>
                                        <p:cTn id="60" dur="1000" fill="hold"/>
                                        <p:tgtEl>
                                          <p:spTgt spid="23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79"/>
                                        </p:tgtEl>
                                        <p:attrNameLst>
                                          <p:attrName>style.visibility</p:attrName>
                                        </p:attrNameLst>
                                      </p:cBhvr>
                                      <p:to>
                                        <p:strVal val="visible"/>
                                      </p:to>
                                    </p:set>
                                    <p:animEffect transition="in" filter="fade">
                                      <p:cBhvr>
                                        <p:cTn id="65" dur="1000"/>
                                        <p:tgtEl>
                                          <p:spTgt spid="179"/>
                                        </p:tgtEl>
                                      </p:cBhvr>
                                    </p:animEffect>
                                    <p:anim calcmode="lin" valueType="num">
                                      <p:cBhvr>
                                        <p:cTn id="66" dur="1000" fill="hold"/>
                                        <p:tgtEl>
                                          <p:spTgt spid="179"/>
                                        </p:tgtEl>
                                        <p:attrNameLst>
                                          <p:attrName>ppt_x</p:attrName>
                                        </p:attrNameLst>
                                      </p:cBhvr>
                                      <p:tavLst>
                                        <p:tav tm="0">
                                          <p:val>
                                            <p:strVal val="#ppt_x"/>
                                          </p:val>
                                        </p:tav>
                                        <p:tav tm="100000">
                                          <p:val>
                                            <p:strVal val="#ppt_x"/>
                                          </p:val>
                                        </p:tav>
                                      </p:tavLst>
                                    </p:anim>
                                    <p:anim calcmode="lin" valueType="num">
                                      <p:cBhvr>
                                        <p:cTn id="67" dur="1000" fill="hold"/>
                                        <p:tgtEl>
                                          <p:spTgt spid="179"/>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71"/>
                                        </p:tgtEl>
                                        <p:attrNameLst>
                                          <p:attrName>style.visibility</p:attrName>
                                        </p:attrNameLst>
                                      </p:cBhvr>
                                      <p:to>
                                        <p:strVal val="visible"/>
                                      </p:to>
                                    </p:set>
                                    <p:animEffect transition="in" filter="fade">
                                      <p:cBhvr>
                                        <p:cTn id="70" dur="1000"/>
                                        <p:tgtEl>
                                          <p:spTgt spid="171"/>
                                        </p:tgtEl>
                                      </p:cBhvr>
                                    </p:animEffect>
                                    <p:anim calcmode="lin" valueType="num">
                                      <p:cBhvr>
                                        <p:cTn id="71" dur="1000" fill="hold"/>
                                        <p:tgtEl>
                                          <p:spTgt spid="171"/>
                                        </p:tgtEl>
                                        <p:attrNameLst>
                                          <p:attrName>ppt_x</p:attrName>
                                        </p:attrNameLst>
                                      </p:cBhvr>
                                      <p:tavLst>
                                        <p:tav tm="0">
                                          <p:val>
                                            <p:strVal val="#ppt_x"/>
                                          </p:val>
                                        </p:tav>
                                        <p:tav tm="100000">
                                          <p:val>
                                            <p:strVal val="#ppt_x"/>
                                          </p:val>
                                        </p:tav>
                                      </p:tavLst>
                                    </p:anim>
                                    <p:anim calcmode="lin" valueType="num">
                                      <p:cBhvr>
                                        <p:cTn id="72" dur="1000" fill="hold"/>
                                        <p:tgtEl>
                                          <p:spTgt spid="171"/>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172"/>
                                        </p:tgtEl>
                                        <p:attrNameLst>
                                          <p:attrName>style.visibility</p:attrName>
                                        </p:attrNameLst>
                                      </p:cBhvr>
                                      <p:to>
                                        <p:strVal val="visible"/>
                                      </p:to>
                                    </p:set>
                                    <p:animEffect transition="in" filter="fade">
                                      <p:cBhvr>
                                        <p:cTn id="75" dur="1000"/>
                                        <p:tgtEl>
                                          <p:spTgt spid="172"/>
                                        </p:tgtEl>
                                      </p:cBhvr>
                                    </p:animEffect>
                                    <p:anim calcmode="lin" valueType="num">
                                      <p:cBhvr>
                                        <p:cTn id="76" dur="1000" fill="hold"/>
                                        <p:tgtEl>
                                          <p:spTgt spid="172"/>
                                        </p:tgtEl>
                                        <p:attrNameLst>
                                          <p:attrName>ppt_x</p:attrName>
                                        </p:attrNameLst>
                                      </p:cBhvr>
                                      <p:tavLst>
                                        <p:tav tm="0">
                                          <p:val>
                                            <p:strVal val="#ppt_x"/>
                                          </p:val>
                                        </p:tav>
                                        <p:tav tm="100000">
                                          <p:val>
                                            <p:strVal val="#ppt_x"/>
                                          </p:val>
                                        </p:tav>
                                      </p:tavLst>
                                    </p:anim>
                                    <p:anim calcmode="lin" valueType="num">
                                      <p:cBhvr>
                                        <p:cTn id="77" dur="1000" fill="hold"/>
                                        <p:tgtEl>
                                          <p:spTgt spid="172"/>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257"/>
                                        </p:tgtEl>
                                        <p:attrNameLst>
                                          <p:attrName>style.visibility</p:attrName>
                                        </p:attrNameLst>
                                      </p:cBhvr>
                                      <p:to>
                                        <p:strVal val="visible"/>
                                      </p:to>
                                    </p:set>
                                    <p:animEffect transition="in" filter="fade">
                                      <p:cBhvr>
                                        <p:cTn id="80" dur="1000"/>
                                        <p:tgtEl>
                                          <p:spTgt spid="257"/>
                                        </p:tgtEl>
                                      </p:cBhvr>
                                    </p:animEffect>
                                    <p:anim calcmode="lin" valueType="num">
                                      <p:cBhvr>
                                        <p:cTn id="81" dur="1000" fill="hold"/>
                                        <p:tgtEl>
                                          <p:spTgt spid="257"/>
                                        </p:tgtEl>
                                        <p:attrNameLst>
                                          <p:attrName>ppt_x</p:attrName>
                                        </p:attrNameLst>
                                      </p:cBhvr>
                                      <p:tavLst>
                                        <p:tav tm="0">
                                          <p:val>
                                            <p:strVal val="#ppt_x"/>
                                          </p:val>
                                        </p:tav>
                                        <p:tav tm="100000">
                                          <p:val>
                                            <p:strVal val="#ppt_x"/>
                                          </p:val>
                                        </p:tav>
                                      </p:tavLst>
                                    </p:anim>
                                    <p:anim calcmode="lin" valueType="num">
                                      <p:cBhvr>
                                        <p:cTn id="82"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732" y="3628092"/>
            <a:ext cx="1358759" cy="470672"/>
          </a:xfrm>
          <a:prstGeom prst="rect">
            <a:avLst/>
          </a:prstGeom>
        </p:spPr>
      </p:pic>
      <p:grpSp>
        <p:nvGrpSpPr>
          <p:cNvPr id="14" name="Group 13"/>
          <p:cNvGrpSpPr/>
          <p:nvPr/>
        </p:nvGrpSpPr>
        <p:grpSpPr>
          <a:xfrm>
            <a:off x="2282884" y="1305789"/>
            <a:ext cx="1549042" cy="2196555"/>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No Office365</a:t>
              </a:r>
            </a:p>
            <a:p>
              <a:pPr marL="112679" lvl="1" indent="-112679" defTabSz="399853">
                <a:lnSpc>
                  <a:spcPct val="90000"/>
                </a:lnSpc>
                <a:spcBef>
                  <a:spcPct val="0"/>
                </a:spcBef>
                <a:spcAft>
                  <a:spcPct val="15000"/>
                </a:spcAft>
                <a:buChar char="••"/>
              </a:pPr>
              <a:r>
                <a:rPr lang="en-US" sz="1176" dirty="0"/>
                <a:t>Long term impact on costs</a:t>
              </a:r>
            </a:p>
            <a:p>
              <a:pPr marL="112679" lvl="1" indent="-112679" defTabSz="399853">
                <a:lnSpc>
                  <a:spcPct val="90000"/>
                </a:lnSpc>
                <a:spcBef>
                  <a:spcPct val="0"/>
                </a:spcBef>
                <a:spcAft>
                  <a:spcPct val="15000"/>
                </a:spcAft>
                <a:buChar char="••"/>
              </a:pPr>
              <a:r>
                <a:rPr lang="en-US" sz="1176" dirty="0"/>
                <a:t>Blocks transition to cloud</a:t>
              </a:r>
            </a:p>
            <a:p>
              <a:pPr marL="112679" lvl="1" indent="-112679" defTabSz="399853">
                <a:lnSpc>
                  <a:spcPct val="90000"/>
                </a:lnSpc>
                <a:spcBef>
                  <a:spcPct val="0"/>
                </a:spcBef>
                <a:spcAft>
                  <a:spcPct val="15000"/>
                </a:spcAft>
                <a:buChar char="••"/>
              </a:pPr>
              <a:r>
                <a:rPr lang="en-US" sz="1176" dirty="0"/>
                <a:t>Causes significant issues with future migration and upgrade</a:t>
              </a:r>
            </a:p>
          </p:txBody>
        </p:sp>
      </p:grpSp>
      <p:grpSp>
        <p:nvGrpSpPr>
          <p:cNvPr id="15" name="Group 14"/>
          <p:cNvGrpSpPr/>
          <p:nvPr/>
        </p:nvGrpSpPr>
        <p:grpSpPr>
          <a:xfrm>
            <a:off x="4061107" y="1305789"/>
            <a:ext cx="1549042" cy="2196555"/>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Negative impact on upgrades</a:t>
              </a:r>
            </a:p>
            <a:p>
              <a:pPr marL="112679" lvl="1" indent="-112679" defTabSz="399853">
                <a:lnSpc>
                  <a:spcPct val="90000"/>
                </a:lnSpc>
                <a:spcBef>
                  <a:spcPct val="0"/>
                </a:spcBef>
                <a:spcAft>
                  <a:spcPct val="15000"/>
                </a:spcAft>
                <a:buChar char="••"/>
              </a:pPr>
              <a:r>
                <a:rPr lang="en-US" sz="1176" dirty="0"/>
                <a:t>Causes additional maintenance costs with evergreen</a:t>
              </a:r>
            </a:p>
            <a:p>
              <a:pPr marL="112679" lvl="1" indent="-112679" defTabSz="399853">
                <a:lnSpc>
                  <a:spcPct val="90000"/>
                </a:lnSpc>
                <a:spcBef>
                  <a:spcPct val="0"/>
                </a:spcBef>
                <a:spcAft>
                  <a:spcPct val="15000"/>
                </a:spcAft>
                <a:buChar char="••"/>
              </a:pPr>
              <a:r>
                <a:rPr lang="en-US" sz="1176" dirty="0"/>
                <a:t>Not with publishing features</a:t>
              </a:r>
            </a:p>
          </p:txBody>
        </p:sp>
      </p:grpSp>
      <p:grpSp>
        <p:nvGrpSpPr>
          <p:cNvPr id="22" name="Group 21"/>
          <p:cNvGrpSpPr/>
          <p:nvPr/>
        </p:nvGrpSpPr>
        <p:grpSpPr>
          <a:xfrm>
            <a:off x="5859191" y="1297349"/>
            <a:ext cx="1549042" cy="2196555"/>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Causes maintenance costs with evergreen</a:t>
              </a:r>
            </a:p>
          </p:txBody>
        </p:sp>
      </p:grpSp>
      <p:grpSp>
        <p:nvGrpSpPr>
          <p:cNvPr id="25" name="Group 24"/>
          <p:cNvGrpSpPr/>
          <p:nvPr/>
        </p:nvGrpSpPr>
        <p:grpSpPr>
          <a:xfrm>
            <a:off x="7631888" y="1310134"/>
            <a:ext cx="1549042" cy="2196555"/>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Provision </a:t>
              </a:r>
              <a:r>
                <a:rPr lang="en-US" sz="1176" dirty="0" err="1"/>
                <a:t>oob</a:t>
              </a:r>
              <a:r>
                <a:rPr lang="en-US" sz="1176" dirty="0"/>
                <a:t> sites, but modify them based on user selection and requirements</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No Office365</a:t>
              </a:r>
            </a:p>
          </p:txBody>
        </p:sp>
      </p:grpSp>
      <p:grpSp>
        <p:nvGrpSpPr>
          <p:cNvPr id="27" name="Group 26"/>
          <p:cNvGrpSpPr/>
          <p:nvPr/>
        </p:nvGrpSpPr>
        <p:grpSpPr>
          <a:xfrm>
            <a:off x="9424207" y="1319523"/>
            <a:ext cx="1549042" cy="2196555"/>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CSOM supports creation of site collections only in Office365</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Can be done from any external system</a:t>
              </a:r>
            </a:p>
          </p:txBody>
        </p:sp>
      </p:grpSp>
      <p:sp>
        <p:nvSpPr>
          <p:cNvPr id="17" name="TextBox 16"/>
          <p:cNvSpPr txBox="1"/>
          <p:nvPr/>
        </p:nvSpPr>
        <p:spPr>
          <a:xfrm>
            <a:off x="589633" y="233675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644010" y="4470432"/>
            <a:ext cx="1114288" cy="57475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589633" y="5407398"/>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141" y="5468776"/>
            <a:ext cx="692380" cy="69169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422" y="5489010"/>
            <a:ext cx="692380" cy="6923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8755" y="5489010"/>
            <a:ext cx="693065" cy="69238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448" y="5468776"/>
            <a:ext cx="692380" cy="691694"/>
          </a:xfrm>
          <a:prstGeom prst="rect">
            <a:avLst/>
          </a:prstGeom>
        </p:spPr>
      </p:pic>
      <p:sp>
        <p:nvSpPr>
          <p:cNvPr id="34" name="TextBox 33"/>
          <p:cNvSpPr txBox="1"/>
          <p:nvPr/>
        </p:nvSpPr>
        <p:spPr>
          <a:xfrm>
            <a:off x="632449" y="3628091"/>
            <a:ext cx="1125849" cy="57313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smtClean="0"/>
              <a:t>Site Provisioning Options/Comparison</a:t>
            </a:r>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2537" y="5489010"/>
            <a:ext cx="692380" cy="691694"/>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3799" y="3620558"/>
            <a:ext cx="1356378" cy="469847"/>
          </a:xfrm>
          <a:prstGeom prst="rect">
            <a:avLst/>
          </a:prstGeom>
        </p:spPr>
      </p:pic>
      <p:pic>
        <p:nvPicPr>
          <p:cNvPr id="42" name="Picture 41"/>
          <p:cNvPicPr>
            <a:picLocks noChangeAspect="1"/>
          </p:cNvPicPr>
          <p:nvPr/>
        </p:nvPicPr>
        <p:blipFill>
          <a:blip r:embed="rId8"/>
          <a:stretch>
            <a:fillRect/>
          </a:stretch>
        </p:blipFill>
        <p:spPr>
          <a:xfrm>
            <a:off x="2376241" y="3606049"/>
            <a:ext cx="1362328" cy="470672"/>
          </a:xfrm>
          <a:prstGeom prst="rect">
            <a:avLst/>
          </a:prstGeom>
        </p:spPr>
      </p:pic>
      <p:pic>
        <p:nvPicPr>
          <p:cNvPr id="47" name="Picture 46"/>
          <p:cNvPicPr>
            <a:picLocks noChangeAspect="1"/>
          </p:cNvPicPr>
          <p:nvPr/>
        </p:nvPicPr>
        <p:blipFill>
          <a:blip r:embed="rId8"/>
          <a:stretch>
            <a:fillRect/>
          </a:stretch>
        </p:blipFill>
        <p:spPr>
          <a:xfrm>
            <a:off x="7712125" y="3628092"/>
            <a:ext cx="1362328" cy="470672"/>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17" y="3619733"/>
            <a:ext cx="1358759" cy="470672"/>
          </a:xfrm>
          <a:prstGeom prst="rect">
            <a:avLst/>
          </a:prstGeom>
        </p:spPr>
      </p:pic>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093" y="3620559"/>
            <a:ext cx="1358759" cy="470672"/>
          </a:xfrm>
          <a:prstGeom prst="rect">
            <a:avLst/>
          </a:prstGeom>
        </p:spPr>
      </p:pic>
      <p:sp>
        <p:nvSpPr>
          <p:cNvPr id="45" name="TextBox 44"/>
          <p:cNvSpPr txBox="1"/>
          <p:nvPr/>
        </p:nvSpPr>
        <p:spPr>
          <a:xfrm>
            <a:off x="2376241" y="4519697"/>
            <a:ext cx="1362328" cy="461545"/>
          </a:xfrm>
          <a:prstGeom prst="rect">
            <a:avLst/>
          </a:prstGeom>
          <a:solidFill>
            <a:srgbClr val="FF0000"/>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Poor</a:t>
            </a:r>
            <a:endParaRPr lang="en-US" sz="2399" dirty="0">
              <a:solidFill>
                <a:schemeClr val="bg1"/>
              </a:solidFill>
            </a:endParaRPr>
          </a:p>
        </p:txBody>
      </p:sp>
      <p:sp>
        <p:nvSpPr>
          <p:cNvPr id="55" name="TextBox 54"/>
          <p:cNvSpPr txBox="1"/>
          <p:nvPr/>
        </p:nvSpPr>
        <p:spPr>
          <a:xfrm>
            <a:off x="4141555" y="4529971"/>
            <a:ext cx="1362328" cy="461545"/>
          </a:xfrm>
          <a:prstGeom prst="rect">
            <a:avLst/>
          </a:prstGeom>
          <a:solidFill>
            <a:schemeClr val="accent4"/>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Fair</a:t>
            </a:r>
          </a:p>
        </p:txBody>
      </p:sp>
      <p:sp>
        <p:nvSpPr>
          <p:cNvPr id="56" name="TextBox 55"/>
          <p:cNvSpPr txBox="1"/>
          <p:nvPr/>
        </p:nvSpPr>
        <p:spPr>
          <a:xfrm>
            <a:off x="5859190" y="4529971"/>
            <a:ext cx="1633798" cy="461545"/>
          </a:xfrm>
          <a:prstGeom prst="rect">
            <a:avLst/>
          </a:prstGeom>
          <a:solidFill>
            <a:srgbClr val="FCD116"/>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7724123" y="4540967"/>
            <a:ext cx="1362328" cy="461545"/>
          </a:xfrm>
          <a:prstGeom prst="rect">
            <a:avLst/>
          </a:prstGeom>
          <a:solidFill>
            <a:schemeClr val="accent1"/>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
        <p:nvSpPr>
          <p:cNvPr id="58" name="TextBox 57"/>
          <p:cNvSpPr txBox="1"/>
          <p:nvPr/>
        </p:nvSpPr>
        <p:spPr>
          <a:xfrm>
            <a:off x="9424206" y="4539422"/>
            <a:ext cx="1606222" cy="461545"/>
          </a:xfrm>
          <a:prstGeom prst="rect">
            <a:avLst/>
          </a:prstGeom>
          <a:solidFill>
            <a:srgbClr val="009E49"/>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Excellent</a:t>
            </a:r>
          </a:p>
        </p:txBody>
      </p:sp>
    </p:spTree>
    <p:extLst>
      <p:ext uri="{BB962C8B-B14F-4D97-AF65-F5344CB8AC3E}">
        <p14:creationId xmlns:p14="http://schemas.microsoft.com/office/powerpoint/2010/main" val="6612986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000"/>
                                        <p:tgtEl>
                                          <p:spTgt spid="43"/>
                                        </p:tgtEl>
                                      </p:cBhvr>
                                    </p:animEffect>
                                    <p:anim calcmode="lin" valueType="num">
                                      <p:cBhvr>
                                        <p:cTn id="25" dur="1000" fill="hold"/>
                                        <p:tgtEl>
                                          <p:spTgt spid="43"/>
                                        </p:tgtEl>
                                        <p:attrNameLst>
                                          <p:attrName>ppt_x</p:attrName>
                                        </p:attrNameLst>
                                      </p:cBhvr>
                                      <p:tavLst>
                                        <p:tav tm="0">
                                          <p:val>
                                            <p:strVal val="#ppt_x"/>
                                          </p:val>
                                        </p:tav>
                                        <p:tav tm="100000">
                                          <p:val>
                                            <p:strVal val="#ppt_x"/>
                                          </p:val>
                                        </p:tav>
                                      </p:tavLst>
                                    </p:anim>
                                    <p:anim calcmode="lin" valueType="num">
                                      <p:cBhvr>
                                        <p:cTn id="26" dur="1000" fill="hold"/>
                                        <p:tgtEl>
                                          <p:spTgt spid="4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0"/>
                                        <p:tgtEl>
                                          <p:spTgt spid="23"/>
                                        </p:tgtEl>
                                      </p:cBhvr>
                                    </p:animEffect>
                                    <p:anim calcmode="lin" valueType="num">
                                      <p:cBhvr>
                                        <p:cTn id="61" dur="1000" fill="hold"/>
                                        <p:tgtEl>
                                          <p:spTgt spid="23"/>
                                        </p:tgtEl>
                                        <p:attrNameLst>
                                          <p:attrName>ppt_x</p:attrName>
                                        </p:attrNameLst>
                                      </p:cBhvr>
                                      <p:tavLst>
                                        <p:tav tm="0">
                                          <p:val>
                                            <p:strVal val="#ppt_x"/>
                                          </p:val>
                                        </p:tav>
                                        <p:tav tm="100000">
                                          <p:val>
                                            <p:strVal val="#ppt_x"/>
                                          </p:val>
                                        </p:tav>
                                      </p:tavLst>
                                    </p:anim>
                                    <p:anim calcmode="lin" valueType="num">
                                      <p:cBhvr>
                                        <p:cTn id="62" dur="1000" fill="hold"/>
                                        <p:tgtEl>
                                          <p:spTgt spid="2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1000"/>
                                        <p:tgtEl>
                                          <p:spTgt spid="27"/>
                                        </p:tgtEl>
                                      </p:cBhvr>
                                    </p:animEffect>
                                    <p:anim calcmode="lin" valueType="num">
                                      <p:cBhvr>
                                        <p:cTn id="66" dur="1000" fill="hold"/>
                                        <p:tgtEl>
                                          <p:spTgt spid="27"/>
                                        </p:tgtEl>
                                        <p:attrNameLst>
                                          <p:attrName>ppt_x</p:attrName>
                                        </p:attrNameLst>
                                      </p:cBhvr>
                                      <p:tavLst>
                                        <p:tav tm="0">
                                          <p:val>
                                            <p:strVal val="#ppt_x"/>
                                          </p:val>
                                        </p:tav>
                                        <p:tav tm="100000">
                                          <p:val>
                                            <p:strVal val="#ppt_x"/>
                                          </p:val>
                                        </p:tav>
                                      </p:tavLst>
                                    </p:anim>
                                    <p:anim calcmode="lin" valueType="num">
                                      <p:cBhvr>
                                        <p:cTn id="6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site </a:t>
            </a:r>
            <a:r>
              <a:rPr lang="en-US" dirty="0" smtClean="0"/>
              <a:t>collections</a:t>
            </a:r>
            <a:endParaRPr lang="en-US" dirty="0"/>
          </a:p>
        </p:txBody>
      </p:sp>
    </p:spTree>
    <p:extLst>
      <p:ext uri="{BB962C8B-B14F-4D97-AF65-F5344CB8AC3E}">
        <p14:creationId xmlns:p14="http://schemas.microsoft.com/office/powerpoint/2010/main" val="12743365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094039" cy="1975926"/>
          </a:xfrm>
        </p:spPr>
        <p:txBody>
          <a:bodyPr/>
          <a:lstStyle/>
          <a:p>
            <a:r>
              <a:rPr lang="en-US" dirty="0" smtClean="0"/>
              <a:t>What</a:t>
            </a:r>
          </a:p>
          <a:p>
            <a:pPr lvl="1"/>
            <a:r>
              <a:rPr lang="en-US" dirty="0" smtClean="0"/>
              <a:t>Provision new site collections from app side</a:t>
            </a:r>
          </a:p>
          <a:p>
            <a:r>
              <a:rPr lang="en-US" dirty="0" smtClean="0"/>
              <a:t>Why</a:t>
            </a:r>
          </a:p>
          <a:p>
            <a:pPr lvl="1"/>
            <a:r>
              <a:rPr lang="en-US" dirty="0" smtClean="0"/>
              <a:t>Can be used to override out–of–the–box self-service site collection creation form</a:t>
            </a:r>
          </a:p>
          <a:p>
            <a:pPr lvl="1"/>
            <a:r>
              <a:rPr lang="en-US" dirty="0" smtClean="0"/>
              <a:t>Can be used to integrate additional functionalities as part of the provisioning</a:t>
            </a:r>
          </a:p>
          <a:p>
            <a:r>
              <a:rPr lang="en-US" dirty="0" smtClean="0"/>
              <a:t>How</a:t>
            </a:r>
          </a:p>
          <a:p>
            <a:pPr lvl="1"/>
            <a:r>
              <a:rPr lang="en-US" dirty="0" smtClean="0"/>
              <a:t>Office365 has separate downloadable that includes the needed CSOM elements to provision sites</a:t>
            </a:r>
          </a:p>
          <a:p>
            <a:pPr lvl="1"/>
            <a:r>
              <a:rPr lang="en-US" dirty="0" smtClean="0"/>
              <a:t>Before 2014 April CU, not natively supported in on-premises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sz="4800" dirty="0" smtClean="0"/>
              <a:t>Site Collection Creation from Apps</a:t>
            </a:r>
            <a:endParaRPr lang="en-US" sz="4800" dirty="0"/>
          </a:p>
        </p:txBody>
      </p:sp>
    </p:spTree>
    <p:extLst>
      <p:ext uri="{BB962C8B-B14F-4D97-AF65-F5344CB8AC3E}">
        <p14:creationId xmlns:p14="http://schemas.microsoft.com/office/powerpoint/2010/main" val="36286935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Site Collection Creation with Apps</a:t>
            </a:r>
            <a:endParaRPr lang="en-US" dirty="0"/>
          </a:p>
        </p:txBody>
      </p:sp>
      <p:sp>
        <p:nvSpPr>
          <p:cNvPr id="4" name="Text Placeholder 3"/>
          <p:cNvSpPr>
            <a:spLocks noGrp="1"/>
          </p:cNvSpPr>
          <p:nvPr>
            <p:ph type="body" sz="quarter" idx="4294967295"/>
          </p:nvPr>
        </p:nvSpPr>
        <p:spPr>
          <a:xfrm>
            <a:off x="519112" y="1189038"/>
            <a:ext cx="5376863" cy="4926012"/>
          </a:xfrm>
          <a:solidFill>
            <a:schemeClr val="tx2"/>
          </a:solidFill>
        </p:spPr>
        <p:txBody>
          <a:bodyPr lIns="108000" tIns="108000" rIns="108000" bIns="108000"/>
          <a:lstStyle/>
          <a:p>
            <a:pPr marL="0" indent="0">
              <a:buNone/>
            </a:pPr>
            <a:r>
              <a:rPr lang="en-US" dirty="0" smtClean="0">
                <a:solidFill>
                  <a:schemeClr val="bg1"/>
                </a:solidFill>
              </a:rPr>
              <a:t>SharePoint Online</a:t>
            </a:r>
          </a:p>
          <a:p>
            <a:pPr marL="754944" lvl="1" indent="-457063">
              <a:buFont typeface="+mj-lt"/>
              <a:buAutoNum type="arabicPeriod"/>
            </a:pPr>
            <a:r>
              <a:rPr lang="en-US" dirty="0" smtClean="0">
                <a:solidFill>
                  <a:schemeClr val="bg1"/>
                </a:solidFill>
              </a:rPr>
              <a:t>Download </a:t>
            </a:r>
            <a:r>
              <a:rPr lang="en-US" dirty="0">
                <a:solidFill>
                  <a:schemeClr val="bg1"/>
                </a:solidFill>
              </a:rPr>
              <a:t>and install SharePoint Online Client Components </a:t>
            </a:r>
            <a:r>
              <a:rPr lang="en-US" dirty="0" smtClean="0">
                <a:solidFill>
                  <a:schemeClr val="bg1"/>
                </a:solidFill>
              </a:rPr>
              <a:t>SDK for enabling the site collection creation</a:t>
            </a:r>
          </a:p>
          <a:p>
            <a:pPr marL="754944" lvl="1" indent="-457063">
              <a:buFont typeface="+mj-lt"/>
              <a:buAutoNum type="arabicPeriod"/>
            </a:pPr>
            <a:r>
              <a:rPr lang="en-US" dirty="0">
                <a:solidFill>
                  <a:schemeClr val="bg1"/>
                </a:solidFill>
              </a:rPr>
              <a:t>Add reference to </a:t>
            </a:r>
            <a:r>
              <a:rPr lang="en-US" dirty="0" err="1" smtClean="0">
                <a:solidFill>
                  <a:schemeClr val="bg1"/>
                </a:solidFill>
              </a:rPr>
              <a:t>Microsoft.Online</a:t>
            </a:r>
            <a:r>
              <a:rPr lang="en-US" dirty="0" smtClean="0">
                <a:solidFill>
                  <a:schemeClr val="bg1"/>
                </a:solidFill>
              </a:rPr>
              <a:t>. </a:t>
            </a:r>
            <a:r>
              <a:rPr lang="en-US" dirty="0" err="1" smtClean="0">
                <a:solidFill>
                  <a:schemeClr val="bg1"/>
                </a:solidFill>
              </a:rPr>
              <a:t>SharePoint.Client.Tenant</a:t>
            </a:r>
            <a:r>
              <a:rPr lang="en-US" dirty="0" smtClean="0">
                <a:solidFill>
                  <a:schemeClr val="bg1"/>
                </a:solidFill>
              </a:rPr>
              <a:t> assembly for accessing the needed APIs</a:t>
            </a:r>
          </a:p>
          <a:p>
            <a:pPr marL="754944" lvl="1" indent="-457063">
              <a:buFont typeface="+mj-lt"/>
              <a:buAutoNum type="arabicPeriod"/>
            </a:pPr>
            <a:r>
              <a:rPr lang="en-US" dirty="0" smtClean="0">
                <a:solidFill>
                  <a:schemeClr val="bg1"/>
                </a:solidFill>
              </a:rPr>
              <a:t>Use </a:t>
            </a:r>
            <a:r>
              <a:rPr lang="en-US" dirty="0" err="1" smtClean="0">
                <a:solidFill>
                  <a:schemeClr val="bg1"/>
                </a:solidFill>
              </a:rPr>
              <a:t>SiteCreationProperties</a:t>
            </a:r>
            <a:r>
              <a:rPr lang="en-US" dirty="0" smtClean="0">
                <a:solidFill>
                  <a:schemeClr val="bg1"/>
                </a:solidFill>
              </a:rPr>
              <a:t> object for actually creating the site collection</a:t>
            </a:r>
            <a:endParaRPr lang="en-US" dirty="0">
              <a:solidFill>
                <a:schemeClr val="bg1"/>
              </a:solidFill>
            </a:endParaRPr>
          </a:p>
        </p:txBody>
      </p:sp>
      <p:sp>
        <p:nvSpPr>
          <p:cNvPr id="5" name="Text Placeholder 4"/>
          <p:cNvSpPr>
            <a:spLocks noGrp="1"/>
          </p:cNvSpPr>
          <p:nvPr>
            <p:ph type="body" sz="quarter" idx="4294967295"/>
          </p:nvPr>
        </p:nvSpPr>
        <p:spPr>
          <a:xfrm>
            <a:off x="6205788" y="1186274"/>
            <a:ext cx="5376862" cy="5418137"/>
          </a:xfrm>
          <a:solidFill>
            <a:schemeClr val="accent2"/>
          </a:solidFill>
        </p:spPr>
        <p:txBody>
          <a:bodyPr lIns="108000" tIns="108000" rIns="108000" bIns="108000"/>
          <a:lstStyle/>
          <a:p>
            <a:pPr marL="0" indent="0">
              <a:buNone/>
            </a:pPr>
            <a:r>
              <a:rPr lang="en-US" dirty="0" smtClean="0">
                <a:solidFill>
                  <a:schemeClr val="bg1"/>
                </a:solidFill>
              </a:rPr>
              <a:t>On-Premises </a:t>
            </a:r>
          </a:p>
          <a:p>
            <a:pPr marL="0" indent="0">
              <a:buNone/>
            </a:pPr>
            <a:r>
              <a:rPr lang="en-US" sz="2800" dirty="0" smtClean="0">
                <a:solidFill>
                  <a:schemeClr val="bg1"/>
                </a:solidFill>
              </a:rPr>
              <a:t>Pre-April 2014 CU</a:t>
            </a:r>
          </a:p>
          <a:p>
            <a:pPr marL="754944" lvl="1" indent="-457063">
              <a:buFont typeface="+mj-lt"/>
              <a:buAutoNum type="arabicPeriod"/>
            </a:pPr>
            <a:r>
              <a:rPr lang="en-US" dirty="0" smtClean="0">
                <a:solidFill>
                  <a:schemeClr val="bg1"/>
                </a:solidFill>
              </a:rPr>
              <a:t>Create new WCF end point to the on-premises farm to enable site collection creation remotely</a:t>
            </a:r>
          </a:p>
          <a:p>
            <a:pPr marL="754944" lvl="1" indent="-457063">
              <a:buFont typeface="+mj-lt"/>
              <a:buAutoNum type="arabicPeriod"/>
            </a:pPr>
            <a:r>
              <a:rPr lang="en-US" dirty="0" smtClean="0">
                <a:solidFill>
                  <a:schemeClr val="bg1"/>
                </a:solidFill>
              </a:rPr>
              <a:t>Call the end point from the app with needed parameters to provision site collection</a:t>
            </a:r>
          </a:p>
          <a:p>
            <a:pPr marL="54126" indent="0">
              <a:buNone/>
            </a:pPr>
            <a:r>
              <a:rPr lang="en-US" sz="2800" dirty="0" smtClean="0">
                <a:solidFill>
                  <a:schemeClr val="bg1"/>
                </a:solidFill>
              </a:rPr>
              <a:t>Post April 2014 CU</a:t>
            </a:r>
          </a:p>
          <a:p>
            <a:pPr marL="754944" lvl="1" indent="-457063">
              <a:buFont typeface="+mj-lt"/>
              <a:buAutoNum type="arabicPeriod"/>
            </a:pPr>
            <a:r>
              <a:rPr lang="en-US" dirty="0" smtClean="0">
                <a:solidFill>
                  <a:schemeClr val="bg1"/>
                </a:solidFill>
              </a:rPr>
              <a:t>Enable server side stub for site collection creation</a:t>
            </a:r>
          </a:p>
          <a:p>
            <a:pPr marL="754944" lvl="1" indent="-457063">
              <a:buFont typeface="+mj-lt"/>
              <a:buAutoNum type="arabicPeriod"/>
            </a:pPr>
            <a:r>
              <a:rPr lang="en-US" dirty="0" smtClean="0">
                <a:solidFill>
                  <a:schemeClr val="bg1"/>
                </a:solidFill>
              </a:rPr>
              <a:t>Use Tenant object like with SharePoint Online</a:t>
            </a:r>
            <a:endParaRPr lang="en-US" dirty="0">
              <a:solidFill>
                <a:schemeClr val="bg1"/>
              </a:solidFill>
            </a:endParaRPr>
          </a:p>
        </p:txBody>
      </p:sp>
    </p:spTree>
    <p:extLst>
      <p:ext uri="{BB962C8B-B14F-4D97-AF65-F5344CB8AC3E}">
        <p14:creationId xmlns:p14="http://schemas.microsoft.com/office/powerpoint/2010/main" val="105259626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017481"/>
            <a:ext cx="11149013" cy="5354744"/>
          </a:xfrm>
          <a:ln>
            <a:solidFill>
              <a:schemeClr val="tx1"/>
            </a:solidFill>
          </a:ln>
        </p:spPr>
        <p:txBody>
          <a:bodyPr lIns="108000" tIns="72000"/>
          <a:lstStyle/>
          <a:p>
            <a:pPr>
              <a:lnSpc>
                <a:spcPct val="100000"/>
              </a:lnSpc>
              <a:spcBef>
                <a:spcPts val="0"/>
              </a:spcBef>
            </a:pPr>
            <a:r>
              <a:rPr lang="en-US" sz="1600" dirty="0">
                <a:solidFill>
                  <a:srgbClr val="007233"/>
                </a:solidFill>
              </a:rPr>
              <a:t>//Create site collection using the Tenant object</a:t>
            </a:r>
          </a:p>
          <a:p>
            <a:pPr>
              <a:lnSpc>
                <a:spcPct val="100000"/>
              </a:lnSpc>
              <a:spcBef>
                <a:spcPts val="0"/>
              </a:spcBef>
            </a:pPr>
            <a:r>
              <a:rPr lang="en-US" sz="1600" dirty="0" err="1">
                <a:solidFill>
                  <a:schemeClr val="tx1"/>
                </a:solidFill>
              </a:rPr>
              <a:t>var</a:t>
            </a:r>
            <a:r>
              <a:rPr lang="en-US" sz="1600" dirty="0">
                <a:solidFill>
                  <a:schemeClr val="tx1"/>
                </a:solidFill>
              </a:rPr>
              <a:t> </a:t>
            </a:r>
            <a:r>
              <a:rPr lang="en-US" sz="1600" dirty="0" err="1">
                <a:solidFill>
                  <a:schemeClr val="tx1"/>
                </a:solidFill>
              </a:rPr>
              <a:t>webUrl</a:t>
            </a:r>
            <a:r>
              <a:rPr lang="en-US" sz="1600" dirty="0">
                <a:solidFill>
                  <a:schemeClr val="tx1"/>
                </a:solidFill>
              </a:rPr>
              <a:t> = </a:t>
            </a:r>
            <a:r>
              <a:rPr lang="en-US" sz="1600" dirty="0" err="1">
                <a:solidFill>
                  <a:schemeClr val="tx1"/>
                </a:solidFill>
              </a:rPr>
              <a:t>String.Format</a:t>
            </a:r>
            <a:r>
              <a:rPr lang="en-US" sz="1600" dirty="0">
                <a:solidFill>
                  <a:schemeClr val="tx1"/>
                </a:solidFill>
              </a:rPr>
              <a:t>("https://{0}.sharepoint.com/{1}/{2}", </a:t>
            </a:r>
            <a:r>
              <a:rPr lang="en-US" sz="1600" dirty="0" err="1">
                <a:solidFill>
                  <a:schemeClr val="tx1"/>
                </a:solidFill>
              </a:rPr>
              <a:t>tenantStr</a:t>
            </a:r>
            <a:r>
              <a:rPr lang="en-US" sz="1600" dirty="0">
                <a:solidFill>
                  <a:schemeClr val="tx1"/>
                </a:solidFill>
              </a:rPr>
              <a:t>, </a:t>
            </a:r>
            <a:r>
              <a:rPr lang="en-US" sz="1600" dirty="0" err="1">
                <a:solidFill>
                  <a:schemeClr val="tx1"/>
                </a:solidFill>
              </a:rPr>
              <a:t>templateConfig.Attribute</a:t>
            </a:r>
            <a:r>
              <a:rPr lang="en-US" sz="1600" dirty="0">
                <a:solidFill>
                  <a:schemeClr val="tx1"/>
                </a:solidFill>
              </a:rPr>
              <a:t>("</a:t>
            </a:r>
            <a:r>
              <a:rPr lang="en-US" sz="1600" dirty="0" err="1">
                <a:solidFill>
                  <a:schemeClr val="tx1"/>
                </a:solidFill>
              </a:rPr>
              <a:t>ManagedPath</a:t>
            </a:r>
            <a:r>
              <a:rPr lang="en-US" sz="1600" dirty="0">
                <a:solidFill>
                  <a:schemeClr val="tx1"/>
                </a:solidFill>
              </a:rPr>
              <a:t>").Value, </a:t>
            </a:r>
            <a:r>
              <a:rPr lang="en-US" sz="1600" dirty="0" err="1">
                <a:solidFill>
                  <a:schemeClr val="tx1"/>
                </a:solidFill>
              </a:rPr>
              <a:t>txtUrl</a:t>
            </a:r>
            <a:r>
              <a:rPr lang="en-US" sz="1600" dirty="0">
                <a:solidFill>
                  <a:schemeClr val="tx1"/>
                </a:solidFill>
              </a:rPr>
              <a:t>);</a:t>
            </a:r>
          </a:p>
          <a:p>
            <a:pPr>
              <a:lnSpc>
                <a:spcPct val="100000"/>
              </a:lnSpc>
              <a:spcBef>
                <a:spcPts val="0"/>
              </a:spcBef>
            </a:pPr>
            <a:r>
              <a:rPr lang="en-US" sz="1600" dirty="0" err="1">
                <a:solidFill>
                  <a:schemeClr val="tx1"/>
                </a:solidFill>
              </a:rPr>
              <a:t>var</a:t>
            </a:r>
            <a:r>
              <a:rPr lang="en-US" sz="1600" dirty="0">
                <a:solidFill>
                  <a:schemeClr val="tx1"/>
                </a:solidFill>
              </a:rPr>
              <a:t> </a:t>
            </a:r>
            <a:r>
              <a:rPr lang="en-US" sz="1600" dirty="0" err="1">
                <a:solidFill>
                  <a:schemeClr val="tx1"/>
                </a:solidFill>
              </a:rPr>
              <a:t>tenantAdminUri</a:t>
            </a:r>
            <a:r>
              <a:rPr lang="en-US" sz="1600" dirty="0">
                <a:solidFill>
                  <a:schemeClr val="tx1"/>
                </a:solidFill>
              </a:rPr>
              <a:t> = new Uri(</a:t>
            </a:r>
            <a:r>
              <a:rPr lang="en-US" sz="1600" dirty="0" err="1">
                <a:solidFill>
                  <a:schemeClr val="tx1"/>
                </a:solidFill>
              </a:rPr>
              <a:t>String.Format</a:t>
            </a:r>
            <a:r>
              <a:rPr lang="en-US" sz="1600" dirty="0">
                <a:solidFill>
                  <a:schemeClr val="tx1"/>
                </a:solidFill>
              </a:rPr>
              <a:t>("https://{0}-admin.sharepoint.com", </a:t>
            </a:r>
            <a:r>
              <a:rPr lang="en-US" sz="1600" dirty="0" err="1">
                <a:solidFill>
                  <a:schemeClr val="tx1"/>
                </a:solidFill>
              </a:rPr>
              <a:t>tenantStr</a:t>
            </a:r>
            <a:r>
              <a:rPr lang="en-US" sz="1600" dirty="0">
                <a:solidFill>
                  <a:schemeClr val="tx1"/>
                </a:solidFill>
              </a:rPr>
              <a:t>));</a:t>
            </a:r>
          </a:p>
          <a:p>
            <a:pPr>
              <a:lnSpc>
                <a:spcPct val="100000"/>
              </a:lnSpc>
              <a:spcBef>
                <a:spcPts val="0"/>
              </a:spcBef>
            </a:pPr>
            <a:r>
              <a:rPr lang="en-US" sz="1600" dirty="0">
                <a:solidFill>
                  <a:schemeClr val="tx1"/>
                </a:solidFill>
              </a:rPr>
              <a:t>string realm = </a:t>
            </a:r>
            <a:r>
              <a:rPr lang="en-US" sz="1600" dirty="0" err="1">
                <a:solidFill>
                  <a:schemeClr val="tx1"/>
                </a:solidFill>
              </a:rPr>
              <a:t>TokenHelper.GetRealmFromTargetUrl</a:t>
            </a:r>
            <a:r>
              <a:rPr lang="en-US" sz="1600" dirty="0">
                <a:solidFill>
                  <a:schemeClr val="tx1"/>
                </a:solidFill>
              </a:rPr>
              <a:t>(</a:t>
            </a:r>
            <a:r>
              <a:rPr lang="en-US" sz="1600" dirty="0" err="1">
                <a:solidFill>
                  <a:schemeClr val="tx1"/>
                </a:solidFill>
              </a:rPr>
              <a:t>tenantAdminUri</a:t>
            </a:r>
            <a:r>
              <a:rPr lang="en-US" sz="1600" dirty="0">
                <a:solidFill>
                  <a:schemeClr val="tx1"/>
                </a:solidFill>
              </a:rPr>
              <a:t>);</a:t>
            </a:r>
          </a:p>
          <a:p>
            <a:pPr>
              <a:lnSpc>
                <a:spcPct val="100000"/>
              </a:lnSpc>
              <a:spcBef>
                <a:spcPts val="0"/>
              </a:spcBef>
            </a:pPr>
            <a:r>
              <a:rPr lang="en-US" sz="1600" dirty="0">
                <a:solidFill>
                  <a:srgbClr val="007233"/>
                </a:solidFill>
              </a:rPr>
              <a:t>// Using app only token, so that </a:t>
            </a:r>
            <a:endParaRPr lang="en-US" sz="1600" dirty="0"/>
          </a:p>
          <a:p>
            <a:pPr>
              <a:lnSpc>
                <a:spcPct val="100000"/>
              </a:lnSpc>
              <a:spcBef>
                <a:spcPts val="0"/>
              </a:spcBef>
            </a:pPr>
            <a:r>
              <a:rPr lang="en-US" sz="1600" dirty="0" err="1">
                <a:solidFill>
                  <a:schemeClr val="tx1"/>
                </a:solidFill>
              </a:rPr>
              <a:t>var</a:t>
            </a:r>
            <a:r>
              <a:rPr lang="en-US" sz="1600" dirty="0">
                <a:solidFill>
                  <a:schemeClr val="tx1"/>
                </a:solidFill>
              </a:rPr>
              <a:t> token = </a:t>
            </a:r>
            <a:r>
              <a:rPr lang="en-US" sz="1600" dirty="0" err="1">
                <a:solidFill>
                  <a:schemeClr val="tx1"/>
                </a:solidFill>
              </a:rPr>
              <a:t>TokenHelper.GetAppOnlyAccessToken</a:t>
            </a:r>
            <a:r>
              <a:rPr lang="en-US" sz="1600" dirty="0">
                <a:solidFill>
                  <a:schemeClr val="tx1"/>
                </a:solidFill>
              </a:rPr>
              <a:t>(</a:t>
            </a:r>
            <a:r>
              <a:rPr lang="en-US" sz="1600" dirty="0" err="1">
                <a:solidFill>
                  <a:schemeClr val="tx1"/>
                </a:solidFill>
              </a:rPr>
              <a:t>TokenHelper.SharePointPrincipal</a:t>
            </a:r>
            <a:r>
              <a:rPr lang="en-US" sz="1600" dirty="0">
                <a:solidFill>
                  <a:schemeClr val="tx1"/>
                </a:solidFill>
              </a:rPr>
              <a:t>, </a:t>
            </a:r>
            <a:r>
              <a:rPr lang="en-US" sz="1600" dirty="0" err="1">
                <a:solidFill>
                  <a:schemeClr val="tx1"/>
                </a:solidFill>
              </a:rPr>
              <a:t>tenantAdminUri.Authority</a:t>
            </a:r>
            <a:r>
              <a:rPr lang="en-US" sz="1600" dirty="0">
                <a:solidFill>
                  <a:schemeClr val="tx1"/>
                </a:solidFill>
              </a:rPr>
              <a:t>, realm).</a:t>
            </a:r>
            <a:r>
              <a:rPr lang="en-US" sz="1600" dirty="0" err="1">
                <a:solidFill>
                  <a:schemeClr val="tx1"/>
                </a:solidFill>
              </a:rPr>
              <a:t>AccessToken</a:t>
            </a:r>
            <a:r>
              <a:rPr lang="en-US" sz="1600" dirty="0">
                <a:solidFill>
                  <a:schemeClr val="tx1"/>
                </a:solidFill>
              </a:rPr>
              <a:t>;</a:t>
            </a:r>
          </a:p>
          <a:p>
            <a:pPr>
              <a:lnSpc>
                <a:spcPct val="100000"/>
              </a:lnSpc>
              <a:spcBef>
                <a:spcPts val="0"/>
              </a:spcBef>
            </a:pPr>
            <a:r>
              <a:rPr lang="en-US" sz="1600" dirty="0">
                <a:solidFill>
                  <a:schemeClr val="tx1"/>
                </a:solidFill>
              </a:rPr>
              <a:t>using (</a:t>
            </a:r>
            <a:r>
              <a:rPr lang="en-US" sz="1600" dirty="0" err="1">
                <a:solidFill>
                  <a:schemeClr val="tx1"/>
                </a:solidFill>
              </a:rPr>
              <a:t>var</a:t>
            </a:r>
            <a:r>
              <a:rPr lang="en-US" sz="1600" dirty="0">
                <a:solidFill>
                  <a:schemeClr val="tx1"/>
                </a:solidFill>
              </a:rPr>
              <a:t> </a:t>
            </a:r>
            <a:r>
              <a:rPr lang="en-US" sz="1600" dirty="0" err="1">
                <a:solidFill>
                  <a:schemeClr val="tx1"/>
                </a:solidFill>
              </a:rPr>
              <a:t>adminContext</a:t>
            </a:r>
            <a:r>
              <a:rPr lang="en-US" sz="1600" dirty="0">
                <a:solidFill>
                  <a:schemeClr val="tx1"/>
                </a:solidFill>
              </a:rPr>
              <a:t> = </a:t>
            </a:r>
            <a:r>
              <a:rPr lang="en-US" sz="1600" dirty="0" err="1">
                <a:solidFill>
                  <a:schemeClr val="tx1"/>
                </a:solidFill>
              </a:rPr>
              <a:t>TokenHelper.GetClientContextWithAccessToken</a:t>
            </a:r>
            <a:r>
              <a:rPr lang="en-US" sz="1600" dirty="0">
                <a:solidFill>
                  <a:schemeClr val="tx1"/>
                </a:solidFill>
              </a:rPr>
              <a:t>(</a:t>
            </a:r>
            <a:r>
              <a:rPr lang="en-US" sz="1600" dirty="0" err="1">
                <a:solidFill>
                  <a:schemeClr val="tx1"/>
                </a:solidFill>
              </a:rPr>
              <a:t>tenantAdminUri.ToString</a:t>
            </a:r>
            <a:r>
              <a:rPr lang="en-US" sz="1600" dirty="0">
                <a:solidFill>
                  <a:schemeClr val="tx1"/>
                </a:solidFill>
              </a:rPr>
              <a:t>(), token))</a:t>
            </a:r>
          </a:p>
          <a:p>
            <a:pPr>
              <a:lnSpc>
                <a:spcPct val="100000"/>
              </a:lnSpc>
              <a:spcBef>
                <a:spcPts val="0"/>
              </a:spcBef>
            </a:pPr>
            <a:r>
              <a:rPr lang="en-US" sz="1600" dirty="0">
                <a:solidFill>
                  <a:schemeClr val="tx1"/>
                </a:solidFill>
              </a:rPr>
              <a:t>{</a:t>
            </a:r>
          </a:p>
          <a:p>
            <a:pPr>
              <a:lnSpc>
                <a:spcPct val="100000"/>
              </a:lnSpc>
              <a:spcBef>
                <a:spcPts val="0"/>
              </a:spcBef>
            </a:pPr>
            <a:r>
              <a:rPr lang="en-US" sz="2000" dirty="0">
                <a:solidFill>
                  <a:schemeClr val="tx1"/>
                </a:solidFill>
              </a:rPr>
              <a:t>    </a:t>
            </a:r>
            <a:r>
              <a:rPr lang="en-US" sz="2000" dirty="0" err="1">
                <a:solidFill>
                  <a:schemeClr val="tx1"/>
                </a:solidFill>
              </a:rPr>
              <a:t>var</a:t>
            </a:r>
            <a:r>
              <a:rPr lang="en-US" sz="2000" dirty="0">
                <a:solidFill>
                  <a:schemeClr val="tx1"/>
                </a:solidFill>
              </a:rPr>
              <a:t> tenant = new Tenant(</a:t>
            </a:r>
            <a:r>
              <a:rPr lang="en-US" sz="2000" dirty="0" err="1">
                <a:solidFill>
                  <a:schemeClr val="tx1"/>
                </a:solidFill>
              </a:rPr>
              <a:t>adminContext</a:t>
            </a:r>
            <a:r>
              <a:rPr lang="en-US" sz="2000" dirty="0">
                <a:solidFill>
                  <a:schemeClr val="tx1"/>
                </a:solidFill>
              </a:rPr>
              <a:t>);</a:t>
            </a:r>
          </a:p>
          <a:p>
            <a:pPr>
              <a:lnSpc>
                <a:spcPct val="100000"/>
              </a:lnSpc>
              <a:spcBef>
                <a:spcPts val="0"/>
              </a:spcBef>
            </a:pPr>
            <a:r>
              <a:rPr lang="en-US" sz="2000" dirty="0">
                <a:solidFill>
                  <a:schemeClr val="tx1"/>
                </a:solidFill>
              </a:rPr>
              <a:t>    </a:t>
            </a:r>
            <a:r>
              <a:rPr lang="en-US" sz="2000" dirty="0" err="1">
                <a:solidFill>
                  <a:schemeClr val="tx1"/>
                </a:solidFill>
              </a:rPr>
              <a:t>var</a:t>
            </a:r>
            <a:r>
              <a:rPr lang="en-US" sz="2000" dirty="0">
                <a:solidFill>
                  <a:schemeClr val="tx1"/>
                </a:solidFill>
              </a:rPr>
              <a:t> properties = new </a:t>
            </a:r>
            <a:r>
              <a:rPr lang="en-US" sz="2000" dirty="0" err="1">
                <a:solidFill>
                  <a:schemeClr val="tx1"/>
                </a:solidFill>
              </a:rPr>
              <a:t>SiteCreationProperties</a:t>
            </a:r>
            <a:r>
              <a:rPr lang="en-US" sz="2000" dirty="0">
                <a:solidFill>
                  <a:schemeClr val="tx1"/>
                </a:solidFill>
              </a:rPr>
              <a:t>()</a:t>
            </a:r>
          </a:p>
          <a:p>
            <a:pPr>
              <a:lnSpc>
                <a:spcPct val="100000"/>
              </a:lnSpc>
              <a:spcBef>
                <a:spcPts val="0"/>
              </a:spcBef>
            </a:pPr>
            <a:r>
              <a:rPr lang="en-US" sz="2000" dirty="0">
                <a:solidFill>
                  <a:schemeClr val="tx1"/>
                </a:solidFill>
              </a:rPr>
              <a:t>    {</a:t>
            </a:r>
          </a:p>
          <a:p>
            <a:pPr>
              <a:lnSpc>
                <a:spcPct val="100000"/>
              </a:lnSpc>
              <a:spcBef>
                <a:spcPts val="0"/>
              </a:spcBef>
            </a:pPr>
            <a:r>
              <a:rPr lang="en-US" sz="2000" dirty="0">
                <a:solidFill>
                  <a:schemeClr val="tx1"/>
                </a:solidFill>
              </a:rPr>
              <a:t>        </a:t>
            </a:r>
            <a:r>
              <a:rPr lang="en-US" sz="2000" dirty="0" err="1">
                <a:solidFill>
                  <a:schemeClr val="tx1"/>
                </a:solidFill>
              </a:rPr>
              <a:t>Url</a:t>
            </a:r>
            <a:r>
              <a:rPr lang="en-US" sz="2000" dirty="0">
                <a:solidFill>
                  <a:schemeClr val="tx1"/>
                </a:solidFill>
              </a:rPr>
              <a:t> = </a:t>
            </a:r>
            <a:r>
              <a:rPr lang="en-US" sz="2000" dirty="0" err="1">
                <a:solidFill>
                  <a:schemeClr val="tx1"/>
                </a:solidFill>
              </a:rPr>
              <a:t>webUrl</a:t>
            </a:r>
            <a:r>
              <a:rPr lang="en-US" sz="2000" dirty="0">
                <a:solidFill>
                  <a:schemeClr val="tx1"/>
                </a:solidFill>
              </a:rPr>
              <a:t>,</a:t>
            </a:r>
          </a:p>
          <a:p>
            <a:pPr>
              <a:lnSpc>
                <a:spcPct val="100000"/>
              </a:lnSpc>
              <a:spcBef>
                <a:spcPts val="0"/>
              </a:spcBef>
            </a:pPr>
            <a:r>
              <a:rPr lang="en-US" sz="2000" dirty="0">
                <a:solidFill>
                  <a:schemeClr val="tx1"/>
                </a:solidFill>
              </a:rPr>
              <a:t>        Owner = </a:t>
            </a:r>
            <a:r>
              <a:rPr lang="en-US" sz="2000" dirty="0" err="1">
                <a:solidFill>
                  <a:schemeClr val="tx1"/>
                </a:solidFill>
              </a:rPr>
              <a:t>currUser.Email</a:t>
            </a:r>
            <a:r>
              <a:rPr lang="en-US" sz="2000" dirty="0">
                <a:solidFill>
                  <a:schemeClr val="tx1"/>
                </a:solidFill>
              </a:rPr>
              <a:t>,</a:t>
            </a:r>
          </a:p>
          <a:p>
            <a:pPr>
              <a:lnSpc>
                <a:spcPct val="100000"/>
              </a:lnSpc>
              <a:spcBef>
                <a:spcPts val="0"/>
              </a:spcBef>
            </a:pPr>
            <a:r>
              <a:rPr lang="en-US" sz="2000" dirty="0">
                <a:solidFill>
                  <a:schemeClr val="tx1"/>
                </a:solidFill>
              </a:rPr>
              <a:t>        Title = title,</a:t>
            </a:r>
          </a:p>
          <a:p>
            <a:pPr>
              <a:lnSpc>
                <a:spcPct val="100000"/>
              </a:lnSpc>
              <a:spcBef>
                <a:spcPts val="0"/>
              </a:spcBef>
            </a:pPr>
            <a:r>
              <a:rPr lang="en-US" sz="2000" dirty="0">
                <a:solidFill>
                  <a:schemeClr val="tx1"/>
                </a:solidFill>
              </a:rPr>
              <a:t>        Template = </a:t>
            </a:r>
            <a:r>
              <a:rPr lang="en-US" sz="2000" dirty="0" err="1">
                <a:solidFill>
                  <a:schemeClr val="tx1"/>
                </a:solidFill>
              </a:rPr>
              <a:t>siteTemplate</a:t>
            </a:r>
            <a:r>
              <a:rPr lang="en-US" sz="2000" dirty="0">
                <a:solidFill>
                  <a:schemeClr val="tx1"/>
                </a:solidFill>
              </a:rPr>
              <a:t>,</a:t>
            </a:r>
          </a:p>
          <a:p>
            <a:pPr>
              <a:lnSpc>
                <a:spcPct val="100000"/>
              </a:lnSpc>
              <a:spcBef>
                <a:spcPts val="0"/>
              </a:spcBef>
            </a:pPr>
            <a:r>
              <a:rPr lang="en-US" sz="2000" dirty="0">
                <a:solidFill>
                  <a:schemeClr val="tx1"/>
                </a:solidFill>
              </a:rPr>
              <a:t>        </a:t>
            </a:r>
            <a:r>
              <a:rPr lang="en-US" sz="2000" dirty="0" err="1">
                <a:solidFill>
                  <a:schemeClr val="tx1"/>
                </a:solidFill>
              </a:rPr>
              <a:t>StorageMaximumLevel</a:t>
            </a:r>
            <a:r>
              <a:rPr lang="en-US" sz="2000" dirty="0">
                <a:solidFill>
                  <a:schemeClr val="tx1"/>
                </a:solidFill>
              </a:rPr>
              <a:t> = 100,</a:t>
            </a:r>
          </a:p>
          <a:p>
            <a:pPr>
              <a:lnSpc>
                <a:spcPct val="100000"/>
              </a:lnSpc>
              <a:spcBef>
                <a:spcPts val="0"/>
              </a:spcBef>
            </a:pPr>
            <a:r>
              <a:rPr lang="en-US" sz="2000" dirty="0">
                <a:solidFill>
                  <a:schemeClr val="tx1"/>
                </a:solidFill>
              </a:rPr>
              <a:t>        </a:t>
            </a:r>
            <a:r>
              <a:rPr lang="en-US" sz="2000" dirty="0" err="1">
                <a:solidFill>
                  <a:schemeClr val="tx1"/>
                </a:solidFill>
              </a:rPr>
              <a:t>UserCodeMaximumLevel</a:t>
            </a:r>
            <a:r>
              <a:rPr lang="en-US" sz="2000" dirty="0">
                <a:solidFill>
                  <a:schemeClr val="tx1"/>
                </a:solidFill>
              </a:rPr>
              <a:t> = 100</a:t>
            </a:r>
          </a:p>
          <a:p>
            <a:pPr>
              <a:lnSpc>
                <a:spcPct val="100000"/>
              </a:lnSpc>
              <a:spcBef>
                <a:spcPts val="0"/>
              </a:spcBef>
            </a:pPr>
            <a:r>
              <a:rPr lang="en-US" sz="2000" dirty="0">
                <a:solidFill>
                  <a:schemeClr val="tx1"/>
                </a:solidFill>
              </a:rPr>
              <a:t>    };</a:t>
            </a:r>
          </a:p>
          <a:p>
            <a:pPr>
              <a:lnSpc>
                <a:spcPct val="100000"/>
              </a:lnSpc>
              <a:spcBef>
                <a:spcPts val="0"/>
              </a:spcBef>
            </a:pPr>
            <a:endParaRPr lang="en-US" sz="1600" dirty="0"/>
          </a:p>
        </p:txBody>
      </p:sp>
      <p:sp>
        <p:nvSpPr>
          <p:cNvPr id="3" name="Title 2"/>
          <p:cNvSpPr>
            <a:spLocks noGrp="1"/>
          </p:cNvSpPr>
          <p:nvPr>
            <p:ph type="title"/>
          </p:nvPr>
        </p:nvSpPr>
        <p:spPr>
          <a:solidFill>
            <a:schemeClr val="tx2"/>
          </a:solidFill>
        </p:spPr>
        <p:txBody>
          <a:bodyPr lIns="72000" tIns="72000" bIns="72000"/>
          <a:lstStyle/>
          <a:p>
            <a:r>
              <a:rPr lang="en-US" sz="4800" dirty="0" smtClean="0">
                <a:solidFill>
                  <a:schemeClr val="bg1"/>
                </a:solidFill>
              </a:rPr>
              <a:t>Example Code to Create a Site Collection</a:t>
            </a:r>
            <a:endParaRPr lang="en-US" sz="4800" dirty="0">
              <a:solidFill>
                <a:schemeClr val="bg1"/>
              </a:solidFill>
            </a:endParaRPr>
          </a:p>
        </p:txBody>
      </p:sp>
      <p:sp>
        <p:nvSpPr>
          <p:cNvPr id="4" name="TextBox 3"/>
          <p:cNvSpPr txBox="1"/>
          <p:nvPr/>
        </p:nvSpPr>
        <p:spPr>
          <a:xfrm>
            <a:off x="5457271" y="3034392"/>
            <a:ext cx="5752754" cy="3588598"/>
          </a:xfrm>
          <a:prstGeom prst="rect">
            <a:avLst/>
          </a:prstGeom>
          <a:solidFill>
            <a:schemeClr val="bg1"/>
          </a:solidFill>
          <a:ln>
            <a:solidFill>
              <a:schemeClr val="tx1">
                <a:lumMod val="60000"/>
                <a:lumOff val="40000"/>
              </a:schemeClr>
            </a:solidFill>
          </a:ln>
        </p:spPr>
        <p:txBody>
          <a:bodyPr wrap="square" lIns="182832" tIns="146266" rIns="182832" bIns="146266" rtlCol="0">
            <a:spAutoFit/>
          </a:bodyPr>
          <a:lstStyle/>
          <a:p>
            <a:r>
              <a:rPr lang="en-US" sz="1400" dirty="0"/>
              <a:t>    </a:t>
            </a:r>
            <a:r>
              <a:rPr lang="en-US" sz="1400" dirty="0">
                <a:solidFill>
                  <a:srgbClr val="007233"/>
                </a:solidFill>
              </a:rPr>
              <a:t>//start the SPO operation to create the site</a:t>
            </a:r>
          </a:p>
          <a:p>
            <a:r>
              <a:rPr lang="en-US" sz="1400" dirty="0"/>
              <a:t>    </a:t>
            </a:r>
            <a:r>
              <a:rPr lang="en-US" dirty="0" err="1"/>
              <a:t>SpoOperation</a:t>
            </a:r>
            <a:r>
              <a:rPr lang="en-US" dirty="0"/>
              <a:t> op = </a:t>
            </a:r>
            <a:r>
              <a:rPr lang="en-US" dirty="0" err="1"/>
              <a:t>tenant.CreateSite</a:t>
            </a:r>
            <a:r>
              <a:rPr lang="en-US" dirty="0"/>
              <a:t>(properties);</a:t>
            </a:r>
          </a:p>
          <a:p>
            <a:r>
              <a:rPr lang="en-US" sz="1400" dirty="0"/>
              <a:t>    </a:t>
            </a:r>
            <a:r>
              <a:rPr lang="en-US" sz="1400" dirty="0" err="1"/>
              <a:t>adminContext.Load</a:t>
            </a:r>
            <a:r>
              <a:rPr lang="en-US" sz="1400" dirty="0"/>
              <a:t>(tenant);</a:t>
            </a:r>
          </a:p>
          <a:p>
            <a:r>
              <a:rPr lang="en-US" sz="1400" dirty="0"/>
              <a:t>    </a:t>
            </a:r>
            <a:r>
              <a:rPr lang="en-US" sz="1400" dirty="0" err="1"/>
              <a:t>adminContext.Load</a:t>
            </a:r>
            <a:r>
              <a:rPr lang="en-US" sz="1400" dirty="0"/>
              <a:t>(op, i =&gt; </a:t>
            </a:r>
            <a:r>
              <a:rPr lang="en-US" sz="1400" dirty="0" err="1"/>
              <a:t>i.IsComplete</a:t>
            </a:r>
            <a:r>
              <a:rPr lang="en-US" sz="1400" dirty="0"/>
              <a:t>);</a:t>
            </a:r>
          </a:p>
          <a:p>
            <a:r>
              <a:rPr lang="en-US" sz="1400" dirty="0"/>
              <a:t>    </a:t>
            </a:r>
            <a:r>
              <a:rPr lang="en-US" sz="1400" dirty="0" err="1"/>
              <a:t>adminContext.ExecuteQuery</a:t>
            </a:r>
            <a:r>
              <a:rPr lang="en-US" sz="1400" dirty="0"/>
              <a:t>();</a:t>
            </a:r>
          </a:p>
          <a:p>
            <a:endParaRPr lang="en-US" sz="1400" dirty="0"/>
          </a:p>
          <a:p>
            <a:r>
              <a:rPr lang="en-US" sz="1400" dirty="0"/>
              <a:t>    </a:t>
            </a:r>
            <a:r>
              <a:rPr lang="en-US" sz="1400" dirty="0">
                <a:solidFill>
                  <a:srgbClr val="007233"/>
                </a:solidFill>
              </a:rPr>
              <a:t>//check if site creation operation is complete</a:t>
            </a:r>
          </a:p>
          <a:p>
            <a:r>
              <a:rPr lang="en-US" sz="1400" dirty="0"/>
              <a:t>    while (!</a:t>
            </a:r>
            <a:r>
              <a:rPr lang="en-US" sz="1400" dirty="0" err="1"/>
              <a:t>op.IsComplete</a:t>
            </a:r>
            <a:r>
              <a:rPr lang="en-US" sz="1400" dirty="0"/>
              <a:t>)</a:t>
            </a:r>
          </a:p>
          <a:p>
            <a:r>
              <a:rPr lang="en-US" sz="1400" dirty="0"/>
              <a:t>    {</a:t>
            </a:r>
          </a:p>
          <a:p>
            <a:r>
              <a:rPr lang="en-US" sz="1400" dirty="0"/>
              <a:t>        //wait 30seconds and try again</a:t>
            </a:r>
          </a:p>
          <a:p>
            <a:r>
              <a:rPr lang="en-US" sz="1400" dirty="0"/>
              <a:t>        </a:t>
            </a:r>
            <a:r>
              <a:rPr lang="en-US" sz="1400" dirty="0" err="1"/>
              <a:t>System.Threading.Thread.Sleep</a:t>
            </a:r>
            <a:r>
              <a:rPr lang="en-US" sz="1400" dirty="0"/>
              <a:t>(30000);</a:t>
            </a:r>
          </a:p>
          <a:p>
            <a:r>
              <a:rPr lang="en-US" sz="1400" dirty="0"/>
              <a:t>        </a:t>
            </a:r>
            <a:r>
              <a:rPr lang="en-US" sz="1400" dirty="0" err="1"/>
              <a:t>op.RefreshLoad</a:t>
            </a:r>
            <a:r>
              <a:rPr lang="en-US" sz="1400" dirty="0"/>
              <a:t>();</a:t>
            </a:r>
          </a:p>
          <a:p>
            <a:r>
              <a:rPr lang="en-US" sz="1400" dirty="0"/>
              <a:t>        </a:t>
            </a:r>
            <a:r>
              <a:rPr lang="en-US" sz="1400" dirty="0" err="1"/>
              <a:t>adminContext.ExecuteQuery</a:t>
            </a:r>
            <a:r>
              <a:rPr lang="en-US" sz="1400" dirty="0"/>
              <a:t>();</a:t>
            </a:r>
          </a:p>
          <a:p>
            <a:r>
              <a:rPr lang="en-US" sz="1400" dirty="0"/>
              <a:t>    }</a:t>
            </a:r>
          </a:p>
          <a:p>
            <a:r>
              <a:rPr lang="en-US" sz="1400" dirty="0" smtClean="0"/>
              <a:t>}</a:t>
            </a:r>
            <a:endParaRPr lang="en-US" sz="1400" dirty="0"/>
          </a:p>
        </p:txBody>
      </p:sp>
    </p:spTree>
    <p:extLst>
      <p:ext uri="{BB962C8B-B14F-4D97-AF65-F5344CB8AC3E}">
        <p14:creationId xmlns:p14="http://schemas.microsoft.com/office/powerpoint/2010/main" val="130137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a:t>
            </a:r>
            <a:r>
              <a:rPr lang="en-US" dirty="0" smtClean="0"/>
              <a:t>provisioning options</a:t>
            </a:r>
            <a:endParaRPr lang="en-US" dirty="0"/>
          </a:p>
        </p:txBody>
      </p:sp>
    </p:spTree>
    <p:extLst>
      <p:ext uri="{BB962C8B-B14F-4D97-AF65-F5344CB8AC3E}">
        <p14:creationId xmlns:p14="http://schemas.microsoft.com/office/powerpoint/2010/main" val="5477553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p:cNvPicPr>
            <a:picLocks noChangeAspect="1"/>
          </p:cNvPicPr>
          <p:nvPr/>
        </p:nvPicPr>
        <p:blipFill>
          <a:blip r:embed="rId3"/>
          <a:stretch>
            <a:fillRect/>
          </a:stretch>
        </p:blipFill>
        <p:spPr>
          <a:xfrm>
            <a:off x="3841997" y="4718542"/>
            <a:ext cx="2415629" cy="1181366"/>
          </a:xfrm>
          <a:prstGeom prst="rect">
            <a:avLst/>
          </a:prstGeom>
        </p:spPr>
      </p:pic>
      <p:grpSp>
        <p:nvGrpSpPr>
          <p:cNvPr id="179" name="Group 178"/>
          <p:cNvGrpSpPr>
            <a:grpSpLocks noChangeAspect="1"/>
          </p:cNvGrpSpPr>
          <p:nvPr/>
        </p:nvGrpSpPr>
        <p:grpSpPr>
          <a:xfrm>
            <a:off x="312756" y="3412009"/>
            <a:ext cx="3587019" cy="2399252"/>
            <a:chOff x="228958" y="3947862"/>
            <a:chExt cx="3963957" cy="2651376"/>
          </a:xfrm>
        </p:grpSpPr>
        <p:pic>
          <p:nvPicPr>
            <p:cNvPr id="180" name="Picture 179"/>
            <p:cNvPicPr>
              <a:picLocks noChangeAspect="1"/>
            </p:cNvPicPr>
            <p:nvPr/>
          </p:nvPicPr>
          <p:blipFill>
            <a:blip r:embed="rId4"/>
            <a:stretch>
              <a:fillRect/>
            </a:stretch>
          </p:blipFill>
          <p:spPr>
            <a:xfrm>
              <a:off x="228958" y="3947862"/>
              <a:ext cx="3562410" cy="1651084"/>
            </a:xfrm>
            <a:prstGeom prst="rect">
              <a:avLst/>
            </a:prstGeom>
            <a:ln>
              <a:noFill/>
            </a:ln>
            <a:effectLst>
              <a:softEdge rad="12700"/>
            </a:effectLst>
          </p:spPr>
        </p:pic>
        <p:pic>
          <p:nvPicPr>
            <p:cNvPr id="181" name="Picture 180"/>
            <p:cNvPicPr>
              <a:picLocks noChangeAspect="1"/>
            </p:cNvPicPr>
            <p:nvPr/>
          </p:nvPicPr>
          <p:blipFill>
            <a:blip r:embed="rId5"/>
            <a:stretch>
              <a:fillRect/>
            </a:stretch>
          </p:blipFill>
          <p:spPr>
            <a:xfrm>
              <a:off x="2470865" y="4979238"/>
              <a:ext cx="1722050" cy="1620000"/>
            </a:xfrm>
            <a:prstGeom prst="rect">
              <a:avLst/>
            </a:prstGeom>
            <a:ln>
              <a:noFill/>
            </a:ln>
            <a:effectLst>
              <a:softEdge rad="12700"/>
            </a:effectLst>
          </p:spPr>
        </p:pic>
      </p:grpSp>
      <p:pic>
        <p:nvPicPr>
          <p:cNvPr id="170" name="Picture 169"/>
          <p:cNvPicPr>
            <a:picLocks noChangeAspect="1"/>
          </p:cNvPicPr>
          <p:nvPr/>
        </p:nvPicPr>
        <p:blipFill>
          <a:blip r:embed="rId6"/>
          <a:stretch>
            <a:fillRect/>
          </a:stretch>
        </p:blipFill>
        <p:spPr>
          <a:xfrm>
            <a:off x="2567935" y="1656142"/>
            <a:ext cx="2493943" cy="2278349"/>
          </a:xfrm>
          <a:prstGeom prst="rect">
            <a:avLst/>
          </a:prstGeom>
        </p:spPr>
      </p:pic>
      <p:sp>
        <p:nvSpPr>
          <p:cNvPr id="211" name="Title 210"/>
          <p:cNvSpPr>
            <a:spLocks noGrp="1"/>
          </p:cNvSpPr>
          <p:nvPr>
            <p:ph type="title"/>
          </p:nvPr>
        </p:nvSpPr>
        <p:spPr/>
        <p:txBody>
          <a:bodyPr/>
          <a:lstStyle/>
          <a:p>
            <a:r>
              <a:rPr lang="en-US" sz="4400" dirty="0"/>
              <a:t>Site Collection Creation On-Premises with </a:t>
            </a:r>
            <a:r>
              <a:rPr lang="en-US" sz="4400" dirty="0" smtClean="0"/>
              <a:t>apps</a:t>
            </a:r>
            <a:r>
              <a:rPr lang="en-US" sz="4400" dirty="0"/>
              <a:t/>
            </a:r>
            <a:br>
              <a:rPr lang="en-US" sz="4400" dirty="0"/>
            </a:br>
            <a:r>
              <a:rPr lang="en-US" sz="2400" dirty="0" smtClean="0"/>
              <a:t>Before 2014 </a:t>
            </a:r>
            <a:r>
              <a:rPr lang="en-US" sz="2400" dirty="0"/>
              <a:t>April CU</a:t>
            </a:r>
            <a:endParaRPr lang="en-US" sz="4400" dirty="0"/>
          </a:p>
        </p:txBody>
      </p:sp>
      <p:pic>
        <p:nvPicPr>
          <p:cNvPr id="212" name="Picture 211"/>
          <p:cNvPicPr>
            <a:picLocks noChangeAspect="1"/>
          </p:cNvPicPr>
          <p:nvPr/>
        </p:nvPicPr>
        <p:blipFill rotWithShape="1">
          <a:blip r:embed="rId7"/>
          <a:srcRect r="16754" b="19034"/>
          <a:stretch/>
        </p:blipFill>
        <p:spPr>
          <a:xfrm>
            <a:off x="7011876" y="1415278"/>
            <a:ext cx="4665285" cy="1885794"/>
          </a:xfrm>
          <a:prstGeom prst="rect">
            <a:avLst/>
          </a:prstGeom>
          <a:ln>
            <a:solidFill>
              <a:schemeClr val="bg1">
                <a:lumMod val="75000"/>
              </a:schemeClr>
            </a:solidFill>
          </a:ln>
        </p:spPr>
      </p:pic>
      <p:grpSp>
        <p:nvGrpSpPr>
          <p:cNvPr id="215" name="Group 214"/>
          <p:cNvGrpSpPr/>
          <p:nvPr/>
        </p:nvGrpSpPr>
        <p:grpSpPr>
          <a:xfrm>
            <a:off x="9047754" y="2748265"/>
            <a:ext cx="2366856" cy="1822397"/>
            <a:chOff x="9617374" y="4188001"/>
            <a:chExt cx="2414946" cy="1859424"/>
          </a:xfrm>
        </p:grpSpPr>
        <p:sp>
          <p:nvSpPr>
            <p:cNvPr id="210" name="Arc 209"/>
            <p:cNvSpPr/>
            <p:nvPr/>
          </p:nvSpPr>
          <p:spPr>
            <a:xfrm rot="7278327">
              <a:off x="9617374" y="5255425"/>
              <a:ext cx="792000" cy="792000"/>
            </a:xfrm>
            <a:prstGeom prst="arc">
              <a:avLst>
                <a:gd name="adj1" fmla="val 2097834"/>
                <a:gd name="adj2" fmla="val 366333"/>
              </a:avLst>
            </a:prstGeom>
            <a:ln w="57150">
              <a:solidFill>
                <a:schemeClr val="tx1"/>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69" name="Picture 168"/>
            <p:cNvPicPr>
              <a:picLocks noChangeAspect="1"/>
            </p:cNvPicPr>
            <p:nvPr/>
          </p:nvPicPr>
          <p:blipFill>
            <a:blip r:embed="rId8"/>
            <a:stretch>
              <a:fillRect/>
            </a:stretch>
          </p:blipFill>
          <p:spPr>
            <a:xfrm>
              <a:off x="9856187" y="4188001"/>
              <a:ext cx="2176133" cy="1691280"/>
            </a:xfrm>
            <a:prstGeom prst="rect">
              <a:avLst/>
            </a:prstGeom>
          </p:spPr>
        </p:pic>
      </p:grpSp>
      <p:grpSp>
        <p:nvGrpSpPr>
          <p:cNvPr id="229" name="Group 228"/>
          <p:cNvGrpSpPr/>
          <p:nvPr/>
        </p:nvGrpSpPr>
        <p:grpSpPr>
          <a:xfrm>
            <a:off x="9284746" y="4761436"/>
            <a:ext cx="2392415" cy="1067084"/>
            <a:chOff x="9556388" y="4856769"/>
            <a:chExt cx="2441023" cy="1088765"/>
          </a:xfrm>
        </p:grpSpPr>
        <p:pic>
          <p:nvPicPr>
            <p:cNvPr id="225" name="Picture 224"/>
            <p:cNvPicPr>
              <a:picLocks noChangeAspect="1"/>
            </p:cNvPicPr>
            <p:nvPr/>
          </p:nvPicPr>
          <p:blipFill>
            <a:blip r:embed="rId9">
              <a:grayscl/>
              <a:extLst>
                <a:ext uri="{BEBA8EAE-BF5A-486C-A8C5-ECC9F3942E4B}">
                  <a14:imgProps xmlns:a14="http://schemas.microsoft.com/office/drawing/2010/main">
                    <a14:imgLayer r:embed="rId10">
                      <a14:imgEffect>
                        <a14:sharpenSoften amount="8000"/>
                      </a14:imgEffect>
                      <a14:imgEffect>
                        <a14:brightnessContrast bright="-40000" contrast="-40000"/>
                      </a14:imgEffect>
                    </a14:imgLayer>
                  </a14:imgProps>
                </a:ext>
              </a:extLst>
            </a:blip>
            <a:stretch>
              <a:fillRect/>
            </a:stretch>
          </p:blipFill>
          <p:spPr>
            <a:xfrm>
              <a:off x="9556388" y="4856769"/>
              <a:ext cx="551983" cy="617473"/>
            </a:xfrm>
            <a:prstGeom prst="rect">
              <a:avLst/>
            </a:prstGeom>
          </p:spPr>
        </p:pic>
        <p:sp>
          <p:nvSpPr>
            <p:cNvPr id="226" name="TextBox 225"/>
            <p:cNvSpPr txBox="1"/>
            <p:nvPr/>
          </p:nvSpPr>
          <p:spPr>
            <a:xfrm>
              <a:off x="10135658" y="4906387"/>
              <a:ext cx="1861753" cy="553998"/>
            </a:xfrm>
            <a:prstGeom prst="rect">
              <a:avLst/>
            </a:prstGeom>
            <a:noFill/>
            <a:ln>
              <a:noFill/>
            </a:ln>
          </p:spPr>
          <p:txBody>
            <a:bodyPr wrap="square" lIns="0" tIns="0" rIns="0" bIns="0" rtlCol="0">
              <a:spAutoFit/>
            </a:bodyPr>
            <a:lstStyle/>
            <a:p>
              <a:r>
                <a:rPr lang="en-US" sz="1764" spc="-52" dirty="0">
                  <a:latin typeface="Segoe UI Light" panose="020B0502040204020203" pitchFamily="34" charset="0"/>
                  <a:cs typeface="Segoe UI Light" panose="020B0502040204020203" pitchFamily="34" charset="0"/>
                </a:rPr>
                <a:t>Own app specific configuration</a:t>
              </a:r>
            </a:p>
          </p:txBody>
        </p:sp>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noFill/>
            </a:ln>
            <a:extLst/>
          </p:spPr>
          <p:txBody>
            <a:bodyPr vert="horz" wrap="square" lIns="67223" tIns="33612" rIns="67223" bIns="33612" numCol="1" anchor="t" anchorCtr="0" compatLnSpc="1">
              <a:prstTxWarp prst="textNoShape">
                <a:avLst/>
              </a:prstTxWarp>
            </a:bodyPr>
            <a:lstStyle/>
            <a:p>
              <a:endParaRPr lang="en-US" sz="1764" dirty="0"/>
            </a:p>
          </p:txBody>
        </p:sp>
        <p:sp>
          <p:nvSpPr>
            <p:cNvPr id="228" name="TextBox 227"/>
            <p:cNvSpPr txBox="1"/>
            <p:nvPr/>
          </p:nvSpPr>
          <p:spPr>
            <a:xfrm>
              <a:off x="10135657" y="5627034"/>
              <a:ext cx="943509" cy="276999"/>
            </a:xfrm>
            <a:prstGeom prst="rect">
              <a:avLst/>
            </a:prstGeom>
            <a:noFill/>
            <a:ln>
              <a:noFill/>
            </a:ln>
          </p:spPr>
          <p:txBody>
            <a:bodyPr wrap="square" lIns="0" tIns="0" rIns="0" bIns="0" rtlCol="0">
              <a:spAutoFit/>
            </a:bodyPr>
            <a:lstStyle/>
            <a:p>
              <a:r>
                <a:rPr lang="en-US" sz="1764" spc="-52" dirty="0">
                  <a:latin typeface="Segoe UI Light" panose="020B0502040204020203" pitchFamily="34" charset="0"/>
                  <a:cs typeface="Segoe UI Light" panose="020B0502040204020203" pitchFamily="34" charset="0"/>
                </a:rPr>
                <a:t>Artifacts</a:t>
              </a:r>
            </a:p>
          </p:txBody>
        </p:sp>
      </p:grpSp>
      <p:grpSp>
        <p:nvGrpSpPr>
          <p:cNvPr id="172" name="Group 171"/>
          <p:cNvGrpSpPr/>
          <p:nvPr/>
        </p:nvGrpSpPr>
        <p:grpSpPr>
          <a:xfrm>
            <a:off x="3774337" y="4067333"/>
            <a:ext cx="938953" cy="746240"/>
            <a:chOff x="7956376" y="6096598"/>
            <a:chExt cx="958031" cy="761402"/>
          </a:xfrm>
        </p:grpSpPr>
        <p:sp>
          <p:nvSpPr>
            <p:cNvPr id="173" name="Arc 172"/>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4" name="Group 173"/>
            <p:cNvGrpSpPr/>
            <p:nvPr/>
          </p:nvGrpSpPr>
          <p:grpSpPr>
            <a:xfrm>
              <a:off x="8025411" y="6179038"/>
              <a:ext cx="888996" cy="539522"/>
              <a:chOff x="6424150" y="1672006"/>
              <a:chExt cx="1358959" cy="885085"/>
            </a:xfrm>
          </p:grpSpPr>
          <p:grpSp>
            <p:nvGrpSpPr>
              <p:cNvPr id="175" name="Group 174"/>
              <p:cNvGrpSpPr/>
              <p:nvPr/>
            </p:nvGrpSpPr>
            <p:grpSpPr>
              <a:xfrm>
                <a:off x="6858521" y="1788756"/>
                <a:ext cx="924588" cy="768335"/>
                <a:chOff x="6948264" y="1076489"/>
                <a:chExt cx="924588" cy="768335"/>
              </a:xfrm>
            </p:grpSpPr>
            <p:pic>
              <p:nvPicPr>
                <p:cNvPr id="177" name="Picture 176"/>
                <p:cNvPicPr>
                  <a:picLocks noChangeAspect="1"/>
                </p:cNvPicPr>
                <p:nvPr/>
              </p:nvPicPr>
              <p:blipFill>
                <a:blip r:embed="rId11"/>
                <a:stretch>
                  <a:fillRect/>
                </a:stretch>
              </p:blipFill>
              <p:spPr>
                <a:xfrm>
                  <a:off x="6948264" y="1076489"/>
                  <a:ext cx="676503" cy="768335"/>
                </a:xfrm>
                <a:prstGeom prst="rect">
                  <a:avLst/>
                </a:prstGeom>
                <a:effectLst>
                  <a:softEdge rad="31750"/>
                </a:effectLst>
              </p:spPr>
            </p:pic>
            <p:sp>
              <p:nvSpPr>
                <p:cNvPr id="178" name="TextBox 177"/>
                <p:cNvSpPr txBox="1"/>
                <p:nvPr/>
              </p:nvSpPr>
              <p:spPr>
                <a:xfrm>
                  <a:off x="7117254" y="1388174"/>
                  <a:ext cx="755598" cy="302944"/>
                </a:xfrm>
                <a:prstGeom prst="rect">
                  <a:avLst/>
                </a:prstGeom>
                <a:solidFill>
                  <a:schemeClr val="bg1">
                    <a:alpha val="50000"/>
                  </a:schemeClr>
                </a:solidFill>
                <a:effectLst>
                  <a:softEdge rad="63500"/>
                </a:effectLst>
              </p:spPr>
              <p:txBody>
                <a:bodyPr wrap="none" lIns="35283" tIns="0" rIns="35283" bIns="0" rtlCol="0" anchor="ctr" anchorCtr="0">
                  <a:spAutoFit/>
                </a:bodyPr>
                <a:lstStyle/>
                <a:p>
                  <a:pPr algn="ctr"/>
                  <a:r>
                    <a:rPr lang="en-US" sz="1176" b="1" dirty="0">
                      <a:latin typeface="Segoe UI Light" panose="020B0502040204020203" pitchFamily="34" charset="0"/>
                      <a:cs typeface="Segoe UI Light" panose="020B0502040204020203" pitchFamily="34" charset="0"/>
                    </a:rPr>
                    <a:t>&lt;xml&gt;</a:t>
                  </a:r>
                </a:p>
              </p:txBody>
            </p:sp>
          </p:grpSp>
          <p:pic>
            <p:nvPicPr>
              <p:cNvPr id="176" name="Picture 175"/>
              <p:cNvPicPr>
                <a:picLocks noChangeAspect="1"/>
              </p:cNvPicPr>
              <p:nvPr/>
            </p:nvPicPr>
            <p:blipFill>
              <a:blip r:embed="rId12"/>
              <a:stretch>
                <a:fillRect/>
              </a:stretch>
            </p:blipFill>
            <p:spPr>
              <a:xfrm>
                <a:off x="6424150" y="1672006"/>
                <a:ext cx="676503" cy="647343"/>
              </a:xfrm>
              <a:prstGeom prst="rect">
                <a:avLst/>
              </a:prstGeom>
            </p:spPr>
          </p:pic>
        </p:grpSp>
      </p:grpSp>
      <p:cxnSp>
        <p:nvCxnSpPr>
          <p:cNvPr id="232" name="Straight Arrow Connector 231"/>
          <p:cNvCxnSpPr/>
          <p:nvPr/>
        </p:nvCxnSpPr>
        <p:spPr>
          <a:xfrm flipH="1">
            <a:off x="5459247" y="4470823"/>
            <a:ext cx="3484683" cy="339243"/>
          </a:xfrm>
          <a:prstGeom prst="straightConnector1">
            <a:avLst/>
          </a:prstGeom>
          <a:ln w="53975">
            <a:solidFill>
              <a:schemeClr val="tx1"/>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48" name="Group 247"/>
          <p:cNvGrpSpPr/>
          <p:nvPr/>
        </p:nvGrpSpPr>
        <p:grpSpPr>
          <a:xfrm>
            <a:off x="8504862" y="2663201"/>
            <a:ext cx="514401" cy="514401"/>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sp>
        <p:nvSpPr>
          <p:cNvPr id="260" name="TextBox 259"/>
          <p:cNvSpPr txBox="1"/>
          <p:nvPr/>
        </p:nvSpPr>
        <p:spPr>
          <a:xfrm>
            <a:off x="6956413" y="4681142"/>
            <a:ext cx="1681134" cy="361978"/>
          </a:xfrm>
          <a:prstGeom prst="rect">
            <a:avLst/>
          </a:prstGeom>
          <a:noFill/>
        </p:spPr>
        <p:txBody>
          <a:bodyPr wrap="square" rtlCol="0">
            <a:spAutoFit/>
          </a:bodyPr>
          <a:lstStyle/>
          <a:p>
            <a:r>
              <a:rPr lang="en-US" sz="1764" i="1" dirty="0">
                <a:latin typeface="Segoe UI Light" panose="020B0502040204020203" pitchFamily="34" charset="0"/>
                <a:cs typeface="Segoe UI Light" panose="020B0502040204020203" pitchFamily="34" charset="0"/>
              </a:rPr>
              <a:t>CSOM / REST</a:t>
            </a:r>
          </a:p>
        </p:txBody>
      </p:sp>
      <p:grpSp>
        <p:nvGrpSpPr>
          <p:cNvPr id="3" name="Group 2"/>
          <p:cNvGrpSpPr/>
          <p:nvPr/>
        </p:nvGrpSpPr>
        <p:grpSpPr>
          <a:xfrm>
            <a:off x="4618401" y="3155494"/>
            <a:ext cx="1525463" cy="1103575"/>
            <a:chOff x="4709580" y="3116146"/>
            <a:chExt cx="1556457" cy="1125997"/>
          </a:xfrm>
        </p:grpSpPr>
        <p:pic>
          <p:nvPicPr>
            <p:cNvPr id="45" name="Picture 44"/>
            <p:cNvPicPr>
              <a:picLocks noChangeAspect="1"/>
            </p:cNvPicPr>
            <p:nvPr/>
          </p:nvPicPr>
          <p:blipFill>
            <a:blip r:embed="rId13"/>
            <a:stretch>
              <a:fillRect/>
            </a:stretch>
          </p:blipFill>
          <p:spPr>
            <a:xfrm>
              <a:off x="5188852" y="3116146"/>
              <a:ext cx="597915" cy="598560"/>
            </a:xfrm>
            <a:prstGeom prst="rect">
              <a:avLst/>
            </a:prstGeom>
          </p:spPr>
        </p:pic>
        <p:sp>
          <p:nvSpPr>
            <p:cNvPr id="46" name="TextBox 45"/>
            <p:cNvSpPr txBox="1"/>
            <p:nvPr/>
          </p:nvSpPr>
          <p:spPr>
            <a:xfrm>
              <a:off x="4709580" y="3688145"/>
              <a:ext cx="1556457" cy="553998"/>
            </a:xfrm>
            <a:prstGeom prst="rect">
              <a:avLst/>
            </a:prstGeom>
            <a:noFill/>
            <a:ln>
              <a:noFill/>
            </a:ln>
          </p:spPr>
          <p:txBody>
            <a:bodyPr wrap="square" lIns="0" tIns="0" rIns="0" bIns="0" rtlCol="0">
              <a:spAutoFit/>
            </a:bodyPr>
            <a:lstStyle/>
            <a:p>
              <a:pPr algn="ctr"/>
              <a:r>
                <a:rPr lang="en-US" sz="1764" spc="-52" dirty="0">
                  <a:latin typeface="Segoe UI Light" panose="020B0502040204020203" pitchFamily="34" charset="0"/>
                  <a:cs typeface="Segoe UI Light" panose="020B0502040204020203" pitchFamily="34" charset="0"/>
                </a:rPr>
                <a:t>Custom WCF Service</a:t>
              </a:r>
            </a:p>
          </p:txBody>
        </p:sp>
      </p:grpSp>
      <p:cxnSp>
        <p:nvCxnSpPr>
          <p:cNvPr id="50" name="Straight Arrow Connector 49"/>
          <p:cNvCxnSpPr/>
          <p:nvPr/>
        </p:nvCxnSpPr>
        <p:spPr>
          <a:xfrm flipH="1" flipV="1">
            <a:off x="5735633" y="3526063"/>
            <a:ext cx="3208296" cy="461524"/>
          </a:xfrm>
          <a:prstGeom prst="straightConnector1">
            <a:avLst/>
          </a:prstGeom>
          <a:ln w="53975">
            <a:solidFill>
              <a:schemeClr val="tx1"/>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53" name="Group 52"/>
          <p:cNvGrpSpPr/>
          <p:nvPr/>
        </p:nvGrpSpPr>
        <p:grpSpPr>
          <a:xfrm>
            <a:off x="6841559" y="3421677"/>
            <a:ext cx="514401" cy="514401"/>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smtClean="0"/>
                <a:t>3</a:t>
              </a:r>
              <a:endParaRPr lang="en-US" sz="2352" dirty="0"/>
            </a:p>
          </p:txBody>
        </p:sp>
      </p:grpSp>
      <p:grpSp>
        <p:nvGrpSpPr>
          <p:cNvPr id="56" name="Group 55"/>
          <p:cNvGrpSpPr/>
          <p:nvPr/>
        </p:nvGrpSpPr>
        <p:grpSpPr>
          <a:xfrm>
            <a:off x="6349819" y="4341503"/>
            <a:ext cx="514401" cy="514401"/>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smtClean="0"/>
                <a:t>4</a:t>
              </a:r>
              <a:endParaRPr lang="en-US" sz="2352" dirty="0"/>
            </a:p>
          </p:txBody>
        </p:sp>
      </p:grpSp>
      <p:grpSp>
        <p:nvGrpSpPr>
          <p:cNvPr id="39" name="Group 38"/>
          <p:cNvGrpSpPr/>
          <p:nvPr/>
        </p:nvGrpSpPr>
        <p:grpSpPr>
          <a:xfrm>
            <a:off x="11021429" y="5301216"/>
            <a:ext cx="514401" cy="514401"/>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spTree>
    <p:extLst>
      <p:ext uri="{BB962C8B-B14F-4D97-AF65-F5344CB8AC3E}">
        <p14:creationId xmlns:p14="http://schemas.microsoft.com/office/powerpoint/2010/main" val="64802019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5"/>
                                        </p:tgtEl>
                                        <p:attrNameLst>
                                          <p:attrName>style.visibility</p:attrName>
                                        </p:attrNameLst>
                                      </p:cBhvr>
                                      <p:to>
                                        <p:strVal val="visible"/>
                                      </p:to>
                                    </p:set>
                                    <p:animEffect transition="in" filter="fade">
                                      <p:cBhvr>
                                        <p:cTn id="17" dur="1000"/>
                                        <p:tgtEl>
                                          <p:spTgt spid="215"/>
                                        </p:tgtEl>
                                      </p:cBhvr>
                                    </p:animEffect>
                                    <p:anim calcmode="lin" valueType="num">
                                      <p:cBhvr>
                                        <p:cTn id="18" dur="1000" fill="hold"/>
                                        <p:tgtEl>
                                          <p:spTgt spid="215"/>
                                        </p:tgtEl>
                                        <p:attrNameLst>
                                          <p:attrName>ppt_x</p:attrName>
                                        </p:attrNameLst>
                                      </p:cBhvr>
                                      <p:tavLst>
                                        <p:tav tm="0">
                                          <p:val>
                                            <p:strVal val="#ppt_x"/>
                                          </p:val>
                                        </p:tav>
                                        <p:tav tm="100000">
                                          <p:val>
                                            <p:strVal val="#ppt_x"/>
                                          </p:val>
                                        </p:tav>
                                      </p:tavLst>
                                    </p:anim>
                                    <p:anim calcmode="lin" valueType="num">
                                      <p:cBhvr>
                                        <p:cTn id="19"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0"/>
                                        <p:tgtEl>
                                          <p:spTgt spid="50"/>
                                        </p:tgtEl>
                                      </p:cBhvr>
                                    </p:animEffect>
                                    <p:anim calcmode="lin" valueType="num">
                                      <p:cBhvr>
                                        <p:cTn id="25" dur="1000" fill="hold"/>
                                        <p:tgtEl>
                                          <p:spTgt spid="50"/>
                                        </p:tgtEl>
                                        <p:attrNameLst>
                                          <p:attrName>ppt_x</p:attrName>
                                        </p:attrNameLst>
                                      </p:cBhvr>
                                      <p:tavLst>
                                        <p:tav tm="0">
                                          <p:val>
                                            <p:strVal val="#ppt_x"/>
                                          </p:val>
                                        </p:tav>
                                        <p:tav tm="100000">
                                          <p:val>
                                            <p:strVal val="#ppt_x"/>
                                          </p:val>
                                        </p:tav>
                                      </p:tavLst>
                                    </p:anim>
                                    <p:anim calcmode="lin" valueType="num">
                                      <p:cBhvr>
                                        <p:cTn id="26" dur="1000" fill="hold"/>
                                        <p:tgtEl>
                                          <p:spTgt spid="5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1000"/>
                                        <p:tgtEl>
                                          <p:spTgt spid="53"/>
                                        </p:tgtEl>
                                      </p:cBhvr>
                                    </p:animEffect>
                                    <p:anim calcmode="lin" valueType="num">
                                      <p:cBhvr>
                                        <p:cTn id="30" dur="1000" fill="hold"/>
                                        <p:tgtEl>
                                          <p:spTgt spid="53"/>
                                        </p:tgtEl>
                                        <p:attrNameLst>
                                          <p:attrName>ppt_x</p:attrName>
                                        </p:attrNameLst>
                                      </p:cBhvr>
                                      <p:tavLst>
                                        <p:tav tm="0">
                                          <p:val>
                                            <p:strVal val="#ppt_x"/>
                                          </p:val>
                                        </p:tav>
                                        <p:tav tm="100000">
                                          <p:val>
                                            <p:strVal val="#ppt_x"/>
                                          </p:val>
                                        </p:tav>
                                      </p:tavLst>
                                    </p:anim>
                                    <p:anim calcmode="lin" valueType="num">
                                      <p:cBhvr>
                                        <p:cTn id="31" dur="1000" fill="hold"/>
                                        <p:tgtEl>
                                          <p:spTgt spid="5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2000"/>
                                  </p:stCondLst>
                                  <p:childTnLst>
                                    <p:set>
                                      <p:cBhvr>
                                        <p:cTn id="38" dur="1" fill="hold">
                                          <p:stCondLst>
                                            <p:cond delay="0"/>
                                          </p:stCondLst>
                                        </p:cTn>
                                        <p:tgtEl>
                                          <p:spTgt spid="179"/>
                                        </p:tgtEl>
                                        <p:attrNameLst>
                                          <p:attrName>style.visibility</p:attrName>
                                        </p:attrNameLst>
                                      </p:cBhvr>
                                      <p:to>
                                        <p:strVal val="visible"/>
                                      </p:to>
                                    </p:set>
                                    <p:animEffect transition="in" filter="fade">
                                      <p:cBhvr>
                                        <p:cTn id="39" dur="1000"/>
                                        <p:tgtEl>
                                          <p:spTgt spid="179"/>
                                        </p:tgtEl>
                                      </p:cBhvr>
                                    </p:animEffect>
                                    <p:anim calcmode="lin" valueType="num">
                                      <p:cBhvr>
                                        <p:cTn id="40" dur="1000" fill="hold"/>
                                        <p:tgtEl>
                                          <p:spTgt spid="179"/>
                                        </p:tgtEl>
                                        <p:attrNameLst>
                                          <p:attrName>ppt_x</p:attrName>
                                        </p:attrNameLst>
                                      </p:cBhvr>
                                      <p:tavLst>
                                        <p:tav tm="0">
                                          <p:val>
                                            <p:strVal val="#ppt_x"/>
                                          </p:val>
                                        </p:tav>
                                        <p:tav tm="100000">
                                          <p:val>
                                            <p:strVal val="#ppt_x"/>
                                          </p:val>
                                        </p:tav>
                                      </p:tavLst>
                                    </p:anim>
                                    <p:anim calcmode="lin" valueType="num">
                                      <p:cBhvr>
                                        <p:cTn id="41" dur="1000" fill="hold"/>
                                        <p:tgtEl>
                                          <p:spTgt spid="17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2000"/>
                                  </p:stCondLst>
                                  <p:childTnLst>
                                    <p:set>
                                      <p:cBhvr>
                                        <p:cTn id="43" dur="1" fill="hold">
                                          <p:stCondLst>
                                            <p:cond delay="0"/>
                                          </p:stCondLst>
                                        </p:cTn>
                                        <p:tgtEl>
                                          <p:spTgt spid="172"/>
                                        </p:tgtEl>
                                        <p:attrNameLst>
                                          <p:attrName>style.visibility</p:attrName>
                                        </p:attrNameLst>
                                      </p:cBhvr>
                                      <p:to>
                                        <p:strVal val="visible"/>
                                      </p:to>
                                    </p:set>
                                    <p:animEffect transition="in" filter="fade">
                                      <p:cBhvr>
                                        <p:cTn id="44" dur="1000"/>
                                        <p:tgtEl>
                                          <p:spTgt spid="172"/>
                                        </p:tgtEl>
                                      </p:cBhvr>
                                    </p:animEffect>
                                    <p:anim calcmode="lin" valueType="num">
                                      <p:cBhvr>
                                        <p:cTn id="45" dur="1000" fill="hold"/>
                                        <p:tgtEl>
                                          <p:spTgt spid="172"/>
                                        </p:tgtEl>
                                        <p:attrNameLst>
                                          <p:attrName>ppt_x</p:attrName>
                                        </p:attrNameLst>
                                      </p:cBhvr>
                                      <p:tavLst>
                                        <p:tav tm="0">
                                          <p:val>
                                            <p:strVal val="#ppt_x"/>
                                          </p:val>
                                        </p:tav>
                                        <p:tav tm="100000">
                                          <p:val>
                                            <p:strVal val="#ppt_x"/>
                                          </p:val>
                                        </p:tav>
                                      </p:tavLst>
                                    </p:anim>
                                    <p:anim calcmode="lin" valueType="num">
                                      <p:cBhvr>
                                        <p:cTn id="46" dur="1000" fill="hold"/>
                                        <p:tgtEl>
                                          <p:spTgt spid="17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0"/>
                                  </p:stCondLst>
                                  <p:childTnLst>
                                    <p:set>
                                      <p:cBhvr>
                                        <p:cTn id="48" dur="1" fill="hold">
                                          <p:stCondLst>
                                            <p:cond delay="0"/>
                                          </p:stCondLst>
                                        </p:cTn>
                                        <p:tgtEl>
                                          <p:spTgt spid="171"/>
                                        </p:tgtEl>
                                        <p:attrNameLst>
                                          <p:attrName>style.visibility</p:attrName>
                                        </p:attrNameLst>
                                      </p:cBhvr>
                                      <p:to>
                                        <p:strVal val="visible"/>
                                      </p:to>
                                    </p:set>
                                    <p:animEffect transition="in" filter="fade">
                                      <p:cBhvr>
                                        <p:cTn id="49" dur="1000"/>
                                        <p:tgtEl>
                                          <p:spTgt spid="171"/>
                                        </p:tgtEl>
                                      </p:cBhvr>
                                    </p:animEffect>
                                    <p:anim calcmode="lin" valueType="num">
                                      <p:cBhvr>
                                        <p:cTn id="50" dur="1000" fill="hold"/>
                                        <p:tgtEl>
                                          <p:spTgt spid="171"/>
                                        </p:tgtEl>
                                        <p:attrNameLst>
                                          <p:attrName>ppt_x</p:attrName>
                                        </p:attrNameLst>
                                      </p:cBhvr>
                                      <p:tavLst>
                                        <p:tav tm="0">
                                          <p:val>
                                            <p:strVal val="#ppt_x"/>
                                          </p:val>
                                        </p:tav>
                                        <p:tav tm="100000">
                                          <p:val>
                                            <p:strVal val="#ppt_x"/>
                                          </p:val>
                                        </p:tav>
                                      </p:tavLst>
                                    </p:anim>
                                    <p:anim calcmode="lin" valueType="num">
                                      <p:cBhvr>
                                        <p:cTn id="51"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1000"/>
                                        <p:tgtEl>
                                          <p:spTgt spid="56"/>
                                        </p:tgtEl>
                                      </p:cBhvr>
                                    </p:animEffect>
                                    <p:anim calcmode="lin" valueType="num">
                                      <p:cBhvr>
                                        <p:cTn id="57" dur="1000" fill="hold"/>
                                        <p:tgtEl>
                                          <p:spTgt spid="56"/>
                                        </p:tgtEl>
                                        <p:attrNameLst>
                                          <p:attrName>ppt_x</p:attrName>
                                        </p:attrNameLst>
                                      </p:cBhvr>
                                      <p:tavLst>
                                        <p:tav tm="0">
                                          <p:val>
                                            <p:strVal val="#ppt_x"/>
                                          </p:val>
                                        </p:tav>
                                        <p:tav tm="100000">
                                          <p:val>
                                            <p:strVal val="#ppt_x"/>
                                          </p:val>
                                        </p:tav>
                                      </p:tavLst>
                                    </p:anim>
                                    <p:anim calcmode="lin" valueType="num">
                                      <p:cBhvr>
                                        <p:cTn id="58" dur="1000" fill="hold"/>
                                        <p:tgtEl>
                                          <p:spTgt spid="5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32"/>
                                        </p:tgtEl>
                                        <p:attrNameLst>
                                          <p:attrName>style.visibility</p:attrName>
                                        </p:attrNameLst>
                                      </p:cBhvr>
                                      <p:to>
                                        <p:strVal val="visible"/>
                                      </p:to>
                                    </p:set>
                                    <p:animEffect transition="in" filter="fade">
                                      <p:cBhvr>
                                        <p:cTn id="61" dur="1000"/>
                                        <p:tgtEl>
                                          <p:spTgt spid="232"/>
                                        </p:tgtEl>
                                      </p:cBhvr>
                                    </p:animEffect>
                                    <p:anim calcmode="lin" valueType="num">
                                      <p:cBhvr>
                                        <p:cTn id="62" dur="1000" fill="hold"/>
                                        <p:tgtEl>
                                          <p:spTgt spid="232"/>
                                        </p:tgtEl>
                                        <p:attrNameLst>
                                          <p:attrName>ppt_x</p:attrName>
                                        </p:attrNameLst>
                                      </p:cBhvr>
                                      <p:tavLst>
                                        <p:tav tm="0">
                                          <p:val>
                                            <p:strVal val="#ppt_x"/>
                                          </p:val>
                                        </p:tav>
                                        <p:tav tm="100000">
                                          <p:val>
                                            <p:strVal val="#ppt_x"/>
                                          </p:val>
                                        </p:tav>
                                      </p:tavLst>
                                    </p:anim>
                                    <p:anim calcmode="lin" valueType="num">
                                      <p:cBhvr>
                                        <p:cTn id="63" dur="1000" fill="hold"/>
                                        <p:tgtEl>
                                          <p:spTgt spid="23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60"/>
                                        </p:tgtEl>
                                        <p:attrNameLst>
                                          <p:attrName>style.visibility</p:attrName>
                                        </p:attrNameLst>
                                      </p:cBhvr>
                                      <p:to>
                                        <p:strVal val="visible"/>
                                      </p:to>
                                    </p:set>
                                    <p:animEffect transition="in" filter="fade">
                                      <p:cBhvr>
                                        <p:cTn id="66" dur="1000"/>
                                        <p:tgtEl>
                                          <p:spTgt spid="260"/>
                                        </p:tgtEl>
                                      </p:cBhvr>
                                    </p:animEffect>
                                    <p:anim calcmode="lin" valueType="num">
                                      <p:cBhvr>
                                        <p:cTn id="67" dur="1000" fill="hold"/>
                                        <p:tgtEl>
                                          <p:spTgt spid="260"/>
                                        </p:tgtEl>
                                        <p:attrNameLst>
                                          <p:attrName>ppt_x</p:attrName>
                                        </p:attrNameLst>
                                      </p:cBhvr>
                                      <p:tavLst>
                                        <p:tav tm="0">
                                          <p:val>
                                            <p:strVal val="#ppt_x"/>
                                          </p:val>
                                        </p:tav>
                                        <p:tav tm="100000">
                                          <p:val>
                                            <p:strVal val="#ppt_x"/>
                                          </p:val>
                                        </p:tav>
                                      </p:tavLst>
                                    </p:anim>
                                    <p:anim calcmode="lin" valueType="num">
                                      <p:cBhvr>
                                        <p:cTn id="68" dur="1000" fill="hold"/>
                                        <p:tgtEl>
                                          <p:spTgt spid="260"/>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29"/>
                                        </p:tgtEl>
                                        <p:attrNameLst>
                                          <p:attrName>style.visibility</p:attrName>
                                        </p:attrNameLst>
                                      </p:cBhvr>
                                      <p:to>
                                        <p:strVal val="visible"/>
                                      </p:to>
                                    </p:set>
                                    <p:animEffect transition="in" filter="fade">
                                      <p:cBhvr>
                                        <p:cTn id="71" dur="1000"/>
                                        <p:tgtEl>
                                          <p:spTgt spid="229"/>
                                        </p:tgtEl>
                                      </p:cBhvr>
                                    </p:animEffect>
                                    <p:anim calcmode="lin" valueType="num">
                                      <p:cBhvr>
                                        <p:cTn id="72" dur="1000" fill="hold"/>
                                        <p:tgtEl>
                                          <p:spTgt spid="229"/>
                                        </p:tgtEl>
                                        <p:attrNameLst>
                                          <p:attrName>ppt_x</p:attrName>
                                        </p:attrNameLst>
                                      </p:cBhvr>
                                      <p:tavLst>
                                        <p:tav tm="0">
                                          <p:val>
                                            <p:strVal val="#ppt_x"/>
                                          </p:val>
                                        </p:tav>
                                        <p:tav tm="100000">
                                          <p:val>
                                            <p:strVal val="#ppt_x"/>
                                          </p:val>
                                        </p:tav>
                                      </p:tavLst>
                                    </p:anim>
                                    <p:anim calcmode="lin" valueType="num">
                                      <p:cBhvr>
                                        <p:cTn id="73" dur="1000" fill="hold"/>
                                        <p:tgtEl>
                                          <p:spTgt spid="229"/>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1000"/>
                                        <p:tgtEl>
                                          <p:spTgt spid="39"/>
                                        </p:tgtEl>
                                      </p:cBhvr>
                                    </p:animEffect>
                                    <p:anim calcmode="lin" valueType="num">
                                      <p:cBhvr>
                                        <p:cTn id="77" dur="1000" fill="hold"/>
                                        <p:tgtEl>
                                          <p:spTgt spid="39"/>
                                        </p:tgtEl>
                                        <p:attrNameLst>
                                          <p:attrName>ppt_x</p:attrName>
                                        </p:attrNameLst>
                                      </p:cBhvr>
                                      <p:tavLst>
                                        <p:tav tm="0">
                                          <p:val>
                                            <p:strVal val="#ppt_x"/>
                                          </p:val>
                                        </p:tav>
                                        <p:tav tm="100000">
                                          <p:val>
                                            <p:strVal val="#ppt_x"/>
                                          </p:val>
                                        </p:tav>
                                      </p:tavLst>
                                    </p:anim>
                                    <p:anim calcmode="lin" valueType="num">
                                      <p:cBhvr>
                                        <p:cTn id="7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a:picLocks noChangeAspect="1"/>
          </p:cNvPicPr>
          <p:nvPr/>
        </p:nvPicPr>
        <p:blipFill rotWithShape="1">
          <a:blip r:embed="rId3"/>
          <a:srcRect r="16754" b="19034"/>
          <a:stretch/>
        </p:blipFill>
        <p:spPr>
          <a:xfrm>
            <a:off x="6435680" y="1415278"/>
            <a:ext cx="4665285" cy="1885794"/>
          </a:xfrm>
          <a:prstGeom prst="rect">
            <a:avLst/>
          </a:prstGeom>
          <a:ln>
            <a:solidFill>
              <a:schemeClr val="bg1">
                <a:lumMod val="75000"/>
              </a:schemeClr>
            </a:solidFill>
          </a:ln>
        </p:spPr>
      </p:pic>
      <p:pic>
        <p:nvPicPr>
          <p:cNvPr id="171" name="Picture 170"/>
          <p:cNvPicPr>
            <a:picLocks noChangeAspect="1"/>
          </p:cNvPicPr>
          <p:nvPr/>
        </p:nvPicPr>
        <p:blipFill>
          <a:blip r:embed="rId4"/>
          <a:stretch>
            <a:fillRect/>
          </a:stretch>
        </p:blipFill>
        <p:spPr>
          <a:xfrm>
            <a:off x="3992308" y="4718542"/>
            <a:ext cx="2415629" cy="1181366"/>
          </a:xfrm>
          <a:prstGeom prst="rect">
            <a:avLst/>
          </a:prstGeom>
        </p:spPr>
      </p:pic>
      <p:grpSp>
        <p:nvGrpSpPr>
          <p:cNvPr id="179" name="Group 178"/>
          <p:cNvGrpSpPr>
            <a:grpSpLocks noChangeAspect="1"/>
          </p:cNvGrpSpPr>
          <p:nvPr/>
        </p:nvGrpSpPr>
        <p:grpSpPr>
          <a:xfrm>
            <a:off x="463068" y="3412009"/>
            <a:ext cx="3587019" cy="2423529"/>
            <a:chOff x="228958" y="3947862"/>
            <a:chExt cx="3963957" cy="2678203"/>
          </a:xfrm>
        </p:grpSpPr>
        <p:pic>
          <p:nvPicPr>
            <p:cNvPr id="180" name="Picture 179"/>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81" name="Picture 180"/>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pic>
        <p:nvPicPr>
          <p:cNvPr id="170" name="Picture 169"/>
          <p:cNvPicPr>
            <a:picLocks noChangeAspect="1"/>
          </p:cNvPicPr>
          <p:nvPr/>
        </p:nvPicPr>
        <p:blipFill>
          <a:blip r:embed="rId7"/>
          <a:stretch>
            <a:fillRect/>
          </a:stretch>
        </p:blipFill>
        <p:spPr>
          <a:xfrm>
            <a:off x="2718247" y="1656142"/>
            <a:ext cx="2493944" cy="2278349"/>
          </a:xfrm>
          <a:prstGeom prst="rect">
            <a:avLst/>
          </a:prstGeom>
        </p:spPr>
      </p:pic>
      <p:sp>
        <p:nvSpPr>
          <p:cNvPr id="211" name="Title 210"/>
          <p:cNvSpPr>
            <a:spLocks noGrp="1"/>
          </p:cNvSpPr>
          <p:nvPr>
            <p:ph type="title"/>
          </p:nvPr>
        </p:nvSpPr>
        <p:spPr/>
        <p:txBody>
          <a:bodyPr/>
          <a:lstStyle/>
          <a:p>
            <a:r>
              <a:rPr lang="en-US" sz="4800" dirty="0" smtClean="0"/>
              <a:t>Site collection creation on-premises </a:t>
            </a:r>
            <a:r>
              <a:rPr lang="en-US" sz="4800" dirty="0"/>
              <a:t>CSOM</a:t>
            </a:r>
            <a:br>
              <a:rPr lang="en-US" sz="4800" dirty="0"/>
            </a:br>
            <a:r>
              <a:rPr lang="en-US" sz="2800" dirty="0" smtClean="0"/>
              <a:t>Post 2014 </a:t>
            </a:r>
            <a:r>
              <a:rPr lang="en-US" sz="2800" dirty="0"/>
              <a:t>April CU</a:t>
            </a:r>
            <a:endParaRPr lang="en-US" sz="4800" dirty="0"/>
          </a:p>
        </p:txBody>
      </p:sp>
      <p:grpSp>
        <p:nvGrpSpPr>
          <p:cNvPr id="215" name="Group 214"/>
          <p:cNvGrpSpPr/>
          <p:nvPr/>
        </p:nvGrpSpPr>
        <p:grpSpPr>
          <a:xfrm>
            <a:off x="8471557" y="2748265"/>
            <a:ext cx="2366857" cy="1822397"/>
            <a:chOff x="9617374" y="4188001"/>
            <a:chExt cx="2414946" cy="1859424"/>
          </a:xfrm>
        </p:grpSpPr>
        <p:sp>
          <p:nvSpPr>
            <p:cNvPr id="210" name="Arc 209"/>
            <p:cNvSpPr/>
            <p:nvPr/>
          </p:nvSpPr>
          <p:spPr>
            <a:xfrm rot="7278327">
              <a:off x="9617374" y="5255425"/>
              <a:ext cx="792000" cy="79200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69" name="Picture 168"/>
            <p:cNvPicPr>
              <a:picLocks noChangeAspect="1"/>
            </p:cNvPicPr>
            <p:nvPr/>
          </p:nvPicPr>
          <p:blipFill>
            <a:blip r:embed="rId8"/>
            <a:stretch>
              <a:fillRect/>
            </a:stretch>
          </p:blipFill>
          <p:spPr>
            <a:xfrm>
              <a:off x="9856187" y="4188001"/>
              <a:ext cx="2176133" cy="1691280"/>
            </a:xfrm>
            <a:prstGeom prst="rect">
              <a:avLst/>
            </a:prstGeom>
          </p:spPr>
        </p:pic>
      </p:grpSp>
      <p:grpSp>
        <p:nvGrpSpPr>
          <p:cNvPr id="229" name="Group 228"/>
          <p:cNvGrpSpPr/>
          <p:nvPr/>
        </p:nvGrpSpPr>
        <p:grpSpPr>
          <a:xfrm>
            <a:off x="8708550" y="4761435"/>
            <a:ext cx="2392414" cy="1067084"/>
            <a:chOff x="9556388" y="4856769"/>
            <a:chExt cx="2441023" cy="1088765"/>
          </a:xfrm>
        </p:grpSpPr>
        <p:pic>
          <p:nvPicPr>
            <p:cNvPr id="225" name="Picture 224"/>
            <p:cNvPicPr>
              <a:picLocks noChangeAspect="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sharpenSoften amount="8000"/>
                      </a14:imgEffect>
                      <a14:imgEffect>
                        <a14:brightnessContrast bright="-40000" contrast="-40000"/>
                      </a14:imgEffect>
                    </a14:imgLayer>
                  </a14:imgProps>
                </a:ext>
              </a:extLst>
            </a:blip>
            <a:stretch>
              <a:fillRect/>
            </a:stretch>
          </p:blipFill>
          <p:spPr>
            <a:xfrm>
              <a:off x="9556388" y="4856769"/>
              <a:ext cx="551983" cy="617473"/>
            </a:xfrm>
            <a:prstGeom prst="rect">
              <a:avLst/>
            </a:prstGeom>
          </p:spPr>
        </p:pic>
        <p:sp>
          <p:nvSpPr>
            <p:cNvPr id="226" name="TextBox 225"/>
            <p:cNvSpPr txBox="1"/>
            <p:nvPr/>
          </p:nvSpPr>
          <p:spPr>
            <a:xfrm>
              <a:off x="10135658" y="4906387"/>
              <a:ext cx="1861753" cy="553998"/>
            </a:xfrm>
            <a:prstGeom prst="rect">
              <a:avLst/>
            </a:prstGeom>
            <a:noFill/>
            <a:ln>
              <a:noFill/>
            </a:ln>
          </p:spPr>
          <p:txBody>
            <a:bodyPr wrap="square" lIns="0" tIns="0" rIns="0" bIns="0" rtlCol="0">
              <a:spAutoFit/>
            </a:bodyPr>
            <a:lstStyle/>
            <a:p>
              <a:r>
                <a:rPr lang="en-US" sz="1764" spc="-52" dirty="0">
                  <a:solidFill>
                    <a:schemeClr val="tx1">
                      <a:lumMod val="50000"/>
                      <a:lumOff val="50000"/>
                    </a:schemeClr>
                  </a:solidFill>
                  <a:latin typeface="Segoe UI Light" panose="020B0502040204020203" pitchFamily="34" charset="0"/>
                  <a:cs typeface="Segoe UI Light" panose="020B0502040204020203" pitchFamily="34" charset="0"/>
                </a:rPr>
                <a:t>Own app specific configuration</a:t>
              </a:r>
            </a:p>
          </p:txBody>
        </p:sp>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2"/>
            </a:solidFill>
            <a:ln>
              <a:solidFill>
                <a:schemeClr val="bg2"/>
              </a:solidFill>
            </a:ln>
            <a:extLst/>
          </p:spPr>
          <p:txBody>
            <a:bodyPr vert="horz" wrap="square" lIns="67223" tIns="33612" rIns="67223" bIns="33612" numCol="1" anchor="t" anchorCtr="0" compatLnSpc="1">
              <a:prstTxWarp prst="textNoShape">
                <a:avLst/>
              </a:prstTxWarp>
            </a:bodyPr>
            <a:lstStyle/>
            <a:p>
              <a:endParaRPr lang="en-US" sz="1764" dirty="0"/>
            </a:p>
          </p:txBody>
        </p:sp>
        <p:sp>
          <p:nvSpPr>
            <p:cNvPr id="228" name="TextBox 227"/>
            <p:cNvSpPr txBox="1"/>
            <p:nvPr/>
          </p:nvSpPr>
          <p:spPr>
            <a:xfrm>
              <a:off x="10135657" y="5627034"/>
              <a:ext cx="943509" cy="276999"/>
            </a:xfrm>
            <a:prstGeom prst="rect">
              <a:avLst/>
            </a:prstGeom>
            <a:noFill/>
            <a:ln>
              <a:noFill/>
            </a:ln>
          </p:spPr>
          <p:txBody>
            <a:bodyPr wrap="square" lIns="0" tIns="0" rIns="0" bIns="0" rtlCol="0">
              <a:spAutoFit/>
            </a:bodyPr>
            <a:lstStyle/>
            <a:p>
              <a:r>
                <a:rPr lang="en-US" sz="1764"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grpSp>
        <p:nvGrpSpPr>
          <p:cNvPr id="172" name="Group 171"/>
          <p:cNvGrpSpPr/>
          <p:nvPr/>
        </p:nvGrpSpPr>
        <p:grpSpPr>
          <a:xfrm>
            <a:off x="3924648" y="4067333"/>
            <a:ext cx="938954" cy="746240"/>
            <a:chOff x="7956376" y="6096598"/>
            <a:chExt cx="958031" cy="761402"/>
          </a:xfrm>
        </p:grpSpPr>
        <p:sp>
          <p:nvSpPr>
            <p:cNvPr id="173" name="Arc 172"/>
            <p:cNvSpPr/>
            <p:nvPr/>
          </p:nvSpPr>
          <p:spPr>
            <a:xfrm rot="16200000">
              <a:off x="8018335" y="6034639"/>
              <a:ext cx="761402" cy="885320"/>
            </a:xfrm>
            <a:prstGeom prst="arc">
              <a:avLst>
                <a:gd name="adj1" fmla="val 2097834"/>
                <a:gd name="adj2" fmla="val 366333"/>
              </a:avLst>
            </a:prstGeom>
            <a:ln w="41275">
              <a:solidFill>
                <a:schemeClr val="bg2">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4" name="Group 173"/>
            <p:cNvGrpSpPr/>
            <p:nvPr/>
          </p:nvGrpSpPr>
          <p:grpSpPr>
            <a:xfrm>
              <a:off x="8025411" y="6179038"/>
              <a:ext cx="888996" cy="539522"/>
              <a:chOff x="6424150" y="1672006"/>
              <a:chExt cx="1358959" cy="885085"/>
            </a:xfrm>
          </p:grpSpPr>
          <p:grpSp>
            <p:nvGrpSpPr>
              <p:cNvPr id="175" name="Group 174"/>
              <p:cNvGrpSpPr/>
              <p:nvPr/>
            </p:nvGrpSpPr>
            <p:grpSpPr>
              <a:xfrm>
                <a:off x="6858521" y="1788756"/>
                <a:ext cx="924588" cy="768335"/>
                <a:chOff x="6948264" y="1076489"/>
                <a:chExt cx="924588" cy="768335"/>
              </a:xfrm>
            </p:grpSpPr>
            <p:pic>
              <p:nvPicPr>
                <p:cNvPr id="177" name="Picture 176"/>
                <p:cNvPicPr>
                  <a:picLocks noChangeAspect="1"/>
                </p:cNvPicPr>
                <p:nvPr/>
              </p:nvPicPr>
              <p:blipFill>
                <a:blip r:embed="rId11"/>
                <a:stretch>
                  <a:fillRect/>
                </a:stretch>
              </p:blipFill>
              <p:spPr>
                <a:xfrm>
                  <a:off x="6948264" y="1076489"/>
                  <a:ext cx="676503" cy="768335"/>
                </a:xfrm>
                <a:prstGeom prst="rect">
                  <a:avLst/>
                </a:prstGeom>
                <a:effectLst>
                  <a:softEdge rad="31750"/>
                </a:effectLst>
              </p:spPr>
            </p:pic>
            <p:sp>
              <p:nvSpPr>
                <p:cNvPr id="178" name="TextBox 177"/>
                <p:cNvSpPr txBox="1"/>
                <p:nvPr/>
              </p:nvSpPr>
              <p:spPr>
                <a:xfrm>
                  <a:off x="7117254" y="1388174"/>
                  <a:ext cx="755598" cy="302944"/>
                </a:xfrm>
                <a:prstGeom prst="rect">
                  <a:avLst/>
                </a:prstGeom>
                <a:solidFill>
                  <a:schemeClr val="bg1">
                    <a:alpha val="50000"/>
                  </a:schemeClr>
                </a:solidFill>
                <a:effectLst>
                  <a:softEdge rad="63500"/>
                </a:effectLst>
              </p:spPr>
              <p:txBody>
                <a:bodyPr wrap="none" lIns="35283" tIns="0" rIns="35283" bIns="0" rtlCol="0" anchor="ctr" anchorCtr="0">
                  <a:spAutoFit/>
                </a:bodyPr>
                <a:lstStyle/>
                <a:p>
                  <a:pPr algn="ctr"/>
                  <a:r>
                    <a:rPr lang="en-US" sz="1176" b="1" dirty="0">
                      <a:latin typeface="Segoe UI Light" panose="020B0502040204020203" pitchFamily="34" charset="0"/>
                      <a:cs typeface="Segoe UI Light" panose="020B0502040204020203" pitchFamily="34" charset="0"/>
                    </a:rPr>
                    <a:t>&lt;xml&gt;</a:t>
                  </a:r>
                </a:p>
              </p:txBody>
            </p:sp>
          </p:grpSp>
          <p:pic>
            <p:nvPicPr>
              <p:cNvPr id="176" name="Picture 175"/>
              <p:cNvPicPr>
                <a:picLocks noChangeAspect="1"/>
              </p:cNvPicPr>
              <p:nvPr/>
            </p:nvPicPr>
            <p:blipFill>
              <a:blip r:embed="rId12"/>
              <a:stretch>
                <a:fillRect/>
              </a:stretch>
            </p:blipFill>
            <p:spPr>
              <a:xfrm>
                <a:off x="6424150" y="1672006"/>
                <a:ext cx="676503" cy="647343"/>
              </a:xfrm>
              <a:prstGeom prst="rect">
                <a:avLst/>
              </a:prstGeom>
            </p:spPr>
          </p:pic>
        </p:grpSp>
      </p:grpSp>
      <p:cxnSp>
        <p:nvCxnSpPr>
          <p:cNvPr id="232" name="Straight Arrow Connector 231"/>
          <p:cNvCxnSpPr/>
          <p:nvPr/>
        </p:nvCxnSpPr>
        <p:spPr>
          <a:xfrm flipH="1">
            <a:off x="4907075" y="4105151"/>
            <a:ext cx="3451000" cy="16962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8" name="Group 247"/>
          <p:cNvGrpSpPr/>
          <p:nvPr/>
        </p:nvGrpSpPr>
        <p:grpSpPr>
          <a:xfrm>
            <a:off x="7900324" y="2482070"/>
            <a:ext cx="514401" cy="514401"/>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sp>
        <p:nvSpPr>
          <p:cNvPr id="260" name="TextBox 259"/>
          <p:cNvSpPr txBox="1"/>
          <p:nvPr/>
        </p:nvSpPr>
        <p:spPr>
          <a:xfrm rot="21398327">
            <a:off x="6228514" y="4215760"/>
            <a:ext cx="1681134" cy="361977"/>
          </a:xfrm>
          <a:prstGeom prst="rect">
            <a:avLst/>
          </a:prstGeom>
          <a:noFill/>
        </p:spPr>
        <p:txBody>
          <a:bodyPr wrap="square" rtlCol="0">
            <a:spAutoFit/>
          </a:bodyPr>
          <a:lstStyle/>
          <a:p>
            <a:r>
              <a:rPr lang="en-US" sz="1764" i="1" dirty="0">
                <a:latin typeface="Segoe UI Light" panose="020B0502040204020203" pitchFamily="34" charset="0"/>
                <a:cs typeface="Segoe UI Light" panose="020B0502040204020203" pitchFamily="34" charset="0"/>
              </a:rPr>
              <a:t>CSOM / REST</a:t>
            </a:r>
          </a:p>
        </p:txBody>
      </p:sp>
      <p:pic>
        <p:nvPicPr>
          <p:cNvPr id="263" name="Picture 2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458043" y="86606"/>
            <a:ext cx="653819" cy="653819"/>
          </a:xfrm>
          <a:prstGeom prst="rect">
            <a:avLst/>
          </a:prstGeom>
        </p:spPr>
      </p:pic>
      <p:grpSp>
        <p:nvGrpSpPr>
          <p:cNvPr id="53" name="Group 52"/>
          <p:cNvGrpSpPr/>
          <p:nvPr/>
        </p:nvGrpSpPr>
        <p:grpSpPr>
          <a:xfrm>
            <a:off x="10188624" y="5365706"/>
            <a:ext cx="514401" cy="514401"/>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2</a:t>
              </a:r>
              <a:endParaRPr lang="en-US" sz="2352" dirty="0"/>
            </a:p>
          </p:txBody>
        </p:sp>
      </p:grpSp>
      <p:grpSp>
        <p:nvGrpSpPr>
          <p:cNvPr id="56" name="Group 55"/>
          <p:cNvGrpSpPr/>
          <p:nvPr/>
        </p:nvGrpSpPr>
        <p:grpSpPr>
          <a:xfrm>
            <a:off x="5855985" y="3926052"/>
            <a:ext cx="514401" cy="514401"/>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3</a:t>
              </a:r>
              <a:endParaRPr lang="en-US" sz="2352" dirty="0"/>
            </a:p>
          </p:txBody>
        </p:sp>
      </p:grpSp>
    </p:spTree>
    <p:extLst>
      <p:ext uri="{BB962C8B-B14F-4D97-AF65-F5344CB8AC3E}">
        <p14:creationId xmlns:p14="http://schemas.microsoft.com/office/powerpoint/2010/main" val="3692624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8"/>
                                        </p:tgtEl>
                                        <p:attrNameLst>
                                          <p:attrName>style.visibility</p:attrName>
                                        </p:attrNameLst>
                                      </p:cBhvr>
                                      <p:to>
                                        <p:strVal val="visible"/>
                                      </p:to>
                                    </p:set>
                                    <p:animEffect transition="in" filter="fade">
                                      <p:cBhvr>
                                        <p:cTn id="14" dur="1000"/>
                                        <p:tgtEl>
                                          <p:spTgt spid="248"/>
                                        </p:tgtEl>
                                      </p:cBhvr>
                                    </p:animEffect>
                                    <p:anim calcmode="lin" valueType="num">
                                      <p:cBhvr>
                                        <p:cTn id="15" dur="1000" fill="hold"/>
                                        <p:tgtEl>
                                          <p:spTgt spid="248"/>
                                        </p:tgtEl>
                                        <p:attrNameLst>
                                          <p:attrName>ppt_x</p:attrName>
                                        </p:attrNameLst>
                                      </p:cBhvr>
                                      <p:tavLst>
                                        <p:tav tm="0">
                                          <p:val>
                                            <p:strVal val="#ppt_x"/>
                                          </p:val>
                                        </p:tav>
                                        <p:tav tm="100000">
                                          <p:val>
                                            <p:strVal val="#ppt_x"/>
                                          </p:val>
                                        </p:tav>
                                      </p:tavLst>
                                    </p:anim>
                                    <p:anim calcmode="lin" valueType="num">
                                      <p:cBhvr>
                                        <p:cTn id="16" dur="1000" fill="hold"/>
                                        <p:tgtEl>
                                          <p:spTgt spid="24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1000"/>
                                        <p:tgtEl>
                                          <p:spTgt spid="215"/>
                                        </p:tgtEl>
                                      </p:cBhvr>
                                    </p:animEffect>
                                    <p:anim calcmode="lin" valueType="num">
                                      <p:cBhvr>
                                        <p:cTn id="20" dur="1000" fill="hold"/>
                                        <p:tgtEl>
                                          <p:spTgt spid="215"/>
                                        </p:tgtEl>
                                        <p:attrNameLst>
                                          <p:attrName>ppt_x</p:attrName>
                                        </p:attrNameLst>
                                      </p:cBhvr>
                                      <p:tavLst>
                                        <p:tav tm="0">
                                          <p:val>
                                            <p:strVal val="#ppt_x"/>
                                          </p:val>
                                        </p:tav>
                                        <p:tav tm="100000">
                                          <p:val>
                                            <p:strVal val="#ppt_x"/>
                                          </p:val>
                                        </p:tav>
                                      </p:tavLst>
                                    </p:anim>
                                    <p:anim calcmode="lin" valueType="num">
                                      <p:cBhvr>
                                        <p:cTn id="21"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29"/>
                                        </p:tgtEl>
                                        <p:attrNameLst>
                                          <p:attrName>style.visibility</p:attrName>
                                        </p:attrNameLst>
                                      </p:cBhvr>
                                      <p:to>
                                        <p:strVal val="visible"/>
                                      </p:to>
                                    </p:set>
                                    <p:animEffect transition="in" filter="fade">
                                      <p:cBhvr>
                                        <p:cTn id="26" dur="1000"/>
                                        <p:tgtEl>
                                          <p:spTgt spid="229"/>
                                        </p:tgtEl>
                                      </p:cBhvr>
                                    </p:animEffect>
                                    <p:anim calcmode="lin" valueType="num">
                                      <p:cBhvr>
                                        <p:cTn id="27" dur="1000" fill="hold"/>
                                        <p:tgtEl>
                                          <p:spTgt spid="229"/>
                                        </p:tgtEl>
                                        <p:attrNameLst>
                                          <p:attrName>ppt_x</p:attrName>
                                        </p:attrNameLst>
                                      </p:cBhvr>
                                      <p:tavLst>
                                        <p:tav tm="0">
                                          <p:val>
                                            <p:strVal val="#ppt_x"/>
                                          </p:val>
                                        </p:tav>
                                        <p:tav tm="100000">
                                          <p:val>
                                            <p:strVal val="#ppt_x"/>
                                          </p:val>
                                        </p:tav>
                                      </p:tavLst>
                                    </p:anim>
                                    <p:anim calcmode="lin" valueType="num">
                                      <p:cBhvr>
                                        <p:cTn id="28" dur="1000" fill="hold"/>
                                        <p:tgtEl>
                                          <p:spTgt spid="22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fade">
                                      <p:cBhvr>
                                        <p:cTn id="31" dur="1000"/>
                                        <p:tgtEl>
                                          <p:spTgt spid="260"/>
                                        </p:tgtEl>
                                      </p:cBhvr>
                                    </p:animEffect>
                                    <p:anim calcmode="lin" valueType="num">
                                      <p:cBhvr>
                                        <p:cTn id="32" dur="1000" fill="hold"/>
                                        <p:tgtEl>
                                          <p:spTgt spid="260"/>
                                        </p:tgtEl>
                                        <p:attrNameLst>
                                          <p:attrName>ppt_x</p:attrName>
                                        </p:attrNameLst>
                                      </p:cBhvr>
                                      <p:tavLst>
                                        <p:tav tm="0">
                                          <p:val>
                                            <p:strVal val="#ppt_x"/>
                                          </p:val>
                                        </p:tav>
                                        <p:tav tm="100000">
                                          <p:val>
                                            <p:strVal val="#ppt_x"/>
                                          </p:val>
                                        </p:tav>
                                      </p:tavLst>
                                    </p:anim>
                                    <p:anim calcmode="lin" valueType="num">
                                      <p:cBhvr>
                                        <p:cTn id="33" dur="1000" fill="hold"/>
                                        <p:tgtEl>
                                          <p:spTgt spid="26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32"/>
                                        </p:tgtEl>
                                        <p:attrNameLst>
                                          <p:attrName>style.visibility</p:attrName>
                                        </p:attrNameLst>
                                      </p:cBhvr>
                                      <p:to>
                                        <p:strVal val="visible"/>
                                      </p:to>
                                    </p:set>
                                    <p:animEffect transition="in" filter="fade">
                                      <p:cBhvr>
                                        <p:cTn id="36" dur="1000"/>
                                        <p:tgtEl>
                                          <p:spTgt spid="232"/>
                                        </p:tgtEl>
                                      </p:cBhvr>
                                    </p:animEffect>
                                    <p:anim calcmode="lin" valueType="num">
                                      <p:cBhvr>
                                        <p:cTn id="37" dur="1000" fill="hold"/>
                                        <p:tgtEl>
                                          <p:spTgt spid="232"/>
                                        </p:tgtEl>
                                        <p:attrNameLst>
                                          <p:attrName>ppt_x</p:attrName>
                                        </p:attrNameLst>
                                      </p:cBhvr>
                                      <p:tavLst>
                                        <p:tav tm="0">
                                          <p:val>
                                            <p:strVal val="#ppt_x"/>
                                          </p:val>
                                        </p:tav>
                                        <p:tav tm="100000">
                                          <p:val>
                                            <p:strVal val="#ppt_x"/>
                                          </p:val>
                                        </p:tav>
                                      </p:tavLst>
                                    </p:anim>
                                    <p:anim calcmode="lin" valueType="num">
                                      <p:cBhvr>
                                        <p:cTn id="38" dur="1000" fill="hold"/>
                                        <p:tgtEl>
                                          <p:spTgt spid="23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79"/>
                                        </p:tgtEl>
                                        <p:attrNameLst>
                                          <p:attrName>style.visibility</p:attrName>
                                        </p:attrNameLst>
                                      </p:cBhvr>
                                      <p:to>
                                        <p:strVal val="visible"/>
                                      </p:to>
                                    </p:set>
                                    <p:animEffect transition="in" filter="fade">
                                      <p:cBhvr>
                                        <p:cTn id="43" dur="1000"/>
                                        <p:tgtEl>
                                          <p:spTgt spid="179"/>
                                        </p:tgtEl>
                                      </p:cBhvr>
                                    </p:animEffect>
                                    <p:anim calcmode="lin" valueType="num">
                                      <p:cBhvr>
                                        <p:cTn id="44" dur="1000" fill="hold"/>
                                        <p:tgtEl>
                                          <p:spTgt spid="179"/>
                                        </p:tgtEl>
                                        <p:attrNameLst>
                                          <p:attrName>ppt_x</p:attrName>
                                        </p:attrNameLst>
                                      </p:cBhvr>
                                      <p:tavLst>
                                        <p:tav tm="0">
                                          <p:val>
                                            <p:strVal val="#ppt_x"/>
                                          </p:val>
                                        </p:tav>
                                        <p:tav tm="100000">
                                          <p:val>
                                            <p:strVal val="#ppt_x"/>
                                          </p:val>
                                        </p:tav>
                                      </p:tavLst>
                                    </p:anim>
                                    <p:anim calcmode="lin" valueType="num">
                                      <p:cBhvr>
                                        <p:cTn id="45" dur="1000" fill="hold"/>
                                        <p:tgtEl>
                                          <p:spTgt spid="17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71"/>
                                        </p:tgtEl>
                                        <p:attrNameLst>
                                          <p:attrName>style.visibility</p:attrName>
                                        </p:attrNameLst>
                                      </p:cBhvr>
                                      <p:to>
                                        <p:strVal val="visible"/>
                                      </p:to>
                                    </p:set>
                                    <p:animEffect transition="in" filter="fade">
                                      <p:cBhvr>
                                        <p:cTn id="48" dur="1000"/>
                                        <p:tgtEl>
                                          <p:spTgt spid="171"/>
                                        </p:tgtEl>
                                      </p:cBhvr>
                                    </p:animEffect>
                                    <p:anim calcmode="lin" valueType="num">
                                      <p:cBhvr>
                                        <p:cTn id="49" dur="1000" fill="hold"/>
                                        <p:tgtEl>
                                          <p:spTgt spid="171"/>
                                        </p:tgtEl>
                                        <p:attrNameLst>
                                          <p:attrName>ppt_x</p:attrName>
                                        </p:attrNameLst>
                                      </p:cBhvr>
                                      <p:tavLst>
                                        <p:tav tm="0">
                                          <p:val>
                                            <p:strVal val="#ppt_x"/>
                                          </p:val>
                                        </p:tav>
                                        <p:tav tm="100000">
                                          <p:val>
                                            <p:strVal val="#ppt_x"/>
                                          </p:val>
                                        </p:tav>
                                      </p:tavLst>
                                    </p:anim>
                                    <p:anim calcmode="lin" valueType="num">
                                      <p:cBhvr>
                                        <p:cTn id="50" dur="1000" fill="hold"/>
                                        <p:tgtEl>
                                          <p:spTgt spid="171"/>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72"/>
                                        </p:tgtEl>
                                        <p:attrNameLst>
                                          <p:attrName>style.visibility</p:attrName>
                                        </p:attrNameLst>
                                      </p:cBhvr>
                                      <p:to>
                                        <p:strVal val="visible"/>
                                      </p:to>
                                    </p:set>
                                    <p:animEffect transition="in" filter="fade">
                                      <p:cBhvr>
                                        <p:cTn id="53" dur="1000"/>
                                        <p:tgtEl>
                                          <p:spTgt spid="172"/>
                                        </p:tgtEl>
                                      </p:cBhvr>
                                    </p:animEffect>
                                    <p:anim calcmode="lin" valueType="num">
                                      <p:cBhvr>
                                        <p:cTn id="54" dur="1000" fill="hold"/>
                                        <p:tgtEl>
                                          <p:spTgt spid="172"/>
                                        </p:tgtEl>
                                        <p:attrNameLst>
                                          <p:attrName>ppt_x</p:attrName>
                                        </p:attrNameLst>
                                      </p:cBhvr>
                                      <p:tavLst>
                                        <p:tav tm="0">
                                          <p:val>
                                            <p:strVal val="#ppt_x"/>
                                          </p:val>
                                        </p:tav>
                                        <p:tav tm="100000">
                                          <p:val>
                                            <p:strVal val="#ppt_x"/>
                                          </p:val>
                                        </p:tav>
                                      </p:tavLst>
                                    </p:anim>
                                    <p:anim calcmode="lin" valueType="num">
                                      <p:cBhvr>
                                        <p:cTn id="55"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anim calcmode="lin" valueType="num">
                                      <p:cBhvr>
                                        <p:cTn id="61" dur="1000" fill="hold"/>
                                        <p:tgtEl>
                                          <p:spTgt spid="53"/>
                                        </p:tgtEl>
                                        <p:attrNameLst>
                                          <p:attrName>ppt_x</p:attrName>
                                        </p:attrNameLst>
                                      </p:cBhvr>
                                      <p:tavLst>
                                        <p:tav tm="0">
                                          <p:val>
                                            <p:strVal val="#ppt_x"/>
                                          </p:val>
                                        </p:tav>
                                        <p:tav tm="100000">
                                          <p:val>
                                            <p:strVal val="#ppt_x"/>
                                          </p:val>
                                        </p:tav>
                                      </p:tavLst>
                                    </p:anim>
                                    <p:anim calcmode="lin" valueType="num">
                                      <p:cBhvr>
                                        <p:cTn id="6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1000"/>
                                        <p:tgtEl>
                                          <p:spTgt spid="56"/>
                                        </p:tgtEl>
                                      </p:cBhvr>
                                    </p:animEffect>
                                    <p:anim calcmode="lin" valueType="num">
                                      <p:cBhvr>
                                        <p:cTn id="68" dur="1000" fill="hold"/>
                                        <p:tgtEl>
                                          <p:spTgt spid="56"/>
                                        </p:tgtEl>
                                        <p:attrNameLst>
                                          <p:attrName>ppt_x</p:attrName>
                                        </p:attrNameLst>
                                      </p:cBhvr>
                                      <p:tavLst>
                                        <p:tav tm="0">
                                          <p:val>
                                            <p:strVal val="#ppt_x"/>
                                          </p:val>
                                        </p:tav>
                                        <p:tav tm="100000">
                                          <p:val>
                                            <p:strVal val="#ppt_x"/>
                                          </p:val>
                                        </p:tav>
                                      </p:tavLst>
                                    </p:anim>
                                    <p:anim calcmode="lin" valueType="num">
                                      <p:cBhvr>
                                        <p:cTn id="6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provisioning model</a:t>
            </a:r>
            <a:br>
              <a:rPr lang="en-US" dirty="0" smtClean="0"/>
            </a:br>
            <a:r>
              <a:rPr lang="en-US" sz="3200" dirty="0" smtClean="0">
                <a:solidFill>
                  <a:schemeClr val="bg2"/>
                </a:solidFill>
              </a:rPr>
              <a:t>Request, store, approve, process, inform</a:t>
            </a:r>
            <a:endParaRPr lang="en-US" dirty="0">
              <a:solidFill>
                <a:schemeClr val="bg2"/>
              </a:solidFill>
            </a:endParaRPr>
          </a:p>
        </p:txBody>
      </p:sp>
      <p:grpSp>
        <p:nvGrpSpPr>
          <p:cNvPr id="36" name="Group 35"/>
          <p:cNvGrpSpPr/>
          <p:nvPr/>
        </p:nvGrpSpPr>
        <p:grpSpPr>
          <a:xfrm>
            <a:off x="658749" y="2147034"/>
            <a:ext cx="1866523" cy="2065454"/>
            <a:chOff x="658749" y="2247230"/>
            <a:chExt cx="1866523" cy="2065454"/>
          </a:xfrm>
        </p:grpSpPr>
        <p:pic>
          <p:nvPicPr>
            <p:cNvPr id="3" name="Picture 2"/>
            <p:cNvPicPr>
              <a:picLocks noChangeAspect="1"/>
            </p:cNvPicPr>
            <p:nvPr/>
          </p:nvPicPr>
          <p:blipFill>
            <a:blip r:embed="rId2"/>
            <a:stretch>
              <a:fillRect/>
            </a:stretch>
          </p:blipFill>
          <p:spPr>
            <a:xfrm>
              <a:off x="1155757" y="2247230"/>
              <a:ext cx="1369515" cy="1300231"/>
            </a:xfrm>
            <a:prstGeom prst="rect">
              <a:avLst/>
            </a:prstGeom>
          </p:spPr>
        </p:pic>
        <p:pic>
          <p:nvPicPr>
            <p:cNvPr id="4" name="Picture 3"/>
            <p:cNvPicPr>
              <a:picLocks noChangeAspect="1"/>
            </p:cNvPicPr>
            <p:nvPr/>
          </p:nvPicPr>
          <p:blipFill>
            <a:blip r:embed="rId3"/>
            <a:stretch>
              <a:fillRect/>
            </a:stretch>
          </p:blipFill>
          <p:spPr>
            <a:xfrm>
              <a:off x="658749" y="3057691"/>
              <a:ext cx="1376224" cy="1254993"/>
            </a:xfrm>
            <a:prstGeom prst="rect">
              <a:avLst/>
            </a:prstGeom>
          </p:spPr>
        </p:pic>
      </p:grpSp>
      <p:grpSp>
        <p:nvGrpSpPr>
          <p:cNvPr id="7" name="Group 6"/>
          <p:cNvGrpSpPr/>
          <p:nvPr/>
        </p:nvGrpSpPr>
        <p:grpSpPr>
          <a:xfrm>
            <a:off x="3532881" y="1530799"/>
            <a:ext cx="3361086" cy="1667216"/>
            <a:chOff x="3978528" y="1807661"/>
            <a:chExt cx="3964390" cy="2059341"/>
          </a:xfrm>
        </p:grpSpPr>
        <p:pic>
          <p:nvPicPr>
            <p:cNvPr id="5" name="Picture 4"/>
            <p:cNvPicPr>
              <a:picLocks noChangeAspect="1"/>
            </p:cNvPicPr>
            <p:nvPr/>
          </p:nvPicPr>
          <p:blipFill rotWithShape="1">
            <a:blip r:embed="rId4"/>
            <a:srcRect r="16754" b="19034"/>
            <a:stretch/>
          </p:blipFill>
          <p:spPr>
            <a:xfrm>
              <a:off x="3978528" y="1807661"/>
              <a:ext cx="3478990" cy="1406272"/>
            </a:xfrm>
            <a:prstGeom prst="rect">
              <a:avLst/>
            </a:prstGeom>
            <a:ln>
              <a:solidFill>
                <a:schemeClr val="bg1">
                  <a:lumMod val="75000"/>
                </a:schemeClr>
              </a:solidFill>
            </a:ln>
          </p:spPr>
        </p:pic>
        <p:pic>
          <p:nvPicPr>
            <p:cNvPr id="6" name="Picture 5"/>
            <p:cNvPicPr>
              <a:picLocks noChangeAspect="1"/>
            </p:cNvPicPr>
            <p:nvPr/>
          </p:nvPicPr>
          <p:blipFill>
            <a:blip r:embed="rId5"/>
            <a:stretch>
              <a:fillRect/>
            </a:stretch>
          </p:blipFill>
          <p:spPr>
            <a:xfrm>
              <a:off x="6093618" y="2331534"/>
              <a:ext cx="1849300" cy="1535468"/>
            </a:xfrm>
            <a:prstGeom prst="rect">
              <a:avLst/>
            </a:prstGeom>
          </p:spPr>
        </p:pic>
      </p:grpSp>
      <p:graphicFrame>
        <p:nvGraphicFramePr>
          <p:cNvPr id="8" name="Table"/>
          <p:cNvGraphicFramePr>
            <a:graphicFrameLocks noGrp="1"/>
          </p:cNvGraphicFramePr>
          <p:nvPr>
            <p:extLst>
              <p:ext uri="{D42A27DB-BD31-4B8C-83A1-F6EECF244321}">
                <p14:modId xmlns:p14="http://schemas.microsoft.com/office/powerpoint/2010/main" val="2927761439"/>
              </p:ext>
            </p:extLst>
          </p:nvPr>
        </p:nvGraphicFramePr>
        <p:xfrm>
          <a:off x="8239432" y="1750895"/>
          <a:ext cx="2036202" cy="1200456"/>
        </p:xfrm>
        <a:graphic>
          <a:graphicData uri="http://schemas.openxmlformats.org/drawingml/2006/table">
            <a:tbl>
              <a:tblPr firstRow="1" bandRow="1">
                <a:tableStyleId>{7DF18680-E054-41AD-8BC1-D1AEF772440D}</a:tableStyleId>
              </a:tblPr>
              <a:tblGrid>
                <a:gridCol w="498898">
                  <a:extLst>
                    <a:ext uri="{9D8B030D-6E8A-4147-A177-3AD203B41FA5}">
                      <a16:colId xmlns:a16="http://schemas.microsoft.com/office/drawing/2014/main" xmlns="" val="3489962058"/>
                    </a:ext>
                  </a:extLst>
                </a:gridCol>
                <a:gridCol w="492591">
                  <a:extLst>
                    <a:ext uri="{9D8B030D-6E8A-4147-A177-3AD203B41FA5}">
                      <a16:colId xmlns:a16="http://schemas.microsoft.com/office/drawing/2014/main" xmlns="" val="1269965265"/>
                    </a:ext>
                  </a:extLst>
                </a:gridCol>
                <a:gridCol w="499406">
                  <a:extLst>
                    <a:ext uri="{9D8B030D-6E8A-4147-A177-3AD203B41FA5}">
                      <a16:colId xmlns:a16="http://schemas.microsoft.com/office/drawing/2014/main" xmlns="" val="581447776"/>
                    </a:ext>
                  </a:extLst>
                </a:gridCol>
                <a:gridCol w="545307">
                  <a:extLst>
                    <a:ext uri="{9D8B030D-6E8A-4147-A177-3AD203B41FA5}">
                      <a16:colId xmlns:a16="http://schemas.microsoft.com/office/drawing/2014/main" xmlns="" val="2627796514"/>
                    </a:ext>
                  </a:extLst>
                </a:gridCol>
              </a:tblGrid>
              <a:tr h="150057">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extLst>
                  <a:ext uri="{0D108BD9-81ED-4DB2-BD59-A6C34878D82A}">
                    <a16:rowId xmlns:a16="http://schemas.microsoft.com/office/drawing/2014/main" xmlns="" val="4145231047"/>
                  </a:ext>
                </a:extLst>
              </a:tr>
              <a:tr h="150057">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extLst>
                  <a:ext uri="{0D108BD9-81ED-4DB2-BD59-A6C34878D82A}">
                    <a16:rowId xmlns:a16="http://schemas.microsoft.com/office/drawing/2014/main" xmlns="" val="3236228520"/>
                  </a:ext>
                </a:extLst>
              </a:tr>
              <a:tr h="150057">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extLst>
                  <a:ext uri="{0D108BD9-81ED-4DB2-BD59-A6C34878D82A}">
                    <a16:rowId xmlns:a16="http://schemas.microsoft.com/office/drawing/2014/main" xmlns="" val="1350070964"/>
                  </a:ext>
                </a:extLst>
              </a:tr>
              <a:tr h="150057">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extLst>
                  <a:ext uri="{0D108BD9-81ED-4DB2-BD59-A6C34878D82A}">
                    <a16:rowId xmlns:a16="http://schemas.microsoft.com/office/drawing/2014/main" xmlns="" val="1313518824"/>
                  </a:ext>
                </a:extLst>
              </a:tr>
              <a:tr h="150057">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extLst>
                  <a:ext uri="{0D108BD9-81ED-4DB2-BD59-A6C34878D82A}">
                    <a16:rowId xmlns:a16="http://schemas.microsoft.com/office/drawing/2014/main" xmlns="" val="1181631347"/>
                  </a:ext>
                </a:extLst>
              </a:tr>
              <a:tr h="150057">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extLst>
                  <a:ext uri="{0D108BD9-81ED-4DB2-BD59-A6C34878D82A}">
                    <a16:rowId xmlns:a16="http://schemas.microsoft.com/office/drawing/2014/main" xmlns="" val="333842159"/>
                  </a:ext>
                </a:extLst>
              </a:tr>
              <a:tr h="150057">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extLst>
                  <a:ext uri="{0D108BD9-81ED-4DB2-BD59-A6C34878D82A}">
                    <a16:rowId xmlns:a16="http://schemas.microsoft.com/office/drawing/2014/main" xmlns="" val="1857450833"/>
                  </a:ext>
                </a:extLst>
              </a:tr>
              <a:tr h="150057">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tc>
                  <a:txBody>
                    <a:bodyPr/>
                    <a:lstStyle/>
                    <a:p>
                      <a:endParaRPr lang="en-US" sz="800" dirty="0">
                        <a:solidFill>
                          <a:srgbClr val="000000"/>
                        </a:solidFill>
                      </a:endParaRPr>
                    </a:p>
                  </a:txBody>
                  <a:tcPr marL="43582" marR="43582" marT="0" marB="21791"/>
                </a:tc>
                <a:extLst>
                  <a:ext uri="{0D108BD9-81ED-4DB2-BD59-A6C34878D82A}">
                    <a16:rowId xmlns:a16="http://schemas.microsoft.com/office/drawing/2014/main" xmlns="" val="2226281464"/>
                  </a:ext>
                </a:extLst>
              </a:tr>
            </a:tbl>
          </a:graphicData>
        </a:graphic>
      </p:graphicFrame>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673903" y="2231189"/>
            <a:ext cx="1295175" cy="1226720"/>
          </a:xfrm>
          <a:prstGeom prst="rect">
            <a:avLst/>
          </a:prstGeom>
          <a:effectLst>
            <a:outerShdw blurRad="50800" dist="38100" dir="2700000" algn="tl" rotWithShape="0">
              <a:prstClr val="black">
                <a:alpha val="40000"/>
              </a:prstClr>
            </a:outerShdw>
          </a:effectLst>
        </p:spPr>
      </p:pic>
      <p:grpSp>
        <p:nvGrpSpPr>
          <p:cNvPr id="16" name="Group 15"/>
          <p:cNvGrpSpPr/>
          <p:nvPr/>
        </p:nvGrpSpPr>
        <p:grpSpPr>
          <a:xfrm>
            <a:off x="4197683" y="4690167"/>
            <a:ext cx="1588369" cy="1089511"/>
            <a:chOff x="5879026" y="4763533"/>
            <a:chExt cx="1588369" cy="1089511"/>
          </a:xfrm>
        </p:grpSpPr>
        <p:sp>
          <p:nvSpPr>
            <p:cNvPr id="11" name="Arc 10"/>
            <p:cNvSpPr/>
            <p:nvPr/>
          </p:nvSpPr>
          <p:spPr>
            <a:xfrm rot="8195881">
              <a:off x="5879026" y="4763533"/>
              <a:ext cx="575254" cy="1089511"/>
            </a:xfrm>
            <a:prstGeom prst="arc">
              <a:avLst>
                <a:gd name="adj1" fmla="val 2097834"/>
                <a:gd name="adj2" fmla="val 366333"/>
              </a:avLst>
            </a:prstGeom>
            <a:ln w="57150">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sp>
          <p:nvSpPr>
            <p:cNvPr id="13" name="Rounded Rectangle 12"/>
            <p:cNvSpPr/>
            <p:nvPr/>
          </p:nvSpPr>
          <p:spPr bwMode="auto">
            <a:xfrm>
              <a:off x="5961706" y="4908064"/>
              <a:ext cx="1107687" cy="542095"/>
            </a:xfrm>
            <a:prstGeom prst="roundRect">
              <a:avLst>
                <a:gd name="adj" fmla="val 18300"/>
              </a:avLst>
            </a:prstGeom>
            <a:solidFill>
              <a:schemeClr val="bg2"/>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39927" tIns="0" rIns="139927" bIns="34980" numCol="1" rtlCol="0" anchor="t" anchorCtr="0" compatLnSpc="1">
              <a:prstTxWarp prst="textNoShape">
                <a:avLst/>
              </a:prstTxWarp>
            </a:bodyPr>
            <a:lstStyle/>
            <a:p>
              <a:pPr defTabSz="699404" fontAlgn="base">
                <a:spcBef>
                  <a:spcPct val="0"/>
                </a:spcBef>
                <a:spcAft>
                  <a:spcPct val="0"/>
                </a:spcAft>
              </a:pPr>
              <a:endParaRPr lang="en-US" sz="1530" dirty="0">
                <a:gradFill>
                  <a:gsLst>
                    <a:gs pos="0">
                      <a:schemeClr val="tx1"/>
                    </a:gs>
                    <a:gs pos="100000">
                      <a:schemeClr val="tx1"/>
                    </a:gs>
                  </a:gsLst>
                  <a:lin ang="5400000" scaled="0"/>
                </a:gradFill>
              </a:endParaRPr>
            </a:p>
          </p:txBody>
        </p:sp>
        <p:sp>
          <p:nvSpPr>
            <p:cNvPr id="14" name="Rounded Rectangle 13"/>
            <p:cNvSpPr/>
            <p:nvPr/>
          </p:nvSpPr>
          <p:spPr bwMode="auto">
            <a:xfrm>
              <a:off x="6054566" y="5010792"/>
              <a:ext cx="910759" cy="337956"/>
            </a:xfrm>
            <a:prstGeom prst="roundRect">
              <a:avLst>
                <a:gd name="adj" fmla="val 6327"/>
              </a:avLst>
            </a:prstGeom>
            <a:solidFill>
              <a:schemeClr val="tx1">
                <a:lumMod val="75000"/>
                <a:lumOff val="25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9961" tIns="34980" rIns="69961" bIns="34980" numCol="1" rtlCol="0" anchor="ctr" anchorCtr="0" compatLnSpc="1">
              <a:prstTxWarp prst="textNoShape">
                <a:avLst/>
              </a:prstTxWarp>
            </a:bodyPr>
            <a:lstStyle/>
            <a:p>
              <a:pPr algn="ctr" defTabSz="699404"/>
              <a:r>
                <a:rPr lang="en-US" sz="1200" dirty="0" smtClean="0">
                  <a:gradFill>
                    <a:gsLst>
                      <a:gs pos="0">
                        <a:srgbClr val="FFFFFF"/>
                      </a:gs>
                      <a:gs pos="100000">
                        <a:srgbClr val="FFFFFF"/>
                      </a:gs>
                    </a:gsLst>
                    <a:lin ang="5400000" scaled="0"/>
                  </a:gradFill>
                  <a:effectLst>
                    <a:outerShdw blurRad="50800" dist="38100" dir="5400000" algn="ctr" rotWithShape="0">
                      <a:srgbClr val="000000">
                        <a:alpha val="47000"/>
                      </a:srgbClr>
                    </a:outerShdw>
                  </a:effectLst>
                  <a:latin typeface="Segoe UI" pitchFamily="34" charset="0"/>
                </a:rPr>
                <a:t>Remote Timer </a:t>
              </a:r>
              <a:r>
                <a:rPr lang="en-US" sz="1200" dirty="0">
                  <a:gradFill>
                    <a:gsLst>
                      <a:gs pos="0">
                        <a:srgbClr val="FFFFFF"/>
                      </a:gs>
                      <a:gs pos="100000">
                        <a:srgbClr val="FFFFFF"/>
                      </a:gs>
                    </a:gsLst>
                    <a:lin ang="5400000" scaled="0"/>
                  </a:gradFill>
                  <a:effectLst>
                    <a:outerShdw blurRad="50800" dist="38100" dir="5400000" algn="ctr" rotWithShape="0">
                      <a:srgbClr val="000000">
                        <a:alpha val="47000"/>
                      </a:srgbClr>
                    </a:outerShdw>
                  </a:effectLst>
                  <a:latin typeface="Segoe UI" pitchFamily="34" charset="0"/>
                </a:rPr>
                <a:t>job</a:t>
              </a:r>
            </a:p>
          </p:txBody>
        </p:sp>
        <p:pic>
          <p:nvPicPr>
            <p:cNvPr id="15" name="Picture 34" descr="Efficiency.png"/>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a14:imgEffect>
                    </a14:imgLayer>
                  </a14:imgProps>
                </a:ext>
              </a:extLst>
            </a:blip>
            <a:srcRect/>
            <a:stretch>
              <a:fillRect/>
            </a:stretch>
          </p:blipFill>
          <p:spPr bwMode="auto">
            <a:xfrm>
              <a:off x="6857110" y="5015409"/>
              <a:ext cx="610285" cy="666678"/>
            </a:xfrm>
            <a:prstGeom prst="rect">
              <a:avLst/>
            </a:prstGeom>
            <a:noFill/>
            <a:ln>
              <a:noFill/>
            </a:ln>
          </p:spPr>
        </p:pic>
      </p:grpSp>
      <p:grpSp>
        <p:nvGrpSpPr>
          <p:cNvPr id="17" name="Group 16"/>
          <p:cNvGrpSpPr/>
          <p:nvPr/>
        </p:nvGrpSpPr>
        <p:grpSpPr>
          <a:xfrm>
            <a:off x="7069611" y="4055823"/>
            <a:ext cx="4248472" cy="2406724"/>
            <a:chOff x="7370365" y="4197787"/>
            <a:chExt cx="4248472" cy="2406724"/>
          </a:xfrm>
        </p:grpSpPr>
        <p:grpSp>
          <p:nvGrpSpPr>
            <p:cNvPr id="18" name="Group 17"/>
            <p:cNvGrpSpPr/>
            <p:nvPr/>
          </p:nvGrpSpPr>
          <p:grpSpPr>
            <a:xfrm>
              <a:off x="7370365" y="4527292"/>
              <a:ext cx="4248472" cy="2077219"/>
              <a:chOff x="8405429" y="1128641"/>
              <a:chExt cx="5834537" cy="2638596"/>
            </a:xfrm>
          </p:grpSpPr>
          <p:pic>
            <p:nvPicPr>
              <p:cNvPr id="27" name="Picture 26"/>
              <p:cNvPicPr>
                <a:picLocks noChangeAspect="1"/>
              </p:cNvPicPr>
              <p:nvPr/>
            </p:nvPicPr>
            <p:blipFill>
              <a:blip r:embed="rId10"/>
              <a:stretch>
                <a:fillRect/>
              </a:stretch>
            </p:blipFill>
            <p:spPr>
              <a:xfrm>
                <a:off x="8852204" y="1128641"/>
                <a:ext cx="3139633" cy="1644863"/>
              </a:xfrm>
              <a:prstGeom prst="rect">
                <a:avLst/>
              </a:prstGeom>
              <a:ln>
                <a:solidFill>
                  <a:schemeClr val="bg1">
                    <a:lumMod val="65000"/>
                  </a:schemeClr>
                </a:solidFill>
              </a:ln>
            </p:spPr>
          </p:pic>
          <p:grpSp>
            <p:nvGrpSpPr>
              <p:cNvPr id="28" name="Group 27"/>
              <p:cNvGrpSpPr>
                <a:grpSpLocks noChangeAspect="1"/>
              </p:cNvGrpSpPr>
              <p:nvPr/>
            </p:nvGrpSpPr>
            <p:grpSpPr>
              <a:xfrm>
                <a:off x="8405429" y="2832335"/>
                <a:ext cx="5834537" cy="934902"/>
                <a:chOff x="5923833" y="1132196"/>
                <a:chExt cx="7001767" cy="1121933"/>
              </a:xfrm>
            </p:grpSpPr>
            <p:sp>
              <p:nvSpPr>
                <p:cNvPr id="29" name="TextBox 34"/>
                <p:cNvSpPr txBox="1">
                  <a:spLocks noChangeArrowheads="1"/>
                </p:cNvSpPr>
                <p:nvPr/>
              </p:nvSpPr>
              <p:spPr bwMode="auto">
                <a:xfrm>
                  <a:off x="5923833" y="1132196"/>
                  <a:ext cx="7001767" cy="891416"/>
                </a:xfrm>
                <a:prstGeom prst="rect">
                  <a:avLst/>
                </a:prstGeom>
                <a:noFill/>
                <a:ln w="9525">
                  <a:noFill/>
                  <a:miter lim="800000"/>
                  <a:headEnd/>
                  <a:tailEnd/>
                </a:ln>
              </p:spPr>
              <p:txBody>
                <a:bodyPr wrap="square">
                  <a:spAutoFit/>
                </a:bodyPr>
                <a:lstStyle/>
                <a:p>
                  <a:pPr algn="r"/>
                  <a:r>
                    <a:rPr lang="en-US" sz="1600" dirty="0">
                      <a:latin typeface="+mj-lt"/>
                    </a:rPr>
                    <a:t>http://teams.contoso.com</a:t>
                  </a:r>
                  <a:br>
                    <a:rPr lang="en-US" sz="1600" dirty="0">
                      <a:latin typeface="+mj-lt"/>
                    </a:rPr>
                  </a:br>
                  <a:r>
                    <a:rPr lang="en-US" sz="1600" dirty="0">
                      <a:latin typeface="+mj-lt"/>
                    </a:rPr>
                    <a:t>/sites/site</a:t>
                  </a:r>
                  <a:endParaRPr lang="en-US" sz="1050" dirty="0">
                    <a:latin typeface="+mj-lt"/>
                  </a:endParaRPr>
                </a:p>
              </p:txBody>
            </p:sp>
            <p:pic>
              <p:nvPicPr>
                <p:cNvPr id="30" name="Picture 29"/>
                <p:cNvPicPr>
                  <a:picLocks noChangeAspect="1"/>
                </p:cNvPicPr>
                <p:nvPr/>
              </p:nvPicPr>
              <p:blipFill rotWithShape="1">
                <a:blip r:embed="rId11"/>
                <a:srcRect l="8509" r="8135"/>
                <a:stretch/>
              </p:blipFill>
              <p:spPr>
                <a:xfrm>
                  <a:off x="7058023" y="1180879"/>
                  <a:ext cx="1907163" cy="1073250"/>
                </a:xfrm>
                <a:prstGeom prst="rect">
                  <a:avLst/>
                </a:prstGeom>
                <a:noFill/>
                <a:ln>
                  <a:noFill/>
                </a:ln>
              </p:spPr>
            </p:pic>
          </p:grpSp>
        </p:grpSp>
        <p:grpSp>
          <p:nvGrpSpPr>
            <p:cNvPr id="19" name="Group 18"/>
            <p:cNvGrpSpPr/>
            <p:nvPr/>
          </p:nvGrpSpPr>
          <p:grpSpPr>
            <a:xfrm>
              <a:off x="9516482" y="4197787"/>
              <a:ext cx="982827" cy="776560"/>
              <a:chOff x="7956376" y="6096598"/>
              <a:chExt cx="963643" cy="761402"/>
            </a:xfrm>
          </p:grpSpPr>
          <p:sp>
            <p:nvSpPr>
              <p:cNvPr id="21" name="Arc 20"/>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latin typeface="Segoe UI Light" panose="020B0502040204020203" pitchFamily="34" charset="0"/>
                  <a:cs typeface="Segoe UI Light" panose="020B0502040204020203" pitchFamily="34" charset="0"/>
                </a:endParaRPr>
              </a:p>
            </p:txBody>
          </p:sp>
          <p:grpSp>
            <p:nvGrpSpPr>
              <p:cNvPr id="22" name="Group 21"/>
              <p:cNvGrpSpPr/>
              <p:nvPr/>
            </p:nvGrpSpPr>
            <p:grpSpPr>
              <a:xfrm>
                <a:off x="8025412" y="6179038"/>
                <a:ext cx="894607" cy="539522"/>
                <a:chOff x="6424150" y="1672006"/>
                <a:chExt cx="1367536" cy="885085"/>
              </a:xfrm>
            </p:grpSpPr>
            <p:grpSp>
              <p:nvGrpSpPr>
                <p:cNvPr id="23" name="Group 22"/>
                <p:cNvGrpSpPr/>
                <p:nvPr/>
              </p:nvGrpSpPr>
              <p:grpSpPr>
                <a:xfrm>
                  <a:off x="6858521" y="1788756"/>
                  <a:ext cx="933165" cy="768335"/>
                  <a:chOff x="6948264" y="1076489"/>
                  <a:chExt cx="933165" cy="768335"/>
                </a:xfrm>
              </p:grpSpPr>
              <p:pic>
                <p:nvPicPr>
                  <p:cNvPr id="25" name="Picture 24"/>
                  <p:cNvPicPr>
                    <a:picLocks noChangeAspect="1"/>
                  </p:cNvPicPr>
                  <p:nvPr/>
                </p:nvPicPr>
                <p:blipFill>
                  <a:blip r:embed="rId12"/>
                  <a:stretch>
                    <a:fillRect/>
                  </a:stretch>
                </p:blipFill>
                <p:spPr>
                  <a:xfrm>
                    <a:off x="6948264" y="1076489"/>
                    <a:ext cx="676503" cy="768335"/>
                  </a:xfrm>
                  <a:prstGeom prst="rect">
                    <a:avLst/>
                  </a:prstGeom>
                  <a:effectLst>
                    <a:softEdge rad="31750"/>
                  </a:effectLst>
                </p:spPr>
              </p:pic>
              <p:sp>
                <p:nvSpPr>
                  <p:cNvPr id="26" name="TextBox 25"/>
                  <p:cNvSpPr txBox="1"/>
                  <p:nvPr/>
                </p:nvSpPr>
                <p:spPr>
                  <a:xfrm>
                    <a:off x="7108678" y="1385124"/>
                    <a:ext cx="772751" cy="309045"/>
                  </a:xfrm>
                  <a:prstGeom prst="rect">
                    <a:avLst/>
                  </a:prstGeom>
                  <a:solidFill>
                    <a:schemeClr val="bg1">
                      <a:alpha val="50000"/>
                    </a:schemeClr>
                  </a:solidFill>
                  <a:effectLst>
                    <a:softEdge rad="63500"/>
                  </a:effectLst>
                </p:spPr>
                <p:txBody>
                  <a:bodyPr wrap="none" lIns="36717" tIns="0" rIns="36717" bIns="0" rtlCol="0" anchor="ctr" anchorCtr="0">
                    <a:spAutoFit/>
                  </a:bodyPr>
                  <a:lstStyle/>
                  <a:p>
                    <a:pPr algn="ctr"/>
                    <a:r>
                      <a:rPr lang="en-US" sz="1224" b="1" dirty="0">
                        <a:latin typeface="Segoe UI Light" panose="020B0502040204020203" pitchFamily="34" charset="0"/>
                        <a:cs typeface="Segoe UI Light" panose="020B0502040204020203" pitchFamily="34" charset="0"/>
                      </a:rPr>
                      <a:t>&lt;xml&gt;</a:t>
                    </a:r>
                  </a:p>
                </p:txBody>
              </p:sp>
            </p:grpSp>
            <p:pic>
              <p:nvPicPr>
                <p:cNvPr id="24" name="Picture 23"/>
                <p:cNvPicPr>
                  <a:picLocks noChangeAspect="1"/>
                </p:cNvPicPr>
                <p:nvPr/>
              </p:nvPicPr>
              <p:blipFill>
                <a:blip r:embed="rId13"/>
                <a:stretch>
                  <a:fillRect/>
                </a:stretch>
              </p:blipFill>
              <p:spPr>
                <a:xfrm>
                  <a:off x="6424150" y="1672006"/>
                  <a:ext cx="676503" cy="647343"/>
                </a:xfrm>
                <a:prstGeom prst="rect">
                  <a:avLst/>
                </a:prstGeom>
              </p:spPr>
            </p:pic>
          </p:grpSp>
        </p:grpSp>
        <p:pic>
          <p:nvPicPr>
            <p:cNvPr id="20" name="Picture 19"/>
            <p:cNvPicPr>
              <a:picLocks noChangeAspect="1"/>
            </p:cNvPicPr>
            <p:nvPr/>
          </p:nvPicPr>
          <p:blipFill>
            <a:blip r:embed="rId14"/>
            <a:stretch>
              <a:fillRect/>
            </a:stretch>
          </p:blipFill>
          <p:spPr>
            <a:xfrm>
              <a:off x="7418636" y="5541785"/>
              <a:ext cx="764775" cy="709920"/>
            </a:xfrm>
            <a:prstGeom prst="rect">
              <a:avLst/>
            </a:prstGeom>
          </p:spPr>
        </p:pic>
      </p:grpSp>
      <p:cxnSp>
        <p:nvCxnSpPr>
          <p:cNvPr id="31" name="Straight Arrow Connector 30"/>
          <p:cNvCxnSpPr/>
          <p:nvPr/>
        </p:nvCxnSpPr>
        <p:spPr>
          <a:xfrm flipV="1">
            <a:off x="2627190" y="2398939"/>
            <a:ext cx="1746033" cy="381090"/>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a:xfrm flipH="1" flipV="1">
            <a:off x="2144204" y="3584992"/>
            <a:ext cx="1870877" cy="1191638"/>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2" name="Picture 31"/>
          <p:cNvPicPr>
            <a:picLocks noChangeAspect="1"/>
          </p:cNvPicPr>
          <p:nvPr/>
        </p:nvPicPr>
        <p:blipFill>
          <a:blip r:embed="rId15"/>
          <a:stretch>
            <a:fillRect/>
          </a:stretch>
        </p:blipFill>
        <p:spPr>
          <a:xfrm>
            <a:off x="2593230" y="3959311"/>
            <a:ext cx="596395" cy="380612"/>
          </a:xfrm>
          <a:prstGeom prst="rect">
            <a:avLst/>
          </a:prstGeom>
        </p:spPr>
      </p:pic>
      <p:cxnSp>
        <p:nvCxnSpPr>
          <p:cNvPr id="41" name="Straight Arrow Connector 40"/>
          <p:cNvCxnSpPr/>
          <p:nvPr/>
        </p:nvCxnSpPr>
        <p:spPr>
          <a:xfrm>
            <a:off x="6884788" y="2576467"/>
            <a:ext cx="1256322" cy="13017"/>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5697398" y="5105745"/>
            <a:ext cx="1593468" cy="1333"/>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flipV="1">
            <a:off x="5388050" y="3084306"/>
            <a:ext cx="2829973" cy="1628931"/>
          </a:xfrm>
          <a:prstGeom prst="straightConnector1">
            <a:avLst/>
          </a:prstGeom>
          <a:ln w="53975">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3" name="Group 32"/>
          <p:cNvGrpSpPr/>
          <p:nvPr/>
        </p:nvGrpSpPr>
        <p:grpSpPr>
          <a:xfrm>
            <a:off x="6603481" y="3504928"/>
            <a:ext cx="514401" cy="514401"/>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4</a:t>
              </a:r>
              <a:endParaRPr lang="en-US" sz="2352" dirty="0"/>
            </a:p>
          </p:txBody>
        </p:sp>
      </p:grpSp>
      <p:grpSp>
        <p:nvGrpSpPr>
          <p:cNvPr id="48" name="Group 47"/>
          <p:cNvGrpSpPr/>
          <p:nvPr/>
        </p:nvGrpSpPr>
        <p:grpSpPr>
          <a:xfrm>
            <a:off x="6163076" y="4827806"/>
            <a:ext cx="514401" cy="514401"/>
            <a:chOff x="492" y="17985"/>
            <a:chExt cx="524853" cy="524853"/>
          </a:xfrm>
        </p:grpSpPr>
        <p:sp>
          <p:nvSpPr>
            <p:cNvPr id="49" name="Oval 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5</a:t>
              </a:r>
              <a:endParaRPr lang="en-US" sz="2352" dirty="0"/>
            </a:p>
          </p:txBody>
        </p:sp>
      </p:grpSp>
      <p:grpSp>
        <p:nvGrpSpPr>
          <p:cNvPr id="51" name="Group 50"/>
          <p:cNvGrpSpPr/>
          <p:nvPr/>
        </p:nvGrpSpPr>
        <p:grpSpPr>
          <a:xfrm>
            <a:off x="7090297" y="2123360"/>
            <a:ext cx="514401" cy="514401"/>
            <a:chOff x="492" y="17985"/>
            <a:chExt cx="524853" cy="524853"/>
          </a:xfrm>
        </p:grpSpPr>
        <p:sp>
          <p:nvSpPr>
            <p:cNvPr id="52" name="Oval 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54" name="Group 53"/>
          <p:cNvGrpSpPr/>
          <p:nvPr/>
        </p:nvGrpSpPr>
        <p:grpSpPr>
          <a:xfrm>
            <a:off x="3125957" y="2483981"/>
            <a:ext cx="514401" cy="514401"/>
            <a:chOff x="492" y="17985"/>
            <a:chExt cx="524853" cy="524853"/>
          </a:xfrm>
        </p:grpSpPr>
        <p:sp>
          <p:nvSpPr>
            <p:cNvPr id="55" name="Oval 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57" name="Group 56"/>
          <p:cNvGrpSpPr/>
          <p:nvPr/>
        </p:nvGrpSpPr>
        <p:grpSpPr>
          <a:xfrm>
            <a:off x="3097584" y="4341132"/>
            <a:ext cx="514401" cy="514401"/>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6</a:t>
              </a:r>
              <a:endParaRPr lang="en-US" sz="2352" dirty="0"/>
            </a:p>
          </p:txBody>
        </p:sp>
      </p:grpSp>
      <p:grpSp>
        <p:nvGrpSpPr>
          <p:cNvPr id="60" name="Group 59"/>
          <p:cNvGrpSpPr/>
          <p:nvPr/>
        </p:nvGrpSpPr>
        <p:grpSpPr>
          <a:xfrm>
            <a:off x="10663845" y="2521052"/>
            <a:ext cx="514401" cy="514401"/>
            <a:chOff x="492" y="17985"/>
            <a:chExt cx="524853" cy="524853"/>
          </a:xfrm>
        </p:grpSpPr>
        <p:sp>
          <p:nvSpPr>
            <p:cNvPr id="61" name="Oval 6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3</a:t>
              </a:r>
              <a:endParaRPr lang="en-US" sz="2352" dirty="0"/>
            </a:p>
          </p:txBody>
        </p:sp>
      </p:grpSp>
    </p:spTree>
    <p:extLst>
      <p:ext uri="{BB962C8B-B14F-4D97-AF65-F5344CB8AC3E}">
        <p14:creationId xmlns:p14="http://schemas.microsoft.com/office/powerpoint/2010/main" val="4161355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1000"/>
                                        <p:tgtEl>
                                          <p:spTgt spid="31"/>
                                        </p:tgtEl>
                                      </p:cBhvr>
                                    </p:animEffect>
                                    <p:anim calcmode="lin" valueType="num">
                                      <p:cBhvr>
                                        <p:cTn id="21" dur="1000" fill="hold"/>
                                        <p:tgtEl>
                                          <p:spTgt spid="31"/>
                                        </p:tgtEl>
                                        <p:attrNameLst>
                                          <p:attrName>ppt_x</p:attrName>
                                        </p:attrNameLst>
                                      </p:cBhvr>
                                      <p:tavLst>
                                        <p:tav tm="0">
                                          <p:val>
                                            <p:strVal val="#ppt_x"/>
                                          </p:val>
                                        </p:tav>
                                        <p:tav tm="100000">
                                          <p:val>
                                            <p:strVal val="#ppt_x"/>
                                          </p:val>
                                        </p:tav>
                                      </p:tavLst>
                                    </p:anim>
                                    <p:anim calcmode="lin" valueType="num">
                                      <p:cBhvr>
                                        <p:cTn id="22" dur="1000" fill="hold"/>
                                        <p:tgtEl>
                                          <p:spTgt spid="3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1000"/>
                                        <p:tgtEl>
                                          <p:spTgt spid="32"/>
                                        </p:tgtEl>
                                      </p:cBhvr>
                                    </p:animEffect>
                                    <p:anim calcmode="lin" valueType="num">
                                      <p:cBhvr>
                                        <p:cTn id="31" dur="1000" fill="hold"/>
                                        <p:tgtEl>
                                          <p:spTgt spid="32"/>
                                        </p:tgtEl>
                                        <p:attrNameLst>
                                          <p:attrName>ppt_x</p:attrName>
                                        </p:attrNameLst>
                                      </p:cBhvr>
                                      <p:tavLst>
                                        <p:tav tm="0">
                                          <p:val>
                                            <p:strVal val="#ppt_x"/>
                                          </p:val>
                                        </p:tav>
                                        <p:tav tm="100000">
                                          <p:val>
                                            <p:strVal val="#ppt_x"/>
                                          </p:val>
                                        </p:tav>
                                      </p:tavLst>
                                    </p:anim>
                                    <p:anim calcmode="lin" valueType="num">
                                      <p:cBhvr>
                                        <p:cTn id="3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1000"/>
                                        <p:tgtEl>
                                          <p:spTgt spid="43"/>
                                        </p:tgtEl>
                                      </p:cBhvr>
                                    </p:animEffect>
                                    <p:anim calcmode="lin" valueType="num">
                                      <p:cBhvr>
                                        <p:cTn id="52" dur="1000" fill="hold"/>
                                        <p:tgtEl>
                                          <p:spTgt spid="43"/>
                                        </p:tgtEl>
                                        <p:attrNameLst>
                                          <p:attrName>ppt_x</p:attrName>
                                        </p:attrNameLst>
                                      </p:cBhvr>
                                      <p:tavLst>
                                        <p:tav tm="0">
                                          <p:val>
                                            <p:strVal val="#ppt_x"/>
                                          </p:val>
                                        </p:tav>
                                        <p:tav tm="100000">
                                          <p:val>
                                            <p:strVal val="#ppt_x"/>
                                          </p:val>
                                        </p:tav>
                                      </p:tavLst>
                                    </p:anim>
                                    <p:anim calcmode="lin" valueType="num">
                                      <p:cBhvr>
                                        <p:cTn id="5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1000"/>
                                        <p:tgtEl>
                                          <p:spTgt spid="45"/>
                                        </p:tgtEl>
                                      </p:cBhvr>
                                    </p:animEffect>
                                    <p:anim calcmode="lin" valueType="num">
                                      <p:cBhvr>
                                        <p:cTn id="59" dur="1000" fill="hold"/>
                                        <p:tgtEl>
                                          <p:spTgt spid="45"/>
                                        </p:tgtEl>
                                        <p:attrNameLst>
                                          <p:attrName>ppt_x</p:attrName>
                                        </p:attrNameLst>
                                      </p:cBhvr>
                                      <p:tavLst>
                                        <p:tav tm="0">
                                          <p:val>
                                            <p:strVal val="#ppt_x"/>
                                          </p:val>
                                        </p:tav>
                                        <p:tav tm="100000">
                                          <p:val>
                                            <p:strVal val="#ppt_x"/>
                                          </p:val>
                                        </p:tav>
                                      </p:tavLst>
                                    </p:anim>
                                    <p:anim calcmode="lin" valueType="num">
                                      <p:cBhvr>
                                        <p:cTn id="60" dur="1000" fill="hold"/>
                                        <p:tgtEl>
                                          <p:spTgt spid="45"/>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1000"/>
                                        <p:tgtEl>
                                          <p:spTgt spid="48"/>
                                        </p:tgtEl>
                                      </p:cBhvr>
                                    </p:animEffect>
                                    <p:anim calcmode="lin" valueType="num">
                                      <p:cBhvr>
                                        <p:cTn id="64" dur="1000" fill="hold"/>
                                        <p:tgtEl>
                                          <p:spTgt spid="48"/>
                                        </p:tgtEl>
                                        <p:attrNameLst>
                                          <p:attrName>ppt_x</p:attrName>
                                        </p:attrNameLst>
                                      </p:cBhvr>
                                      <p:tavLst>
                                        <p:tav tm="0">
                                          <p:val>
                                            <p:strVal val="#ppt_x"/>
                                          </p:val>
                                        </p:tav>
                                        <p:tav tm="100000">
                                          <p:val>
                                            <p:strVal val="#ppt_x"/>
                                          </p:val>
                                        </p:tav>
                                      </p:tavLst>
                                    </p:anim>
                                    <p:anim calcmode="lin" valueType="num">
                                      <p:cBhvr>
                                        <p:cTn id="65" dur="1000" fill="hold"/>
                                        <p:tgtEl>
                                          <p:spTgt spid="48"/>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1000"/>
                                        <p:tgtEl>
                                          <p:spTgt spid="51"/>
                                        </p:tgtEl>
                                      </p:cBhvr>
                                    </p:animEffect>
                                    <p:anim calcmode="lin" valueType="num">
                                      <p:cBhvr>
                                        <p:cTn id="69" dur="1000" fill="hold"/>
                                        <p:tgtEl>
                                          <p:spTgt spid="51"/>
                                        </p:tgtEl>
                                        <p:attrNameLst>
                                          <p:attrName>ppt_x</p:attrName>
                                        </p:attrNameLst>
                                      </p:cBhvr>
                                      <p:tavLst>
                                        <p:tav tm="0">
                                          <p:val>
                                            <p:strVal val="#ppt_x"/>
                                          </p:val>
                                        </p:tav>
                                        <p:tav tm="100000">
                                          <p:val>
                                            <p:strVal val="#ppt_x"/>
                                          </p:val>
                                        </p:tav>
                                      </p:tavLst>
                                    </p:anim>
                                    <p:anim calcmode="lin" valueType="num">
                                      <p:cBhvr>
                                        <p:cTn id="70" dur="1000" fill="hold"/>
                                        <p:tgtEl>
                                          <p:spTgt spid="51"/>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1000"/>
                                        <p:tgtEl>
                                          <p:spTgt spid="54"/>
                                        </p:tgtEl>
                                      </p:cBhvr>
                                    </p:animEffect>
                                    <p:anim calcmode="lin" valueType="num">
                                      <p:cBhvr>
                                        <p:cTn id="74" dur="1000" fill="hold"/>
                                        <p:tgtEl>
                                          <p:spTgt spid="54"/>
                                        </p:tgtEl>
                                        <p:attrNameLst>
                                          <p:attrName>ppt_x</p:attrName>
                                        </p:attrNameLst>
                                      </p:cBhvr>
                                      <p:tavLst>
                                        <p:tav tm="0">
                                          <p:val>
                                            <p:strVal val="#ppt_x"/>
                                          </p:val>
                                        </p:tav>
                                        <p:tav tm="100000">
                                          <p:val>
                                            <p:strVal val="#ppt_x"/>
                                          </p:val>
                                        </p:tav>
                                      </p:tavLst>
                                    </p:anim>
                                    <p:anim calcmode="lin" valueType="num">
                                      <p:cBhvr>
                                        <p:cTn id="75" dur="1000" fill="hold"/>
                                        <p:tgtEl>
                                          <p:spTgt spid="5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1000"/>
                                        <p:tgtEl>
                                          <p:spTgt spid="57"/>
                                        </p:tgtEl>
                                      </p:cBhvr>
                                    </p:animEffect>
                                    <p:anim calcmode="lin" valueType="num">
                                      <p:cBhvr>
                                        <p:cTn id="79" dur="1000" fill="hold"/>
                                        <p:tgtEl>
                                          <p:spTgt spid="57"/>
                                        </p:tgtEl>
                                        <p:attrNameLst>
                                          <p:attrName>ppt_x</p:attrName>
                                        </p:attrNameLst>
                                      </p:cBhvr>
                                      <p:tavLst>
                                        <p:tav tm="0">
                                          <p:val>
                                            <p:strVal val="#ppt_x"/>
                                          </p:val>
                                        </p:tav>
                                        <p:tav tm="100000">
                                          <p:val>
                                            <p:strVal val="#ppt_x"/>
                                          </p:val>
                                        </p:tav>
                                      </p:tavLst>
                                    </p:anim>
                                    <p:anim calcmode="lin" valueType="num">
                                      <p:cBhvr>
                                        <p:cTn id="80" dur="1000" fill="hold"/>
                                        <p:tgtEl>
                                          <p:spTgt spid="57"/>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1000"/>
                                        <p:tgtEl>
                                          <p:spTgt spid="60"/>
                                        </p:tgtEl>
                                      </p:cBhvr>
                                    </p:animEffect>
                                    <p:anim calcmode="lin" valueType="num">
                                      <p:cBhvr>
                                        <p:cTn id="84" dur="1000" fill="hold"/>
                                        <p:tgtEl>
                                          <p:spTgt spid="60"/>
                                        </p:tgtEl>
                                        <p:attrNameLst>
                                          <p:attrName>ppt_x</p:attrName>
                                        </p:attrNameLst>
                                      </p:cBhvr>
                                      <p:tavLst>
                                        <p:tav tm="0">
                                          <p:val>
                                            <p:strVal val="#ppt_x"/>
                                          </p:val>
                                        </p:tav>
                                        <p:tav tm="100000">
                                          <p:val>
                                            <p:strVal val="#ppt_x"/>
                                          </p:val>
                                        </p:tav>
                                      </p:tavLst>
                                    </p:anim>
                                    <p:anim calcmode="lin" valueType="num">
                                      <p:cBhvr>
                                        <p:cTn id="8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a:picLocks noChangeAspect="1"/>
          </p:cNvPicPr>
          <p:nvPr/>
        </p:nvPicPr>
        <p:blipFill rotWithShape="1">
          <a:blip r:embed="rId2"/>
          <a:srcRect r="16754" b="19034"/>
          <a:stretch/>
        </p:blipFill>
        <p:spPr>
          <a:xfrm>
            <a:off x="4529135" y="1296383"/>
            <a:ext cx="3478990" cy="1406272"/>
          </a:xfrm>
          <a:prstGeom prst="rect">
            <a:avLst/>
          </a:prstGeom>
          <a:ln>
            <a:solidFill>
              <a:schemeClr val="bg1">
                <a:lumMod val="75000"/>
              </a:schemeClr>
            </a:solidFill>
          </a:ln>
        </p:spPr>
      </p:pic>
      <p:pic>
        <p:nvPicPr>
          <p:cNvPr id="9" name="Picture 8"/>
          <p:cNvPicPr>
            <a:picLocks noChangeAspect="1"/>
          </p:cNvPicPr>
          <p:nvPr/>
        </p:nvPicPr>
        <p:blipFill>
          <a:blip r:embed="rId3"/>
          <a:stretch>
            <a:fillRect/>
          </a:stretch>
        </p:blipFill>
        <p:spPr>
          <a:xfrm>
            <a:off x="10399432" y="5082818"/>
            <a:ext cx="806897" cy="921536"/>
          </a:xfrm>
          <a:prstGeom prst="rect">
            <a:avLst/>
          </a:prstGeom>
        </p:spPr>
      </p:pic>
      <p:sp>
        <p:nvSpPr>
          <p:cNvPr id="211" name="Title 210"/>
          <p:cNvSpPr>
            <a:spLocks noGrp="1"/>
          </p:cNvSpPr>
          <p:nvPr>
            <p:ph type="title"/>
          </p:nvPr>
        </p:nvSpPr>
        <p:spPr/>
        <p:txBody>
          <a:bodyPr/>
          <a:lstStyle/>
          <a:p>
            <a:r>
              <a:rPr lang="en-US" dirty="0" smtClean="0"/>
              <a:t>Real life enterprise implementation</a:t>
            </a:r>
            <a:endParaRPr lang="en-US" dirty="0"/>
          </a:p>
        </p:txBody>
      </p:sp>
      <p:grpSp>
        <p:nvGrpSpPr>
          <p:cNvPr id="4" name="Group 3"/>
          <p:cNvGrpSpPr/>
          <p:nvPr/>
        </p:nvGrpSpPr>
        <p:grpSpPr>
          <a:xfrm>
            <a:off x="6356528" y="3354300"/>
            <a:ext cx="2279897" cy="2853300"/>
            <a:chOff x="8668271" y="3324055"/>
            <a:chExt cx="2682830" cy="3142838"/>
          </a:xfrm>
        </p:grpSpPr>
        <p:grpSp>
          <p:nvGrpSpPr>
            <p:cNvPr id="215" name="Group 214"/>
            <p:cNvGrpSpPr/>
            <p:nvPr/>
          </p:nvGrpSpPr>
          <p:grpSpPr>
            <a:xfrm>
              <a:off x="8668271" y="3324055"/>
              <a:ext cx="2414946" cy="1859424"/>
              <a:chOff x="9617374" y="4188001"/>
              <a:chExt cx="2414946" cy="1859424"/>
            </a:xfrm>
          </p:grpSpPr>
          <p:sp>
            <p:nvSpPr>
              <p:cNvPr id="210" name="Arc 209"/>
              <p:cNvSpPr/>
              <p:nvPr/>
            </p:nvSpPr>
            <p:spPr>
              <a:xfrm rot="7278327">
                <a:off x="9617374" y="5255425"/>
                <a:ext cx="792000" cy="79200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69" name="Picture 168"/>
              <p:cNvPicPr>
                <a:picLocks noChangeAspect="1"/>
              </p:cNvPicPr>
              <p:nvPr/>
            </p:nvPicPr>
            <p:blipFill>
              <a:blip r:embed="rId4"/>
              <a:stretch>
                <a:fillRect/>
              </a:stretch>
            </p:blipFill>
            <p:spPr>
              <a:xfrm>
                <a:off x="9856187" y="4188001"/>
                <a:ext cx="2176133" cy="1691280"/>
              </a:xfrm>
              <a:prstGeom prst="rect">
                <a:avLst/>
              </a:prstGeom>
            </p:spPr>
          </p:pic>
        </p:grpSp>
        <p:grpSp>
          <p:nvGrpSpPr>
            <p:cNvPr id="229" name="Group 228"/>
            <p:cNvGrpSpPr/>
            <p:nvPr/>
          </p:nvGrpSpPr>
          <p:grpSpPr>
            <a:xfrm>
              <a:off x="8910078" y="5378128"/>
              <a:ext cx="2441023" cy="1088765"/>
              <a:chOff x="9556388" y="4856769"/>
              <a:chExt cx="2441023" cy="1088765"/>
            </a:xfrm>
          </p:grpSpPr>
          <p:pic>
            <p:nvPicPr>
              <p:cNvPr id="225" name="Picture 224"/>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sharpenSoften amount="8000"/>
                        </a14:imgEffect>
                        <a14:imgEffect>
                          <a14:brightnessContrast bright="-40000" contrast="-40000"/>
                        </a14:imgEffect>
                      </a14:imgLayer>
                    </a14:imgProps>
                  </a:ext>
                </a:extLst>
              </a:blip>
              <a:stretch>
                <a:fillRect/>
              </a:stretch>
            </p:blipFill>
            <p:spPr>
              <a:xfrm>
                <a:off x="9556388" y="4856769"/>
                <a:ext cx="551983" cy="617473"/>
              </a:xfrm>
              <a:prstGeom prst="rect">
                <a:avLst/>
              </a:prstGeom>
            </p:spPr>
          </p:pic>
          <p:sp>
            <p:nvSpPr>
              <p:cNvPr id="226" name="TextBox 225"/>
              <p:cNvSpPr txBox="1"/>
              <p:nvPr/>
            </p:nvSpPr>
            <p:spPr>
              <a:xfrm>
                <a:off x="10135657" y="4906387"/>
                <a:ext cx="1861754" cy="598067"/>
              </a:xfrm>
              <a:prstGeom prst="rect">
                <a:avLst/>
              </a:prstGeom>
              <a:noFill/>
              <a:ln>
                <a:noFill/>
              </a:ln>
            </p:spPr>
            <p:txBody>
              <a:bodyPr wrap="square" lIns="0" tIns="0" rIns="0" bIns="0" rtlCol="0">
                <a:spAutoFit/>
              </a:bodyPr>
              <a:lstStyle/>
              <a:p>
                <a:r>
                  <a:rPr lang="en-US" sz="1764" spc="-52" dirty="0">
                    <a:latin typeface="Segoe UI Light" panose="020B0502040204020203" pitchFamily="34" charset="0"/>
                    <a:cs typeface="Segoe UI Light" panose="020B0502040204020203" pitchFamily="34" charset="0"/>
                  </a:rPr>
                  <a:t>Own app specific configuration</a:t>
                </a:r>
              </a:p>
            </p:txBody>
          </p:sp>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2"/>
              </a:solidFill>
              <a:ln>
                <a:noFill/>
              </a:ln>
              <a:extLst/>
            </p:spPr>
            <p:txBody>
              <a:bodyPr vert="horz" wrap="square" lIns="67223" tIns="33612" rIns="67223" bIns="33612" numCol="1" anchor="t" anchorCtr="0" compatLnSpc="1">
                <a:prstTxWarp prst="textNoShape">
                  <a:avLst/>
                </a:prstTxWarp>
              </a:bodyPr>
              <a:lstStyle/>
              <a:p>
                <a:endParaRPr lang="en-US" sz="1764" dirty="0"/>
              </a:p>
            </p:txBody>
          </p:sp>
          <p:sp>
            <p:nvSpPr>
              <p:cNvPr id="228" name="TextBox 227"/>
              <p:cNvSpPr txBox="1"/>
              <p:nvPr/>
            </p:nvSpPr>
            <p:spPr>
              <a:xfrm>
                <a:off x="10135657" y="5627034"/>
                <a:ext cx="943509" cy="299034"/>
              </a:xfrm>
              <a:prstGeom prst="rect">
                <a:avLst/>
              </a:prstGeom>
              <a:noFill/>
              <a:ln>
                <a:noFill/>
              </a:ln>
            </p:spPr>
            <p:txBody>
              <a:bodyPr wrap="square" lIns="0" tIns="0" rIns="0" bIns="0" rtlCol="0">
                <a:spAutoFit/>
              </a:bodyPr>
              <a:lstStyle/>
              <a:p>
                <a:r>
                  <a:rPr lang="en-US" sz="1764" spc="-52" dirty="0">
                    <a:latin typeface="Segoe UI Light" panose="020B0502040204020203" pitchFamily="34" charset="0"/>
                    <a:cs typeface="Segoe UI Light" panose="020B0502040204020203" pitchFamily="34" charset="0"/>
                  </a:rPr>
                  <a:t>Artefacts</a:t>
                </a:r>
              </a:p>
            </p:txBody>
          </p:sp>
        </p:grpSp>
      </p:grpSp>
      <p:sp>
        <p:nvSpPr>
          <p:cNvPr id="260" name="TextBox 259"/>
          <p:cNvSpPr txBox="1"/>
          <p:nvPr/>
        </p:nvSpPr>
        <p:spPr>
          <a:xfrm rot="21197618">
            <a:off x="4561022" y="4422477"/>
            <a:ext cx="1681134" cy="361977"/>
          </a:xfrm>
          <a:prstGeom prst="rect">
            <a:avLst/>
          </a:prstGeom>
          <a:noFill/>
        </p:spPr>
        <p:txBody>
          <a:bodyPr wrap="square" rtlCol="0">
            <a:spAutoFit/>
          </a:bodyPr>
          <a:lstStyle/>
          <a:p>
            <a:r>
              <a:rPr lang="en-US" sz="1764" i="1" dirty="0">
                <a:latin typeface="Segoe UI Light" panose="020B0502040204020203" pitchFamily="34" charset="0"/>
                <a:cs typeface="Segoe UI Light" panose="020B0502040204020203" pitchFamily="34" charset="0"/>
              </a:rPr>
              <a:t>CSOM / REST</a:t>
            </a:r>
          </a:p>
        </p:txBody>
      </p:sp>
      <p:pic>
        <p:nvPicPr>
          <p:cNvPr id="263" name="Picture 2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8043" y="86606"/>
            <a:ext cx="653819" cy="653819"/>
          </a:xfrm>
          <a:prstGeom prst="rect">
            <a:avLst/>
          </a:prstGeom>
        </p:spPr>
      </p:pic>
      <p:pic>
        <p:nvPicPr>
          <p:cNvPr id="171" name="Picture 170"/>
          <p:cNvPicPr>
            <a:picLocks noChangeAspect="1"/>
          </p:cNvPicPr>
          <p:nvPr/>
        </p:nvPicPr>
        <p:blipFill>
          <a:blip r:embed="rId8"/>
          <a:stretch>
            <a:fillRect/>
          </a:stretch>
        </p:blipFill>
        <p:spPr>
          <a:xfrm>
            <a:off x="3028690" y="5022422"/>
            <a:ext cx="1659151" cy="907189"/>
          </a:xfrm>
          <a:prstGeom prst="rect">
            <a:avLst/>
          </a:prstGeom>
        </p:spPr>
      </p:pic>
      <p:grpSp>
        <p:nvGrpSpPr>
          <p:cNvPr id="179" name="Group 178"/>
          <p:cNvGrpSpPr>
            <a:grpSpLocks noChangeAspect="1"/>
          </p:cNvGrpSpPr>
          <p:nvPr/>
        </p:nvGrpSpPr>
        <p:grpSpPr>
          <a:xfrm>
            <a:off x="604667" y="4019115"/>
            <a:ext cx="2463708" cy="1842423"/>
            <a:chOff x="228958" y="3947862"/>
            <a:chExt cx="3963957" cy="2651376"/>
          </a:xfrm>
        </p:grpSpPr>
        <p:pic>
          <p:nvPicPr>
            <p:cNvPr id="180" name="Picture 179"/>
            <p:cNvPicPr>
              <a:picLocks noChangeAspect="1"/>
            </p:cNvPicPr>
            <p:nvPr/>
          </p:nvPicPr>
          <p:blipFill>
            <a:blip r:embed="rId9"/>
            <a:stretch>
              <a:fillRect/>
            </a:stretch>
          </p:blipFill>
          <p:spPr>
            <a:xfrm>
              <a:off x="228958" y="3947862"/>
              <a:ext cx="3562410" cy="1651084"/>
            </a:xfrm>
            <a:prstGeom prst="rect">
              <a:avLst/>
            </a:prstGeom>
            <a:ln>
              <a:noFill/>
            </a:ln>
            <a:effectLst>
              <a:softEdge rad="12700"/>
            </a:effectLst>
          </p:spPr>
        </p:pic>
        <p:pic>
          <p:nvPicPr>
            <p:cNvPr id="181" name="Picture 180"/>
            <p:cNvPicPr>
              <a:picLocks noChangeAspect="1"/>
            </p:cNvPicPr>
            <p:nvPr/>
          </p:nvPicPr>
          <p:blipFill>
            <a:blip r:embed="rId10"/>
            <a:stretch>
              <a:fillRect/>
            </a:stretch>
          </p:blipFill>
          <p:spPr>
            <a:xfrm>
              <a:off x="2470865" y="4979238"/>
              <a:ext cx="1722050" cy="1620000"/>
            </a:xfrm>
            <a:prstGeom prst="rect">
              <a:avLst/>
            </a:prstGeom>
            <a:ln>
              <a:noFill/>
            </a:ln>
            <a:effectLst>
              <a:softEdge rad="12700"/>
            </a:effectLst>
          </p:spPr>
        </p:pic>
      </p:grpSp>
      <p:pic>
        <p:nvPicPr>
          <p:cNvPr id="170" name="Picture 169"/>
          <p:cNvPicPr>
            <a:picLocks noChangeAspect="1"/>
          </p:cNvPicPr>
          <p:nvPr/>
        </p:nvPicPr>
        <p:blipFill>
          <a:blip r:embed="rId11"/>
          <a:stretch>
            <a:fillRect/>
          </a:stretch>
        </p:blipFill>
        <p:spPr>
          <a:xfrm>
            <a:off x="2153614" y="2670758"/>
            <a:ext cx="1712940" cy="1749579"/>
          </a:xfrm>
          <a:prstGeom prst="rect">
            <a:avLst/>
          </a:prstGeom>
        </p:spPr>
      </p:pic>
      <p:grpSp>
        <p:nvGrpSpPr>
          <p:cNvPr id="172" name="Group 171"/>
          <p:cNvGrpSpPr/>
          <p:nvPr/>
        </p:nvGrpSpPr>
        <p:grpSpPr>
          <a:xfrm>
            <a:off x="2982223" y="4522348"/>
            <a:ext cx="720959" cy="573049"/>
            <a:chOff x="7956376" y="6096598"/>
            <a:chExt cx="1071002" cy="761402"/>
          </a:xfrm>
        </p:grpSpPr>
        <p:sp>
          <p:nvSpPr>
            <p:cNvPr id="173" name="Arc 172"/>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4" name="Group 173"/>
            <p:cNvGrpSpPr/>
            <p:nvPr/>
          </p:nvGrpSpPr>
          <p:grpSpPr>
            <a:xfrm>
              <a:off x="8025414" y="6179038"/>
              <a:ext cx="1001964" cy="539522"/>
              <a:chOff x="6424150" y="1672006"/>
              <a:chExt cx="1531646" cy="885085"/>
            </a:xfrm>
          </p:grpSpPr>
          <p:grpSp>
            <p:nvGrpSpPr>
              <p:cNvPr id="175" name="Group 174"/>
              <p:cNvGrpSpPr/>
              <p:nvPr/>
            </p:nvGrpSpPr>
            <p:grpSpPr>
              <a:xfrm>
                <a:off x="6854824" y="1788756"/>
                <a:ext cx="1100972" cy="768335"/>
                <a:chOff x="6944567" y="1076489"/>
                <a:chExt cx="1100972" cy="768335"/>
              </a:xfrm>
            </p:grpSpPr>
            <p:pic>
              <p:nvPicPr>
                <p:cNvPr id="177" name="Picture 176"/>
                <p:cNvPicPr>
                  <a:picLocks noChangeAspect="1"/>
                </p:cNvPicPr>
                <p:nvPr/>
              </p:nvPicPr>
              <p:blipFill>
                <a:blip r:embed="rId12"/>
                <a:stretch>
                  <a:fillRect/>
                </a:stretch>
              </p:blipFill>
              <p:spPr>
                <a:xfrm>
                  <a:off x="6948264" y="1076489"/>
                  <a:ext cx="676503" cy="768335"/>
                </a:xfrm>
                <a:prstGeom prst="rect">
                  <a:avLst/>
                </a:prstGeom>
                <a:effectLst>
                  <a:softEdge rad="31750"/>
                </a:effectLst>
              </p:spPr>
            </p:pic>
            <p:sp>
              <p:nvSpPr>
                <p:cNvPr id="178" name="TextBox 177"/>
                <p:cNvSpPr txBox="1"/>
                <p:nvPr/>
              </p:nvSpPr>
              <p:spPr>
                <a:xfrm>
                  <a:off x="6944567" y="1342441"/>
                  <a:ext cx="1100972" cy="394411"/>
                </a:xfrm>
                <a:prstGeom prst="rect">
                  <a:avLst/>
                </a:prstGeom>
                <a:solidFill>
                  <a:schemeClr val="bg1">
                    <a:alpha val="50000"/>
                  </a:schemeClr>
                </a:solidFill>
                <a:effectLst>
                  <a:softEdge rad="63500"/>
                </a:effectLst>
              </p:spPr>
              <p:txBody>
                <a:bodyPr wrap="none" lIns="35283" tIns="0" rIns="35283" bIns="0" rtlCol="0" anchor="ctr" anchorCtr="0">
                  <a:spAutoFit/>
                </a:bodyPr>
                <a:lstStyle/>
                <a:p>
                  <a:pPr algn="ctr"/>
                  <a:r>
                    <a:rPr lang="en-US" sz="1176" b="1" dirty="0">
                      <a:latin typeface="Segoe UI Light" panose="020B0502040204020203" pitchFamily="34" charset="0"/>
                      <a:cs typeface="Segoe UI Light" panose="020B0502040204020203" pitchFamily="34" charset="0"/>
                    </a:rPr>
                    <a:t>&lt;xml&gt;</a:t>
                  </a:r>
                </a:p>
              </p:txBody>
            </p:sp>
          </p:grpSp>
          <p:pic>
            <p:nvPicPr>
              <p:cNvPr id="176" name="Picture 175"/>
              <p:cNvPicPr>
                <a:picLocks noChangeAspect="1"/>
              </p:cNvPicPr>
              <p:nvPr/>
            </p:nvPicPr>
            <p:blipFill>
              <a:blip r:embed="rId13"/>
              <a:stretch>
                <a:fillRect/>
              </a:stretch>
            </p:blipFill>
            <p:spPr>
              <a:xfrm>
                <a:off x="6424150" y="1672006"/>
                <a:ext cx="676503" cy="647343"/>
              </a:xfrm>
              <a:prstGeom prst="rect">
                <a:avLst/>
              </a:prstGeom>
            </p:spPr>
          </p:pic>
        </p:grpSp>
      </p:grpSp>
      <p:grpSp>
        <p:nvGrpSpPr>
          <p:cNvPr id="6" name="Group 5"/>
          <p:cNvGrpSpPr/>
          <p:nvPr/>
        </p:nvGrpSpPr>
        <p:grpSpPr>
          <a:xfrm>
            <a:off x="10641931" y="3282917"/>
            <a:ext cx="793050" cy="1275188"/>
            <a:chOff x="10823798" y="2844758"/>
            <a:chExt cx="809163" cy="1301097"/>
          </a:xfrm>
        </p:grpSpPr>
        <p:pic>
          <p:nvPicPr>
            <p:cNvPr id="5" name="Picture 4"/>
            <p:cNvPicPr>
              <a:picLocks noChangeAspect="1"/>
            </p:cNvPicPr>
            <p:nvPr/>
          </p:nvPicPr>
          <p:blipFill>
            <a:blip r:embed="rId14"/>
            <a:stretch>
              <a:fillRect/>
            </a:stretch>
          </p:blipFill>
          <p:spPr>
            <a:xfrm>
              <a:off x="10823798" y="2844758"/>
              <a:ext cx="809163" cy="1012544"/>
            </a:xfrm>
            <a:prstGeom prst="rect">
              <a:avLst/>
            </a:prstGeom>
          </p:spPr>
        </p:pic>
        <p:sp>
          <p:nvSpPr>
            <p:cNvPr id="44" name="TextBox 43"/>
            <p:cNvSpPr txBox="1"/>
            <p:nvPr/>
          </p:nvSpPr>
          <p:spPr>
            <a:xfrm>
              <a:off x="10834711" y="3868856"/>
              <a:ext cx="776723" cy="276999"/>
            </a:xfrm>
            <a:prstGeom prst="rect">
              <a:avLst/>
            </a:prstGeom>
            <a:noFill/>
            <a:ln>
              <a:noFill/>
            </a:ln>
          </p:spPr>
          <p:txBody>
            <a:bodyPr wrap="square" lIns="0" tIns="0" rIns="0" bIns="0" rtlCol="0">
              <a:spAutoFit/>
            </a:bodyPr>
            <a:lstStyle/>
            <a:p>
              <a:pPr algn="ctr"/>
              <a:r>
                <a:rPr lang="en-US" sz="1764" spc="-52" dirty="0">
                  <a:latin typeface="Segoe UI Light" panose="020B0502040204020203" pitchFamily="34" charset="0"/>
                  <a:cs typeface="Segoe UI Light" panose="020B0502040204020203" pitchFamily="34" charset="0"/>
                </a:rPr>
                <a:t>FIM</a:t>
              </a:r>
            </a:p>
          </p:txBody>
        </p:sp>
      </p:grpSp>
      <p:grpSp>
        <p:nvGrpSpPr>
          <p:cNvPr id="7" name="Group 6"/>
          <p:cNvGrpSpPr/>
          <p:nvPr/>
        </p:nvGrpSpPr>
        <p:grpSpPr>
          <a:xfrm>
            <a:off x="9135633" y="1694050"/>
            <a:ext cx="916920" cy="1346886"/>
            <a:chOff x="9146726" y="1577443"/>
            <a:chExt cx="935550" cy="1374252"/>
          </a:xfrm>
        </p:grpSpPr>
        <p:pic>
          <p:nvPicPr>
            <p:cNvPr id="42" name="Picture 41"/>
            <p:cNvPicPr>
              <a:picLocks noChangeAspect="1"/>
            </p:cNvPicPr>
            <p:nvPr/>
          </p:nvPicPr>
          <p:blipFill>
            <a:blip r:embed="rId15"/>
            <a:stretch>
              <a:fillRect/>
            </a:stretch>
          </p:blipFill>
          <p:spPr>
            <a:xfrm>
              <a:off x="9146726" y="1577443"/>
              <a:ext cx="935550" cy="1050465"/>
            </a:xfrm>
            <a:prstGeom prst="rect">
              <a:avLst/>
            </a:prstGeom>
          </p:spPr>
        </p:pic>
        <p:sp>
          <p:nvSpPr>
            <p:cNvPr id="47" name="TextBox 46"/>
            <p:cNvSpPr txBox="1"/>
            <p:nvPr/>
          </p:nvSpPr>
          <p:spPr>
            <a:xfrm>
              <a:off x="9171815" y="2674696"/>
              <a:ext cx="776723" cy="276999"/>
            </a:xfrm>
            <a:prstGeom prst="rect">
              <a:avLst/>
            </a:prstGeom>
            <a:noFill/>
            <a:ln>
              <a:noFill/>
            </a:ln>
          </p:spPr>
          <p:txBody>
            <a:bodyPr wrap="square" lIns="0" tIns="0" rIns="0" bIns="0" rtlCol="0">
              <a:spAutoFit/>
            </a:bodyPr>
            <a:lstStyle/>
            <a:p>
              <a:pPr algn="ctr"/>
              <a:r>
                <a:rPr lang="en-US" sz="1764" spc="-52" dirty="0">
                  <a:latin typeface="Segoe UI Light" panose="020B0502040204020203" pitchFamily="34" charset="0"/>
                  <a:cs typeface="Segoe UI Light" panose="020B0502040204020203" pitchFamily="34" charset="0"/>
                </a:rPr>
                <a:t>AD/DC</a:t>
              </a:r>
            </a:p>
          </p:txBody>
        </p:sp>
      </p:grpSp>
      <p:pic>
        <p:nvPicPr>
          <p:cNvPr id="59" name="Picture 58"/>
          <p:cNvPicPr>
            <a:picLocks noChangeAspect="1"/>
          </p:cNvPicPr>
          <p:nvPr/>
        </p:nvPicPr>
        <p:blipFill>
          <a:blip r:embed="rId16"/>
          <a:stretch>
            <a:fillRect/>
          </a:stretch>
        </p:blipFill>
        <p:spPr>
          <a:xfrm>
            <a:off x="3999164" y="1496407"/>
            <a:ext cx="1056179" cy="1002746"/>
          </a:xfrm>
          <a:prstGeom prst="rect">
            <a:avLst/>
          </a:prstGeom>
        </p:spPr>
      </p:pic>
      <p:cxnSp>
        <p:nvCxnSpPr>
          <p:cNvPr id="60" name="Straight Arrow Connector 59"/>
          <p:cNvCxnSpPr/>
          <p:nvPr/>
        </p:nvCxnSpPr>
        <p:spPr>
          <a:xfrm>
            <a:off x="6648750" y="2769454"/>
            <a:ext cx="496632" cy="54533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1" name="Straight Arrow Connector 60"/>
          <p:cNvCxnSpPr/>
          <p:nvPr/>
        </p:nvCxnSpPr>
        <p:spPr>
          <a:xfrm flipV="1">
            <a:off x="8114383" y="2309170"/>
            <a:ext cx="905691" cy="1045130"/>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a:off x="9946586" y="2319616"/>
            <a:ext cx="946865" cy="907954"/>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a:endCxn id="9" idx="1"/>
          </p:cNvCxnSpPr>
          <p:nvPr/>
        </p:nvCxnSpPr>
        <p:spPr>
          <a:xfrm>
            <a:off x="8480504" y="4536474"/>
            <a:ext cx="1918928" cy="1007113"/>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12" name="Picture 11"/>
          <p:cNvPicPr>
            <a:picLocks noChangeAspect="1"/>
          </p:cNvPicPr>
          <p:nvPr/>
        </p:nvPicPr>
        <p:blipFill>
          <a:blip r:embed="rId17"/>
          <a:stretch>
            <a:fillRect/>
          </a:stretch>
        </p:blipFill>
        <p:spPr>
          <a:xfrm>
            <a:off x="9238596" y="4780951"/>
            <a:ext cx="596395" cy="380612"/>
          </a:xfrm>
          <a:prstGeom prst="rect">
            <a:avLst/>
          </a:prstGeom>
        </p:spPr>
      </p:pic>
      <p:cxnSp>
        <p:nvCxnSpPr>
          <p:cNvPr id="64" name="Straight Arrow Connector 63"/>
          <p:cNvCxnSpPr/>
          <p:nvPr/>
        </p:nvCxnSpPr>
        <p:spPr>
          <a:xfrm flipH="1" flipV="1">
            <a:off x="8304163" y="3879014"/>
            <a:ext cx="2271610" cy="30524"/>
          </a:xfrm>
          <a:prstGeom prst="straightConnector1">
            <a:avLst/>
          </a:prstGeom>
          <a:ln w="53975">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H="1">
            <a:off x="3866554" y="4286622"/>
            <a:ext cx="2626245" cy="297772"/>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8" name="Group 247"/>
          <p:cNvGrpSpPr/>
          <p:nvPr/>
        </p:nvGrpSpPr>
        <p:grpSpPr>
          <a:xfrm>
            <a:off x="6213763" y="2565005"/>
            <a:ext cx="514401" cy="514401"/>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71" name="Group 70"/>
          <p:cNvGrpSpPr/>
          <p:nvPr/>
        </p:nvGrpSpPr>
        <p:grpSpPr>
          <a:xfrm>
            <a:off x="8110047" y="2536269"/>
            <a:ext cx="514401" cy="5144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74" name="Group 73"/>
          <p:cNvGrpSpPr/>
          <p:nvPr/>
        </p:nvGrpSpPr>
        <p:grpSpPr>
          <a:xfrm>
            <a:off x="10192703" y="2248958"/>
            <a:ext cx="514401" cy="514401"/>
            <a:chOff x="492" y="17985"/>
            <a:chExt cx="524853" cy="524853"/>
          </a:xfrm>
        </p:grpSpPr>
        <p:sp>
          <p:nvSpPr>
            <p:cNvPr id="75" name="Oval 7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3</a:t>
              </a:r>
              <a:endParaRPr lang="en-US" sz="2352" dirty="0"/>
            </a:p>
          </p:txBody>
        </p:sp>
      </p:grpSp>
      <p:grpSp>
        <p:nvGrpSpPr>
          <p:cNvPr id="77" name="Group 76"/>
          <p:cNvGrpSpPr/>
          <p:nvPr/>
        </p:nvGrpSpPr>
        <p:grpSpPr>
          <a:xfrm>
            <a:off x="9287908" y="3451405"/>
            <a:ext cx="514401" cy="514401"/>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grpSp>
        <p:nvGrpSpPr>
          <p:cNvPr id="80" name="Group 79"/>
          <p:cNvGrpSpPr/>
          <p:nvPr/>
        </p:nvGrpSpPr>
        <p:grpSpPr>
          <a:xfrm>
            <a:off x="8541741" y="4624179"/>
            <a:ext cx="514401" cy="514401"/>
            <a:chOff x="492" y="17985"/>
            <a:chExt cx="524853" cy="524853"/>
          </a:xfrm>
        </p:grpSpPr>
        <p:sp>
          <p:nvSpPr>
            <p:cNvPr id="81" name="Oval 8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6</a:t>
              </a:r>
              <a:endParaRPr lang="en-US" sz="2352" dirty="0"/>
            </a:p>
          </p:txBody>
        </p:sp>
      </p:grpSp>
      <p:grpSp>
        <p:nvGrpSpPr>
          <p:cNvPr id="86" name="Group 85"/>
          <p:cNvGrpSpPr/>
          <p:nvPr/>
        </p:nvGrpSpPr>
        <p:grpSpPr>
          <a:xfrm>
            <a:off x="4391201" y="4037429"/>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5</a:t>
              </a:r>
              <a:endParaRPr lang="en-US" sz="2352" dirty="0"/>
            </a:p>
          </p:txBody>
        </p:sp>
      </p:grpSp>
    </p:spTree>
    <p:extLst>
      <p:ext uri="{BB962C8B-B14F-4D97-AF65-F5344CB8AC3E}">
        <p14:creationId xmlns:p14="http://schemas.microsoft.com/office/powerpoint/2010/main" val="208688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anim calcmode="lin" valueType="num">
                                      <p:cBhvr>
                                        <p:cTn id="8" dur="1000" fill="hold"/>
                                        <p:tgtEl>
                                          <p:spTgt spid="248"/>
                                        </p:tgtEl>
                                        <p:attrNameLst>
                                          <p:attrName>ppt_x</p:attrName>
                                        </p:attrNameLst>
                                      </p:cBhvr>
                                      <p:tavLst>
                                        <p:tav tm="0">
                                          <p:val>
                                            <p:strVal val="#ppt_x"/>
                                          </p:val>
                                        </p:tav>
                                        <p:tav tm="100000">
                                          <p:val>
                                            <p:strVal val="#ppt_x"/>
                                          </p:val>
                                        </p:tav>
                                      </p:tavLst>
                                    </p:anim>
                                    <p:anim calcmode="lin" valueType="num">
                                      <p:cBhvr>
                                        <p:cTn id="9" dur="1000" fill="hold"/>
                                        <p:tgtEl>
                                          <p:spTgt spid="24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1000"/>
                                        <p:tgtEl>
                                          <p:spTgt spid="61"/>
                                        </p:tgtEl>
                                      </p:cBhvr>
                                    </p:animEffect>
                                    <p:anim calcmode="lin" valueType="num">
                                      <p:cBhvr>
                                        <p:cTn id="25" dur="1000" fill="hold"/>
                                        <p:tgtEl>
                                          <p:spTgt spid="61"/>
                                        </p:tgtEl>
                                        <p:attrNameLst>
                                          <p:attrName>ppt_x</p:attrName>
                                        </p:attrNameLst>
                                      </p:cBhvr>
                                      <p:tavLst>
                                        <p:tav tm="0">
                                          <p:val>
                                            <p:strVal val="#ppt_x"/>
                                          </p:val>
                                        </p:tav>
                                        <p:tav tm="100000">
                                          <p:val>
                                            <p:strVal val="#ppt_x"/>
                                          </p:val>
                                        </p:tav>
                                      </p:tavLst>
                                    </p:anim>
                                    <p:anim calcmode="lin" valueType="num">
                                      <p:cBhvr>
                                        <p:cTn id="26" dur="1000" fill="hold"/>
                                        <p:tgtEl>
                                          <p:spTgt spid="6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1000"/>
                                        <p:tgtEl>
                                          <p:spTgt spid="71"/>
                                        </p:tgtEl>
                                      </p:cBhvr>
                                    </p:animEffect>
                                    <p:anim calcmode="lin" valueType="num">
                                      <p:cBhvr>
                                        <p:cTn id="30" dur="1000" fill="hold"/>
                                        <p:tgtEl>
                                          <p:spTgt spid="71"/>
                                        </p:tgtEl>
                                        <p:attrNameLst>
                                          <p:attrName>ppt_x</p:attrName>
                                        </p:attrNameLst>
                                      </p:cBhvr>
                                      <p:tavLst>
                                        <p:tav tm="0">
                                          <p:val>
                                            <p:strVal val="#ppt_x"/>
                                          </p:val>
                                        </p:tav>
                                        <p:tav tm="100000">
                                          <p:val>
                                            <p:strVal val="#ppt_x"/>
                                          </p:val>
                                        </p:tav>
                                      </p:tavLst>
                                    </p:anim>
                                    <p:anim calcmode="lin" valueType="num">
                                      <p:cBhvr>
                                        <p:cTn id="31" dur="1000" fill="hold"/>
                                        <p:tgtEl>
                                          <p:spTgt spid="7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1000"/>
                                        <p:tgtEl>
                                          <p:spTgt spid="74"/>
                                        </p:tgtEl>
                                      </p:cBhvr>
                                    </p:animEffect>
                                    <p:anim calcmode="lin" valueType="num">
                                      <p:cBhvr>
                                        <p:cTn id="42" dur="1000" fill="hold"/>
                                        <p:tgtEl>
                                          <p:spTgt spid="74"/>
                                        </p:tgtEl>
                                        <p:attrNameLst>
                                          <p:attrName>ppt_x</p:attrName>
                                        </p:attrNameLst>
                                      </p:cBhvr>
                                      <p:tavLst>
                                        <p:tav tm="0">
                                          <p:val>
                                            <p:strVal val="#ppt_x"/>
                                          </p:val>
                                        </p:tav>
                                        <p:tav tm="100000">
                                          <p:val>
                                            <p:strVal val="#ppt_x"/>
                                          </p:val>
                                        </p:tav>
                                      </p:tavLst>
                                    </p:anim>
                                    <p:anim calcmode="lin" valueType="num">
                                      <p:cBhvr>
                                        <p:cTn id="43" dur="1000" fill="hold"/>
                                        <p:tgtEl>
                                          <p:spTgt spid="7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anim calcmode="lin" valueType="num">
                                      <p:cBhvr>
                                        <p:cTn id="47" dur="1000" fill="hold"/>
                                        <p:tgtEl>
                                          <p:spTgt spid="62"/>
                                        </p:tgtEl>
                                        <p:attrNameLst>
                                          <p:attrName>ppt_x</p:attrName>
                                        </p:attrNameLst>
                                      </p:cBhvr>
                                      <p:tavLst>
                                        <p:tav tm="0">
                                          <p:val>
                                            <p:strVal val="#ppt_x"/>
                                          </p:val>
                                        </p:tav>
                                        <p:tav tm="100000">
                                          <p:val>
                                            <p:strVal val="#ppt_x"/>
                                          </p:val>
                                        </p:tav>
                                      </p:tavLst>
                                    </p:anim>
                                    <p:anim calcmode="lin" valueType="num">
                                      <p:cBhvr>
                                        <p:cTn id="48" dur="1000" fill="hold"/>
                                        <p:tgtEl>
                                          <p:spTgt spid="6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anim calcmode="lin" valueType="num">
                                      <p:cBhvr>
                                        <p:cTn id="52" dur="1000" fill="hold"/>
                                        <p:tgtEl>
                                          <p:spTgt spid="6"/>
                                        </p:tgtEl>
                                        <p:attrNameLst>
                                          <p:attrName>ppt_x</p:attrName>
                                        </p:attrNameLst>
                                      </p:cBhvr>
                                      <p:tavLst>
                                        <p:tav tm="0">
                                          <p:val>
                                            <p:strVal val="#ppt_x"/>
                                          </p:val>
                                        </p:tav>
                                        <p:tav tm="100000">
                                          <p:val>
                                            <p:strVal val="#ppt_x"/>
                                          </p:val>
                                        </p:tav>
                                      </p:tavLst>
                                    </p:anim>
                                    <p:anim calcmode="lin" valueType="num">
                                      <p:cBhvr>
                                        <p:cTn id="53" dur="1000" fill="hold"/>
                                        <p:tgtEl>
                                          <p:spTgt spid="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1000"/>
                                        <p:tgtEl>
                                          <p:spTgt spid="64"/>
                                        </p:tgtEl>
                                      </p:cBhvr>
                                    </p:animEffect>
                                    <p:anim calcmode="lin" valueType="num">
                                      <p:cBhvr>
                                        <p:cTn id="57" dur="1000" fill="hold"/>
                                        <p:tgtEl>
                                          <p:spTgt spid="64"/>
                                        </p:tgtEl>
                                        <p:attrNameLst>
                                          <p:attrName>ppt_x</p:attrName>
                                        </p:attrNameLst>
                                      </p:cBhvr>
                                      <p:tavLst>
                                        <p:tav tm="0">
                                          <p:val>
                                            <p:strVal val="#ppt_x"/>
                                          </p:val>
                                        </p:tav>
                                        <p:tav tm="100000">
                                          <p:val>
                                            <p:strVal val="#ppt_x"/>
                                          </p:val>
                                        </p:tav>
                                      </p:tavLst>
                                    </p:anim>
                                    <p:anim calcmode="lin" valueType="num">
                                      <p:cBhvr>
                                        <p:cTn id="58" dur="1000" fill="hold"/>
                                        <p:tgtEl>
                                          <p:spTgt spid="64"/>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1000"/>
                                        <p:tgtEl>
                                          <p:spTgt spid="77"/>
                                        </p:tgtEl>
                                      </p:cBhvr>
                                    </p:animEffect>
                                    <p:anim calcmode="lin" valueType="num">
                                      <p:cBhvr>
                                        <p:cTn id="62" dur="1000" fill="hold"/>
                                        <p:tgtEl>
                                          <p:spTgt spid="77"/>
                                        </p:tgtEl>
                                        <p:attrNameLst>
                                          <p:attrName>ppt_x</p:attrName>
                                        </p:attrNameLst>
                                      </p:cBhvr>
                                      <p:tavLst>
                                        <p:tav tm="0">
                                          <p:val>
                                            <p:strVal val="#ppt_x"/>
                                          </p:val>
                                        </p:tav>
                                        <p:tav tm="100000">
                                          <p:val>
                                            <p:strVal val="#ppt_x"/>
                                          </p:val>
                                        </p:tav>
                                      </p:tavLst>
                                    </p:anim>
                                    <p:anim calcmode="lin" valueType="num">
                                      <p:cBhvr>
                                        <p:cTn id="63" dur="1000" fill="hold"/>
                                        <p:tgtEl>
                                          <p:spTgt spid="7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2000"/>
                                  </p:stCondLst>
                                  <p:childTnLst>
                                    <p:set>
                                      <p:cBhvr>
                                        <p:cTn id="65" dur="1" fill="hold">
                                          <p:stCondLst>
                                            <p:cond delay="0"/>
                                          </p:stCondLst>
                                        </p:cTn>
                                        <p:tgtEl>
                                          <p:spTgt spid="179"/>
                                        </p:tgtEl>
                                        <p:attrNameLst>
                                          <p:attrName>style.visibility</p:attrName>
                                        </p:attrNameLst>
                                      </p:cBhvr>
                                      <p:to>
                                        <p:strVal val="visible"/>
                                      </p:to>
                                    </p:set>
                                    <p:animEffect transition="in" filter="fade">
                                      <p:cBhvr>
                                        <p:cTn id="66" dur="1000"/>
                                        <p:tgtEl>
                                          <p:spTgt spid="179"/>
                                        </p:tgtEl>
                                      </p:cBhvr>
                                    </p:animEffect>
                                    <p:anim calcmode="lin" valueType="num">
                                      <p:cBhvr>
                                        <p:cTn id="67" dur="1000" fill="hold"/>
                                        <p:tgtEl>
                                          <p:spTgt spid="179"/>
                                        </p:tgtEl>
                                        <p:attrNameLst>
                                          <p:attrName>ppt_x</p:attrName>
                                        </p:attrNameLst>
                                      </p:cBhvr>
                                      <p:tavLst>
                                        <p:tav tm="0">
                                          <p:val>
                                            <p:strVal val="#ppt_x"/>
                                          </p:val>
                                        </p:tav>
                                        <p:tav tm="100000">
                                          <p:val>
                                            <p:strVal val="#ppt_x"/>
                                          </p:val>
                                        </p:tav>
                                      </p:tavLst>
                                    </p:anim>
                                    <p:anim calcmode="lin" valueType="num">
                                      <p:cBhvr>
                                        <p:cTn id="68" dur="1000" fill="hold"/>
                                        <p:tgtEl>
                                          <p:spTgt spid="179"/>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2000"/>
                                  </p:stCondLst>
                                  <p:childTnLst>
                                    <p:set>
                                      <p:cBhvr>
                                        <p:cTn id="70" dur="1" fill="hold">
                                          <p:stCondLst>
                                            <p:cond delay="0"/>
                                          </p:stCondLst>
                                        </p:cTn>
                                        <p:tgtEl>
                                          <p:spTgt spid="172"/>
                                        </p:tgtEl>
                                        <p:attrNameLst>
                                          <p:attrName>style.visibility</p:attrName>
                                        </p:attrNameLst>
                                      </p:cBhvr>
                                      <p:to>
                                        <p:strVal val="visible"/>
                                      </p:to>
                                    </p:set>
                                    <p:animEffect transition="in" filter="fade">
                                      <p:cBhvr>
                                        <p:cTn id="71" dur="1000"/>
                                        <p:tgtEl>
                                          <p:spTgt spid="172"/>
                                        </p:tgtEl>
                                      </p:cBhvr>
                                    </p:animEffect>
                                    <p:anim calcmode="lin" valueType="num">
                                      <p:cBhvr>
                                        <p:cTn id="72" dur="1000" fill="hold"/>
                                        <p:tgtEl>
                                          <p:spTgt spid="172"/>
                                        </p:tgtEl>
                                        <p:attrNameLst>
                                          <p:attrName>ppt_x</p:attrName>
                                        </p:attrNameLst>
                                      </p:cBhvr>
                                      <p:tavLst>
                                        <p:tav tm="0">
                                          <p:val>
                                            <p:strVal val="#ppt_x"/>
                                          </p:val>
                                        </p:tav>
                                        <p:tav tm="100000">
                                          <p:val>
                                            <p:strVal val="#ppt_x"/>
                                          </p:val>
                                        </p:tav>
                                      </p:tavLst>
                                    </p:anim>
                                    <p:anim calcmode="lin" valueType="num">
                                      <p:cBhvr>
                                        <p:cTn id="73" dur="1000" fill="hold"/>
                                        <p:tgtEl>
                                          <p:spTgt spid="17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2000"/>
                                  </p:stCondLst>
                                  <p:childTnLst>
                                    <p:set>
                                      <p:cBhvr>
                                        <p:cTn id="75" dur="1" fill="hold">
                                          <p:stCondLst>
                                            <p:cond delay="0"/>
                                          </p:stCondLst>
                                        </p:cTn>
                                        <p:tgtEl>
                                          <p:spTgt spid="171"/>
                                        </p:tgtEl>
                                        <p:attrNameLst>
                                          <p:attrName>style.visibility</p:attrName>
                                        </p:attrNameLst>
                                      </p:cBhvr>
                                      <p:to>
                                        <p:strVal val="visible"/>
                                      </p:to>
                                    </p:set>
                                    <p:animEffect transition="in" filter="fade">
                                      <p:cBhvr>
                                        <p:cTn id="76" dur="1000"/>
                                        <p:tgtEl>
                                          <p:spTgt spid="171"/>
                                        </p:tgtEl>
                                      </p:cBhvr>
                                    </p:animEffect>
                                    <p:anim calcmode="lin" valueType="num">
                                      <p:cBhvr>
                                        <p:cTn id="77" dur="1000" fill="hold"/>
                                        <p:tgtEl>
                                          <p:spTgt spid="171"/>
                                        </p:tgtEl>
                                        <p:attrNameLst>
                                          <p:attrName>ppt_x</p:attrName>
                                        </p:attrNameLst>
                                      </p:cBhvr>
                                      <p:tavLst>
                                        <p:tav tm="0">
                                          <p:val>
                                            <p:strVal val="#ppt_x"/>
                                          </p:val>
                                        </p:tav>
                                        <p:tav tm="100000">
                                          <p:val>
                                            <p:strVal val="#ppt_x"/>
                                          </p:val>
                                        </p:tav>
                                      </p:tavLst>
                                    </p:anim>
                                    <p:anim calcmode="lin" valueType="num">
                                      <p:cBhvr>
                                        <p:cTn id="78"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fade">
                                      <p:cBhvr>
                                        <p:cTn id="83" dur="1000"/>
                                        <p:tgtEl>
                                          <p:spTgt spid="86"/>
                                        </p:tgtEl>
                                      </p:cBhvr>
                                    </p:animEffect>
                                    <p:anim calcmode="lin" valueType="num">
                                      <p:cBhvr>
                                        <p:cTn id="84" dur="1000" fill="hold"/>
                                        <p:tgtEl>
                                          <p:spTgt spid="86"/>
                                        </p:tgtEl>
                                        <p:attrNameLst>
                                          <p:attrName>ppt_x</p:attrName>
                                        </p:attrNameLst>
                                      </p:cBhvr>
                                      <p:tavLst>
                                        <p:tav tm="0">
                                          <p:val>
                                            <p:strVal val="#ppt_x"/>
                                          </p:val>
                                        </p:tav>
                                        <p:tav tm="100000">
                                          <p:val>
                                            <p:strVal val="#ppt_x"/>
                                          </p:val>
                                        </p:tav>
                                      </p:tavLst>
                                    </p:anim>
                                    <p:anim calcmode="lin" valueType="num">
                                      <p:cBhvr>
                                        <p:cTn id="85" dur="1000" fill="hold"/>
                                        <p:tgtEl>
                                          <p:spTgt spid="86"/>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1000"/>
                                        <p:tgtEl>
                                          <p:spTgt spid="69"/>
                                        </p:tgtEl>
                                      </p:cBhvr>
                                    </p:animEffect>
                                    <p:anim calcmode="lin" valueType="num">
                                      <p:cBhvr>
                                        <p:cTn id="89" dur="1000" fill="hold"/>
                                        <p:tgtEl>
                                          <p:spTgt spid="69"/>
                                        </p:tgtEl>
                                        <p:attrNameLst>
                                          <p:attrName>ppt_x</p:attrName>
                                        </p:attrNameLst>
                                      </p:cBhvr>
                                      <p:tavLst>
                                        <p:tav tm="0">
                                          <p:val>
                                            <p:strVal val="#ppt_x"/>
                                          </p:val>
                                        </p:tav>
                                        <p:tav tm="100000">
                                          <p:val>
                                            <p:strVal val="#ppt_x"/>
                                          </p:val>
                                        </p:tav>
                                      </p:tavLst>
                                    </p:anim>
                                    <p:anim calcmode="lin" valueType="num">
                                      <p:cBhvr>
                                        <p:cTn id="90" dur="1000" fill="hold"/>
                                        <p:tgtEl>
                                          <p:spTgt spid="69"/>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60"/>
                                        </p:tgtEl>
                                        <p:attrNameLst>
                                          <p:attrName>style.visibility</p:attrName>
                                        </p:attrNameLst>
                                      </p:cBhvr>
                                      <p:to>
                                        <p:strVal val="visible"/>
                                      </p:to>
                                    </p:set>
                                    <p:animEffect transition="in" filter="fade">
                                      <p:cBhvr>
                                        <p:cTn id="93" dur="1000"/>
                                        <p:tgtEl>
                                          <p:spTgt spid="260"/>
                                        </p:tgtEl>
                                      </p:cBhvr>
                                    </p:animEffect>
                                    <p:anim calcmode="lin" valueType="num">
                                      <p:cBhvr>
                                        <p:cTn id="94" dur="1000" fill="hold"/>
                                        <p:tgtEl>
                                          <p:spTgt spid="260"/>
                                        </p:tgtEl>
                                        <p:attrNameLst>
                                          <p:attrName>ppt_x</p:attrName>
                                        </p:attrNameLst>
                                      </p:cBhvr>
                                      <p:tavLst>
                                        <p:tav tm="0">
                                          <p:val>
                                            <p:strVal val="#ppt_x"/>
                                          </p:val>
                                        </p:tav>
                                        <p:tav tm="100000">
                                          <p:val>
                                            <p:strVal val="#ppt_x"/>
                                          </p:val>
                                        </p:tav>
                                      </p:tavLst>
                                    </p:anim>
                                    <p:anim calcmode="lin" valueType="num">
                                      <p:cBhvr>
                                        <p:cTn id="95"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80"/>
                                        </p:tgtEl>
                                        <p:attrNameLst>
                                          <p:attrName>style.visibility</p:attrName>
                                        </p:attrNameLst>
                                      </p:cBhvr>
                                      <p:to>
                                        <p:strVal val="visible"/>
                                      </p:to>
                                    </p:set>
                                    <p:animEffect transition="in" filter="fade">
                                      <p:cBhvr>
                                        <p:cTn id="100" dur="1000"/>
                                        <p:tgtEl>
                                          <p:spTgt spid="80"/>
                                        </p:tgtEl>
                                      </p:cBhvr>
                                    </p:animEffect>
                                    <p:anim calcmode="lin" valueType="num">
                                      <p:cBhvr>
                                        <p:cTn id="101" dur="1000" fill="hold"/>
                                        <p:tgtEl>
                                          <p:spTgt spid="80"/>
                                        </p:tgtEl>
                                        <p:attrNameLst>
                                          <p:attrName>ppt_x</p:attrName>
                                        </p:attrNameLst>
                                      </p:cBhvr>
                                      <p:tavLst>
                                        <p:tav tm="0">
                                          <p:val>
                                            <p:strVal val="#ppt_x"/>
                                          </p:val>
                                        </p:tav>
                                        <p:tav tm="100000">
                                          <p:val>
                                            <p:strVal val="#ppt_x"/>
                                          </p:val>
                                        </p:tav>
                                      </p:tavLst>
                                    </p:anim>
                                    <p:anim calcmode="lin" valueType="num">
                                      <p:cBhvr>
                                        <p:cTn id="102" dur="1000" fill="hold"/>
                                        <p:tgtEl>
                                          <p:spTgt spid="80"/>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1000"/>
                                        <p:tgtEl>
                                          <p:spTgt spid="12"/>
                                        </p:tgtEl>
                                      </p:cBhvr>
                                    </p:animEffect>
                                    <p:anim calcmode="lin" valueType="num">
                                      <p:cBhvr>
                                        <p:cTn id="106" dur="1000" fill="hold"/>
                                        <p:tgtEl>
                                          <p:spTgt spid="12"/>
                                        </p:tgtEl>
                                        <p:attrNameLst>
                                          <p:attrName>ppt_x</p:attrName>
                                        </p:attrNameLst>
                                      </p:cBhvr>
                                      <p:tavLst>
                                        <p:tav tm="0">
                                          <p:val>
                                            <p:strVal val="#ppt_x"/>
                                          </p:val>
                                        </p:tav>
                                        <p:tav tm="100000">
                                          <p:val>
                                            <p:strVal val="#ppt_x"/>
                                          </p:val>
                                        </p:tav>
                                      </p:tavLst>
                                    </p:anim>
                                    <p:anim calcmode="lin" valueType="num">
                                      <p:cBhvr>
                                        <p:cTn id="107" dur="1000" fill="hold"/>
                                        <p:tgtEl>
                                          <p:spTgt spid="12"/>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1000"/>
                                        <p:tgtEl>
                                          <p:spTgt spid="63"/>
                                        </p:tgtEl>
                                      </p:cBhvr>
                                    </p:animEffect>
                                    <p:anim calcmode="lin" valueType="num">
                                      <p:cBhvr>
                                        <p:cTn id="111" dur="1000" fill="hold"/>
                                        <p:tgtEl>
                                          <p:spTgt spid="63"/>
                                        </p:tgtEl>
                                        <p:attrNameLst>
                                          <p:attrName>ppt_x</p:attrName>
                                        </p:attrNameLst>
                                      </p:cBhvr>
                                      <p:tavLst>
                                        <p:tav tm="0">
                                          <p:val>
                                            <p:strVal val="#ppt_x"/>
                                          </p:val>
                                        </p:tav>
                                        <p:tav tm="100000">
                                          <p:val>
                                            <p:strVal val="#ppt_x"/>
                                          </p:val>
                                        </p:tav>
                                      </p:tavLst>
                                    </p:anim>
                                    <p:anim calcmode="lin" valueType="num">
                                      <p:cBhvr>
                                        <p:cTn id="112"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Recommended evergreen provisioning model </a:t>
            </a:r>
            <a:br>
              <a:rPr lang="en-US" sz="4800" dirty="0" smtClean="0"/>
            </a:br>
            <a:r>
              <a:rPr lang="en-US" sz="2800" dirty="0" smtClean="0"/>
              <a:t>without web templates</a:t>
            </a:r>
            <a:endParaRPr lang="en-US" sz="4800" dirty="0"/>
          </a:p>
        </p:txBody>
      </p:sp>
      <p:cxnSp>
        <p:nvCxnSpPr>
          <p:cNvPr id="12" name="Straight Arrow Connector 11"/>
          <p:cNvCxnSpPr/>
          <p:nvPr/>
        </p:nvCxnSpPr>
        <p:spPr>
          <a:xfrm flipV="1">
            <a:off x="3454197" y="3891688"/>
            <a:ext cx="866794" cy="2925"/>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6" name="Group 15"/>
          <p:cNvGrpSpPr/>
          <p:nvPr/>
        </p:nvGrpSpPr>
        <p:grpSpPr>
          <a:xfrm>
            <a:off x="1394160" y="4160748"/>
            <a:ext cx="2386326" cy="1460421"/>
            <a:chOff x="9357014" y="3101449"/>
            <a:chExt cx="2367856" cy="1489705"/>
          </a:xfrm>
        </p:grpSpPr>
        <p:grpSp>
          <p:nvGrpSpPr>
            <p:cNvPr id="24" name="Group 23"/>
            <p:cNvGrpSpPr/>
            <p:nvPr/>
          </p:nvGrpSpPr>
          <p:grpSpPr>
            <a:xfrm>
              <a:off x="9357014" y="3101449"/>
              <a:ext cx="2367856" cy="638039"/>
              <a:chOff x="9658449" y="5307495"/>
              <a:chExt cx="2367856" cy="63803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41" tIns="33621" rIns="67241" bIns="33621" numCol="1" anchor="t" anchorCtr="0" compatLnSpc="1">
                <a:prstTxWarp prst="textNoShape">
                  <a:avLst/>
                </a:prstTxWarp>
              </a:bodyPr>
              <a:lstStyle/>
              <a:p>
                <a:endParaRPr lang="en-US" sz="1765" dirty="0">
                  <a:solidFill>
                    <a:schemeClr val="tx1">
                      <a:lumMod val="75000"/>
                      <a:lumOff val="25000"/>
                    </a:schemeClr>
                  </a:solidFill>
                </a:endParaRPr>
              </a:p>
            </p:txBody>
          </p:sp>
          <p:sp>
            <p:nvSpPr>
              <p:cNvPr id="27" name="TextBox 26"/>
              <p:cNvSpPr txBox="1"/>
              <p:nvPr/>
            </p:nvSpPr>
            <p:spPr>
              <a:xfrm>
                <a:off x="10170490" y="5307495"/>
                <a:ext cx="1855815" cy="553998"/>
              </a:xfrm>
              <a:prstGeom prst="rect">
                <a:avLst/>
              </a:prstGeom>
              <a:noFill/>
              <a:ln>
                <a:noFill/>
              </a:ln>
            </p:spPr>
            <p:txBody>
              <a:bodyPr wrap="square" lIns="0" tIns="0" rIns="0" bIns="0" rtlCol="0">
                <a:spAutoFit/>
              </a:bodyPr>
              <a:lstStyle/>
              <a:p>
                <a:r>
                  <a:rPr lang="en-US" sz="1765"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25" name="TextBox 24"/>
            <p:cNvSpPr txBox="1"/>
            <p:nvPr/>
          </p:nvSpPr>
          <p:spPr>
            <a:xfrm>
              <a:off x="9766056" y="3635444"/>
              <a:ext cx="1754341" cy="955710"/>
            </a:xfrm>
            <a:prstGeom prst="rect">
              <a:avLst/>
            </a:prstGeom>
            <a:noFill/>
          </p:spPr>
          <p:txBody>
            <a:bodyPr wrap="square" rtlCol="0">
              <a:spAutoFit/>
            </a:bodyPr>
            <a:lstStyle/>
            <a:p>
              <a:pPr marL="280121" indent="-280121">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121" indent="-280121">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Master Pages</a:t>
              </a:r>
              <a:endParaRPr lang="en-US" sz="1372" dirty="0">
                <a:solidFill>
                  <a:schemeClr val="tx1">
                    <a:lumMod val="75000"/>
                    <a:lumOff val="25000"/>
                  </a:schemeClr>
                </a:solidFill>
                <a:latin typeface="Segoe UI Light" panose="020B0502040204020203" pitchFamily="34" charset="0"/>
                <a:cs typeface="Segoe UI Light" panose="020B0502040204020203" pitchFamily="34" charset="0"/>
              </a:endParaRPr>
            </a:p>
            <a:p>
              <a:pPr marL="280121" indent="-280121">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Page Layouts</a:t>
              </a:r>
              <a:endParaRPr lang="en-US" sz="1372" dirty="0">
                <a:solidFill>
                  <a:schemeClr val="tx1">
                    <a:lumMod val="75000"/>
                    <a:lumOff val="25000"/>
                  </a:schemeClr>
                </a:solidFill>
                <a:latin typeface="Segoe UI Light" panose="020B0502040204020203" pitchFamily="34" charset="0"/>
                <a:cs typeface="Segoe UI Light" panose="020B0502040204020203" pitchFamily="34" charset="0"/>
              </a:endParaRPr>
            </a:p>
            <a:p>
              <a:pPr marL="280121" indent="-280121">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grpSp>
        <p:nvGrpSpPr>
          <p:cNvPr id="17" name="Group 16"/>
          <p:cNvGrpSpPr/>
          <p:nvPr/>
        </p:nvGrpSpPr>
        <p:grpSpPr>
          <a:xfrm>
            <a:off x="1621929" y="2742932"/>
            <a:ext cx="1782445" cy="1421314"/>
            <a:chOff x="4919417" y="4573300"/>
            <a:chExt cx="1782445" cy="1421314"/>
          </a:xfrm>
        </p:grpSpPr>
        <p:sp>
          <p:nvSpPr>
            <p:cNvPr id="18" name="Arc 17"/>
            <p:cNvSpPr/>
            <p:nvPr/>
          </p:nvSpPr>
          <p:spPr>
            <a:xfrm rot="8195881">
              <a:off x="4919417" y="4905103"/>
              <a:ext cx="575254" cy="1089511"/>
            </a:xfrm>
            <a:prstGeom prst="arc">
              <a:avLst>
                <a:gd name="adj1" fmla="val 2097834"/>
                <a:gd name="adj2" fmla="val 366333"/>
              </a:avLst>
            </a:prstGeom>
            <a:ln w="57150">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19" name="Group 18"/>
            <p:cNvGrpSpPr/>
            <p:nvPr/>
          </p:nvGrpSpPr>
          <p:grpSpPr>
            <a:xfrm>
              <a:off x="5029200" y="4896808"/>
              <a:ext cx="1227510" cy="662844"/>
              <a:chOff x="5332478" y="4896807"/>
              <a:chExt cx="924232" cy="744879"/>
            </a:xfrm>
          </p:grpSpPr>
          <p:sp>
            <p:nvSpPr>
              <p:cNvPr id="22" name="Rectangle 21"/>
              <p:cNvSpPr/>
              <p:nvPr/>
            </p:nvSpPr>
            <p:spPr bwMode="auto">
              <a:xfrm>
                <a:off x="5332478" y="5002589"/>
                <a:ext cx="924232" cy="639097"/>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a:solidFill>
                      <a:schemeClr val="tx1">
                        <a:lumMod val="65000"/>
                        <a:lumOff val="35000"/>
                      </a:schemeClr>
                    </a:solidFill>
                    <a:latin typeface="Segoe UI" pitchFamily="34" charset="0"/>
                  </a:rPr>
                  <a:t>Remote </a:t>
                </a:r>
                <a:r>
                  <a:rPr lang="en-US" sz="1600" dirty="0" smtClean="0">
                    <a:solidFill>
                      <a:schemeClr val="tx1">
                        <a:lumMod val="65000"/>
                        <a:lumOff val="35000"/>
                      </a:schemeClr>
                    </a:solidFill>
                    <a:latin typeface="Segoe UI" pitchFamily="34" charset="0"/>
                  </a:rPr>
                  <a:t/>
                </a:r>
                <a:br>
                  <a:rPr lang="en-US" sz="1600" dirty="0" smtClean="0">
                    <a:solidFill>
                      <a:schemeClr val="tx1">
                        <a:lumMod val="65000"/>
                        <a:lumOff val="35000"/>
                      </a:schemeClr>
                    </a:solidFill>
                    <a:latin typeface="Segoe UI" pitchFamily="34" charset="0"/>
                  </a:rPr>
                </a:br>
                <a:r>
                  <a:rPr lang="en-US" sz="1600" dirty="0" smtClean="0">
                    <a:solidFill>
                      <a:schemeClr val="tx1">
                        <a:lumMod val="65000"/>
                        <a:lumOff val="35000"/>
                      </a:schemeClr>
                    </a:solidFill>
                    <a:latin typeface="Segoe UI" pitchFamily="34" charset="0"/>
                  </a:rPr>
                  <a:t>Timer job</a:t>
                </a:r>
                <a:endParaRPr lang="en-US" sz="1600" dirty="0">
                  <a:solidFill>
                    <a:schemeClr val="tx1">
                      <a:lumMod val="65000"/>
                      <a:lumOff val="35000"/>
                    </a:schemeClr>
                  </a:solidFill>
                  <a:latin typeface="Segoe UI" pitchFamily="34" charset="0"/>
                </a:endParaRPr>
              </a:p>
            </p:txBody>
          </p:sp>
          <p:sp>
            <p:nvSpPr>
              <p:cNvPr id="23" name="Rectangle 22"/>
              <p:cNvSpPr/>
              <p:nvPr/>
            </p:nvSpPr>
            <p:spPr bwMode="auto">
              <a:xfrm>
                <a:off x="5332478" y="4896807"/>
                <a:ext cx="924232" cy="139346"/>
              </a:xfrm>
              <a:prstGeom prst="rect">
                <a:avLst/>
              </a:prstGeom>
              <a:solidFill>
                <a:schemeClr val="tx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Box 19"/>
            <p:cNvSpPr txBox="1"/>
            <p:nvPr/>
          </p:nvSpPr>
          <p:spPr>
            <a:xfrm>
              <a:off x="5884811" y="4573300"/>
              <a:ext cx="607218" cy="615553"/>
            </a:xfrm>
            <a:prstGeom prst="rect">
              <a:avLst/>
            </a:prstGeom>
            <a:noFill/>
          </p:spPr>
          <p:txBody>
            <a:bodyPr wrap="none" lIns="0" tIns="0" rIns="0" bIns="0" rtlCol="0">
              <a:spAutoFit/>
            </a:bodyPr>
            <a:lstStyle/>
            <a:p>
              <a:r>
                <a:rPr lang="en-US" sz="4000" b="1" spc="-70" dirty="0" smtClean="0">
                  <a:ln w="12700">
                    <a:solidFill>
                      <a:schemeClr val="bg1"/>
                    </a:solidFill>
                  </a:ln>
                  <a:solidFill>
                    <a:srgbClr val="33862F"/>
                  </a:solidFill>
                  <a:effectLst>
                    <a:glow rad="101600">
                      <a:schemeClr val="bg1">
                        <a:alpha val="60000"/>
                      </a:schemeClr>
                    </a:glow>
                  </a:effectLst>
                </a:rPr>
                <a:t>C#</a:t>
              </a:r>
            </a:p>
          </p:txBody>
        </p:sp>
        <p:pic>
          <p:nvPicPr>
            <p:cNvPr id="21" name="Picture 34" descr="Efficiency.png"/>
            <p:cNvPicPr>
              <a:picLocks noChangeAspect="1"/>
            </p:cNvPicPr>
            <p:nvPr/>
          </p:nvPicPr>
          <p:blipFill>
            <a:blip r:embed="rId2" cstate="print">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6091577" y="5188853"/>
              <a:ext cx="610285" cy="635514"/>
            </a:xfrm>
            <a:prstGeom prst="rect">
              <a:avLst/>
            </a:prstGeom>
            <a:noFill/>
            <a:ln>
              <a:noFill/>
            </a:ln>
          </p:spPr>
        </p:pic>
      </p:gr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980" y="1483072"/>
            <a:ext cx="2402761" cy="1412823"/>
          </a:xfrm>
          <a:prstGeom prst="rect">
            <a:avLst/>
          </a:prstGeom>
        </p:spPr>
      </p:pic>
      <p:pic>
        <p:nvPicPr>
          <p:cNvPr id="30" name="Picture 2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980" y="3316193"/>
            <a:ext cx="2347575" cy="1387663"/>
          </a:xfrm>
          <a:prstGeom prst="rect">
            <a:avLst/>
          </a:prstGeom>
        </p:spPr>
      </p:pic>
      <p:pic>
        <p:nvPicPr>
          <p:cNvPr id="31" name="Picture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83980" y="4893953"/>
            <a:ext cx="2402761" cy="1454432"/>
          </a:xfrm>
          <a:prstGeom prst="rect">
            <a:avLst/>
          </a:prstGeom>
        </p:spPr>
      </p:pic>
      <p:cxnSp>
        <p:nvCxnSpPr>
          <p:cNvPr id="32" name="Straight Arrow Connector 31"/>
          <p:cNvCxnSpPr/>
          <p:nvPr/>
        </p:nvCxnSpPr>
        <p:spPr>
          <a:xfrm>
            <a:off x="6575283" y="3891688"/>
            <a:ext cx="1383794" cy="0"/>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4" name="Picture 33"/>
          <p:cNvPicPr>
            <a:picLocks noChangeAspect="1"/>
          </p:cNvPicPr>
          <p:nvPr/>
        </p:nvPicPr>
        <p:blipFill>
          <a:blip r:embed="rId7"/>
          <a:stretch>
            <a:fillRect/>
          </a:stretch>
        </p:blipFill>
        <p:spPr>
          <a:xfrm>
            <a:off x="4392249" y="3308073"/>
            <a:ext cx="1992323" cy="1167230"/>
          </a:xfrm>
          <a:prstGeom prst="rect">
            <a:avLst/>
          </a:prstGeom>
          <a:ln>
            <a:solidFill>
              <a:schemeClr val="bg1">
                <a:lumMod val="65000"/>
              </a:schemeClr>
            </a:solidFill>
          </a:ln>
        </p:spPr>
      </p:pic>
      <p:sp>
        <p:nvSpPr>
          <p:cNvPr id="35" name="TextBox 34"/>
          <p:cNvSpPr txBox="1"/>
          <p:nvPr/>
        </p:nvSpPr>
        <p:spPr>
          <a:xfrm>
            <a:off x="9621983" y="2618896"/>
            <a:ext cx="1009572" cy="276999"/>
          </a:xfrm>
          <a:prstGeom prst="rect">
            <a:avLst/>
          </a:prstGeom>
          <a:noFill/>
        </p:spPr>
        <p:txBody>
          <a:bodyPr wrap="none" lIns="0" tIns="0" rIns="0" bIns="0" rtlCol="0">
            <a:spAutoFit/>
          </a:bodyPr>
          <a:lstStyle/>
          <a:p>
            <a:r>
              <a:rPr lang="en-US" spc="-70" dirty="0" smtClean="0">
                <a:gradFill>
                  <a:gsLst>
                    <a:gs pos="2917">
                      <a:schemeClr val="bg2"/>
                    </a:gs>
                    <a:gs pos="95000">
                      <a:schemeClr val="bg2"/>
                    </a:gs>
                  </a:gsLst>
                  <a:lin ang="5400000" scaled="0"/>
                </a:gradFill>
              </a:rPr>
              <a:t>Project site</a:t>
            </a:r>
          </a:p>
        </p:txBody>
      </p:sp>
      <p:sp>
        <p:nvSpPr>
          <p:cNvPr id="36" name="TextBox 35"/>
          <p:cNvSpPr txBox="1"/>
          <p:nvPr/>
        </p:nvSpPr>
        <p:spPr>
          <a:xfrm>
            <a:off x="9230594" y="4407247"/>
            <a:ext cx="1358898" cy="276999"/>
          </a:xfrm>
          <a:prstGeom prst="rect">
            <a:avLst/>
          </a:prstGeom>
          <a:noFill/>
        </p:spPr>
        <p:txBody>
          <a:bodyPr wrap="none" lIns="0" tIns="0" rIns="0" bIns="0" rtlCol="0">
            <a:spAutoFit/>
          </a:bodyPr>
          <a:lstStyle/>
          <a:p>
            <a:r>
              <a:rPr lang="en-US" spc="-70" dirty="0" smtClean="0">
                <a:gradFill>
                  <a:gsLst>
                    <a:gs pos="2917">
                      <a:schemeClr val="bg2"/>
                    </a:gs>
                    <a:gs pos="95000">
                      <a:schemeClr val="bg2"/>
                    </a:gs>
                  </a:gsLst>
                  <a:lin ang="5400000" scaled="0"/>
                </a:gradFill>
              </a:rPr>
              <a:t>Organizational</a:t>
            </a:r>
          </a:p>
        </p:txBody>
      </p:sp>
      <p:sp>
        <p:nvSpPr>
          <p:cNvPr id="37" name="TextBox 36"/>
          <p:cNvSpPr txBox="1"/>
          <p:nvPr/>
        </p:nvSpPr>
        <p:spPr>
          <a:xfrm>
            <a:off x="9591846" y="6071386"/>
            <a:ext cx="1069845" cy="276999"/>
          </a:xfrm>
          <a:prstGeom prst="rect">
            <a:avLst/>
          </a:prstGeom>
          <a:noFill/>
        </p:spPr>
        <p:txBody>
          <a:bodyPr wrap="none" lIns="0" tIns="0" rIns="0" bIns="0" rtlCol="0">
            <a:spAutoFit/>
          </a:bodyPr>
          <a:lstStyle/>
          <a:p>
            <a:r>
              <a:rPr lang="en-US" spc="-70" dirty="0" smtClean="0">
                <a:gradFill>
                  <a:gsLst>
                    <a:gs pos="2917">
                      <a:schemeClr val="bg2"/>
                    </a:gs>
                    <a:gs pos="95000">
                      <a:schemeClr val="bg2"/>
                    </a:gs>
                  </a:gsLst>
                  <a:lin ang="5400000" scaled="0"/>
                </a:gradFill>
              </a:rPr>
              <a:t>Workgroup</a:t>
            </a:r>
          </a:p>
        </p:txBody>
      </p:sp>
      <p:cxnSp>
        <p:nvCxnSpPr>
          <p:cNvPr id="38" name="Straight Connector 37"/>
          <p:cNvCxnSpPr/>
          <p:nvPr/>
        </p:nvCxnSpPr>
        <p:spPr>
          <a:xfrm>
            <a:off x="3539703" y="1974244"/>
            <a:ext cx="1110955" cy="118632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2587323" y="1393594"/>
            <a:ext cx="3184212" cy="1134831"/>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Initial provisioning based on the out of the box site. Usually either team site or publishing site.</a:t>
            </a:r>
          </a:p>
          <a:p>
            <a:pPr marL="0" lvl="1"/>
            <a:r>
              <a:rPr lang="en-US" sz="1400" dirty="0" smtClean="0">
                <a:solidFill>
                  <a:schemeClr val="bg1"/>
                </a:solidFill>
              </a:rPr>
              <a:t>Assets are uploaded from the provisioning engine using CSOM/REST</a:t>
            </a:r>
            <a:endParaRPr lang="en-US" sz="1400" dirty="0">
              <a:solidFill>
                <a:schemeClr val="bg1"/>
              </a:solidFill>
            </a:endParaRPr>
          </a:p>
        </p:txBody>
      </p:sp>
      <p:cxnSp>
        <p:nvCxnSpPr>
          <p:cNvPr id="42" name="Straight Arrow Connector 41"/>
          <p:cNvCxnSpPr/>
          <p:nvPr/>
        </p:nvCxnSpPr>
        <p:spPr>
          <a:xfrm flipV="1">
            <a:off x="6576166" y="2358799"/>
            <a:ext cx="1498907" cy="1370485"/>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6576166" y="4166241"/>
            <a:ext cx="1382911" cy="986466"/>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8" name="Straight Connector 47"/>
          <p:cNvCxnSpPr/>
          <p:nvPr/>
        </p:nvCxnSpPr>
        <p:spPr>
          <a:xfrm flipV="1">
            <a:off x="6367260" y="4054093"/>
            <a:ext cx="816797" cy="1516713"/>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179429" y="4754683"/>
            <a:ext cx="3004628" cy="1781162"/>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Apply the needed changes (configurations etc.) on top of the out of the box site based on the user selection.</a:t>
            </a:r>
          </a:p>
          <a:p>
            <a:pPr marL="0" lvl="1"/>
            <a:r>
              <a:rPr lang="en-US" sz="1400" dirty="0" smtClean="0">
                <a:solidFill>
                  <a:schemeClr val="bg1"/>
                </a:solidFill>
              </a:rPr>
              <a:t>This is the specialization part, but since we start from </a:t>
            </a:r>
            <a:r>
              <a:rPr lang="en-US" sz="1400" dirty="0" err="1" smtClean="0">
                <a:solidFill>
                  <a:schemeClr val="bg1"/>
                </a:solidFill>
              </a:rPr>
              <a:t>oob</a:t>
            </a:r>
            <a:r>
              <a:rPr lang="en-US" sz="1400" dirty="0" smtClean="0">
                <a:solidFill>
                  <a:schemeClr val="bg1"/>
                </a:solidFill>
              </a:rPr>
              <a:t> site, we always get the latest improvements to it as a base line.</a:t>
            </a:r>
            <a:endParaRPr lang="en-US" sz="1400" dirty="0">
              <a:solidFill>
                <a:schemeClr val="bg1"/>
              </a:solidFill>
            </a:endParaRPr>
          </a:p>
        </p:txBody>
      </p:sp>
      <p:grpSp>
        <p:nvGrpSpPr>
          <p:cNvPr id="52" name="Group 51"/>
          <p:cNvGrpSpPr/>
          <p:nvPr/>
        </p:nvGrpSpPr>
        <p:grpSpPr>
          <a:xfrm>
            <a:off x="1334489" y="2599105"/>
            <a:ext cx="514401" cy="514401"/>
            <a:chOff x="492" y="17985"/>
            <a:chExt cx="524853" cy="524853"/>
          </a:xfrm>
        </p:grpSpPr>
        <p:sp>
          <p:nvSpPr>
            <p:cNvPr id="53" name="Oval 5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55" name="Group 54"/>
          <p:cNvGrpSpPr/>
          <p:nvPr/>
        </p:nvGrpSpPr>
        <p:grpSpPr>
          <a:xfrm>
            <a:off x="5493380" y="2844084"/>
            <a:ext cx="514401" cy="514401"/>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58" name="Group 57"/>
          <p:cNvGrpSpPr/>
          <p:nvPr/>
        </p:nvGrpSpPr>
        <p:grpSpPr>
          <a:xfrm>
            <a:off x="10502915" y="1919691"/>
            <a:ext cx="514401" cy="514401"/>
            <a:chOff x="492" y="17985"/>
            <a:chExt cx="524853" cy="524853"/>
          </a:xfrm>
        </p:grpSpPr>
        <p:sp>
          <p:nvSpPr>
            <p:cNvPr id="59" name="Oval 5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61" name="Group 60"/>
          <p:cNvGrpSpPr/>
          <p:nvPr/>
        </p:nvGrpSpPr>
        <p:grpSpPr>
          <a:xfrm>
            <a:off x="10506950" y="3698515"/>
            <a:ext cx="514401" cy="514401"/>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64" name="Group 63"/>
          <p:cNvGrpSpPr/>
          <p:nvPr/>
        </p:nvGrpSpPr>
        <p:grpSpPr>
          <a:xfrm>
            <a:off x="10506950" y="5365283"/>
            <a:ext cx="514401" cy="514401"/>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spTree>
    <p:extLst>
      <p:ext uri="{BB962C8B-B14F-4D97-AF65-F5344CB8AC3E}">
        <p14:creationId xmlns:p14="http://schemas.microsoft.com/office/powerpoint/2010/main" val="699076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1000"/>
                                        <p:tgtEl>
                                          <p:spTgt spid="44"/>
                                        </p:tgtEl>
                                      </p:cBhvr>
                                    </p:animEffect>
                                    <p:anim calcmode="lin" valueType="num">
                                      <p:cBhvr>
                                        <p:cTn id="38" dur="1000" fill="hold"/>
                                        <p:tgtEl>
                                          <p:spTgt spid="44"/>
                                        </p:tgtEl>
                                        <p:attrNameLst>
                                          <p:attrName>ppt_x</p:attrName>
                                        </p:attrNameLst>
                                      </p:cBhvr>
                                      <p:tavLst>
                                        <p:tav tm="0">
                                          <p:val>
                                            <p:strVal val="#ppt_x"/>
                                          </p:val>
                                        </p:tav>
                                        <p:tav tm="100000">
                                          <p:val>
                                            <p:strVal val="#ppt_x"/>
                                          </p:val>
                                        </p:tav>
                                      </p:tavLst>
                                    </p:anim>
                                    <p:anim calcmode="lin" valueType="num">
                                      <p:cBhvr>
                                        <p:cTn id="39" dur="1000" fill="hold"/>
                                        <p:tgtEl>
                                          <p:spTgt spid="4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0"/>
                                        <p:tgtEl>
                                          <p:spTgt spid="52"/>
                                        </p:tgtEl>
                                      </p:cBhvr>
                                    </p:animEffect>
                                    <p:anim calcmode="lin" valueType="num">
                                      <p:cBhvr>
                                        <p:cTn id="48" dur="1000" fill="hold"/>
                                        <p:tgtEl>
                                          <p:spTgt spid="52"/>
                                        </p:tgtEl>
                                        <p:attrNameLst>
                                          <p:attrName>ppt_x</p:attrName>
                                        </p:attrNameLst>
                                      </p:cBhvr>
                                      <p:tavLst>
                                        <p:tav tm="0">
                                          <p:val>
                                            <p:strVal val="#ppt_x"/>
                                          </p:val>
                                        </p:tav>
                                        <p:tav tm="100000">
                                          <p:val>
                                            <p:strVal val="#ppt_x"/>
                                          </p:val>
                                        </p:tav>
                                      </p:tavLst>
                                    </p:anim>
                                    <p:anim calcmode="lin" valueType="num">
                                      <p:cBhvr>
                                        <p:cTn id="49" dur="10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1000"/>
                                        <p:tgtEl>
                                          <p:spTgt spid="55"/>
                                        </p:tgtEl>
                                      </p:cBhvr>
                                    </p:animEffect>
                                    <p:anim calcmode="lin" valueType="num">
                                      <p:cBhvr>
                                        <p:cTn id="53" dur="1000" fill="hold"/>
                                        <p:tgtEl>
                                          <p:spTgt spid="55"/>
                                        </p:tgtEl>
                                        <p:attrNameLst>
                                          <p:attrName>ppt_x</p:attrName>
                                        </p:attrNameLst>
                                      </p:cBhvr>
                                      <p:tavLst>
                                        <p:tav tm="0">
                                          <p:val>
                                            <p:strVal val="#ppt_x"/>
                                          </p:val>
                                        </p:tav>
                                        <p:tav tm="100000">
                                          <p:val>
                                            <p:strVal val="#ppt_x"/>
                                          </p:val>
                                        </p:tav>
                                      </p:tavLst>
                                    </p:anim>
                                    <p:anim calcmode="lin" valueType="num">
                                      <p:cBhvr>
                                        <p:cTn id="54" dur="1000" fill="hold"/>
                                        <p:tgtEl>
                                          <p:spTgt spid="5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1000"/>
                                        <p:tgtEl>
                                          <p:spTgt spid="58"/>
                                        </p:tgtEl>
                                      </p:cBhvr>
                                    </p:animEffect>
                                    <p:anim calcmode="lin" valueType="num">
                                      <p:cBhvr>
                                        <p:cTn id="58" dur="1000" fill="hold"/>
                                        <p:tgtEl>
                                          <p:spTgt spid="58"/>
                                        </p:tgtEl>
                                        <p:attrNameLst>
                                          <p:attrName>ppt_x</p:attrName>
                                        </p:attrNameLst>
                                      </p:cBhvr>
                                      <p:tavLst>
                                        <p:tav tm="0">
                                          <p:val>
                                            <p:strVal val="#ppt_x"/>
                                          </p:val>
                                        </p:tav>
                                        <p:tav tm="100000">
                                          <p:val>
                                            <p:strVal val="#ppt_x"/>
                                          </p:val>
                                        </p:tav>
                                      </p:tavLst>
                                    </p:anim>
                                    <p:anim calcmode="lin" valueType="num">
                                      <p:cBhvr>
                                        <p:cTn id="59" dur="1000" fill="hold"/>
                                        <p:tgtEl>
                                          <p:spTgt spid="5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1000"/>
                                        <p:tgtEl>
                                          <p:spTgt spid="64"/>
                                        </p:tgtEl>
                                      </p:cBhvr>
                                    </p:animEffect>
                                    <p:anim calcmode="lin" valueType="num">
                                      <p:cBhvr>
                                        <p:cTn id="68" dur="1000" fill="hold"/>
                                        <p:tgtEl>
                                          <p:spTgt spid="64"/>
                                        </p:tgtEl>
                                        <p:attrNameLst>
                                          <p:attrName>ppt_x</p:attrName>
                                        </p:attrNameLst>
                                      </p:cBhvr>
                                      <p:tavLst>
                                        <p:tav tm="0">
                                          <p:val>
                                            <p:strVal val="#ppt_x"/>
                                          </p:val>
                                        </p:tav>
                                        <p:tav tm="100000">
                                          <p:val>
                                            <p:strVal val="#ppt_x"/>
                                          </p:val>
                                        </p:tav>
                                      </p:tavLst>
                                    </p:anim>
                                    <p:anim calcmode="lin" valueType="num">
                                      <p:cBhvr>
                                        <p:cTn id="6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010042" y="3460804"/>
            <a:ext cx="1506767" cy="791721"/>
            <a:chOff x="7896899" y="432295"/>
            <a:chExt cx="2720407" cy="1583572"/>
          </a:xfrm>
        </p:grpSpPr>
        <p:pic>
          <p:nvPicPr>
            <p:cNvPr id="66" name="Picture 65"/>
            <p:cNvPicPr>
              <a:picLocks noChangeAspect="1"/>
            </p:cNvPicPr>
            <p:nvPr/>
          </p:nvPicPr>
          <p:blipFill>
            <a:blip r:embed="rId2"/>
            <a:stretch>
              <a:fillRect/>
            </a:stretch>
          </p:blipFill>
          <p:spPr>
            <a:xfrm>
              <a:off x="7896899" y="432295"/>
              <a:ext cx="2072820" cy="1225402"/>
            </a:xfrm>
            <a:prstGeom prst="rect">
              <a:avLst/>
            </a:prstGeom>
          </p:spPr>
        </p:pic>
        <p:pic>
          <p:nvPicPr>
            <p:cNvPr id="65" name="Picture 64"/>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322131" y="789147"/>
              <a:ext cx="1295175" cy="1226720"/>
            </a:xfrm>
            <a:prstGeom prst="rect">
              <a:avLst/>
            </a:prstGeom>
            <a:effectLst>
              <a:outerShdw blurRad="50800" dist="38100" dir="2700000" algn="tl" rotWithShape="0">
                <a:prstClr val="black">
                  <a:alpha val="40000"/>
                </a:prstClr>
              </a:outerShdw>
            </a:effectLst>
          </p:spPr>
        </p:pic>
      </p:grpSp>
      <p:pic>
        <p:nvPicPr>
          <p:cNvPr id="7" name="Picture 6"/>
          <p:cNvPicPr>
            <a:picLocks noChangeAspect="1"/>
          </p:cNvPicPr>
          <p:nvPr/>
        </p:nvPicPr>
        <p:blipFill>
          <a:blip r:embed="rId5"/>
          <a:stretch>
            <a:fillRect/>
          </a:stretch>
        </p:blipFill>
        <p:spPr>
          <a:xfrm>
            <a:off x="3697376" y="988100"/>
            <a:ext cx="1119353" cy="696000"/>
          </a:xfrm>
          <a:prstGeom prst="rect">
            <a:avLst/>
          </a:prstGeom>
        </p:spPr>
      </p:pic>
      <p:pic>
        <p:nvPicPr>
          <p:cNvPr id="8" name="Picture 7"/>
          <p:cNvPicPr>
            <a:picLocks noChangeAspect="1"/>
          </p:cNvPicPr>
          <p:nvPr/>
        </p:nvPicPr>
        <p:blipFill>
          <a:blip r:embed="rId6"/>
          <a:stretch>
            <a:fillRect/>
          </a:stretch>
        </p:blipFill>
        <p:spPr>
          <a:xfrm>
            <a:off x="5845126" y="988100"/>
            <a:ext cx="1019571" cy="871304"/>
          </a:xfrm>
          <a:prstGeom prst="rect">
            <a:avLst/>
          </a:prstGeom>
        </p:spPr>
      </p:pic>
      <p:grpSp>
        <p:nvGrpSpPr>
          <p:cNvPr id="32" name="Group 31"/>
          <p:cNvGrpSpPr/>
          <p:nvPr/>
        </p:nvGrpSpPr>
        <p:grpSpPr>
          <a:xfrm>
            <a:off x="6775762" y="2322304"/>
            <a:ext cx="3732390" cy="2089733"/>
            <a:chOff x="6287817" y="1288698"/>
            <a:chExt cx="3732390" cy="2089733"/>
          </a:xfrm>
        </p:grpSpPr>
        <p:pic>
          <p:nvPicPr>
            <p:cNvPr id="28" name="Picture 27"/>
            <p:cNvPicPr>
              <a:picLocks noChangeAspect="1"/>
            </p:cNvPicPr>
            <p:nvPr/>
          </p:nvPicPr>
          <p:blipFill rotWithShape="1">
            <a:blip r:embed="rId7"/>
            <a:srcRect r="16754" b="19034"/>
            <a:stretch/>
          </p:blipFill>
          <p:spPr>
            <a:xfrm>
              <a:off x="7070652" y="1288698"/>
              <a:ext cx="2949555" cy="1138500"/>
            </a:xfrm>
            <a:prstGeom prst="rect">
              <a:avLst/>
            </a:prstGeom>
            <a:ln>
              <a:solidFill>
                <a:schemeClr val="bg1">
                  <a:lumMod val="75000"/>
                </a:schemeClr>
              </a:solidFill>
            </a:ln>
          </p:spPr>
        </p:pic>
        <p:pic>
          <p:nvPicPr>
            <p:cNvPr id="29" name="Picture 28"/>
            <p:cNvPicPr>
              <a:picLocks noChangeAspect="1"/>
            </p:cNvPicPr>
            <p:nvPr/>
          </p:nvPicPr>
          <p:blipFill>
            <a:blip r:embed="rId8"/>
            <a:stretch>
              <a:fillRect/>
            </a:stretch>
          </p:blipFill>
          <p:spPr>
            <a:xfrm>
              <a:off x="6287817" y="2017916"/>
              <a:ext cx="1835599" cy="1360515"/>
            </a:xfrm>
            <a:prstGeom prst="rect">
              <a:avLst/>
            </a:prstGeom>
          </p:spPr>
        </p:pic>
      </p:grpSp>
      <p:grpSp>
        <p:nvGrpSpPr>
          <p:cNvPr id="41" name="Group 40"/>
          <p:cNvGrpSpPr/>
          <p:nvPr/>
        </p:nvGrpSpPr>
        <p:grpSpPr>
          <a:xfrm>
            <a:off x="6734704" y="4821533"/>
            <a:ext cx="4195169" cy="1647938"/>
            <a:chOff x="7299368" y="4068245"/>
            <a:chExt cx="4195169" cy="1647938"/>
          </a:xfrm>
        </p:grpSpPr>
        <p:grpSp>
          <p:nvGrpSpPr>
            <p:cNvPr id="12" name="Group 11"/>
            <p:cNvGrpSpPr/>
            <p:nvPr/>
          </p:nvGrpSpPr>
          <p:grpSpPr>
            <a:xfrm>
              <a:off x="9173228" y="4255762"/>
              <a:ext cx="2321309" cy="1460421"/>
              <a:chOff x="9357014" y="3101449"/>
              <a:chExt cx="2367856" cy="1489705"/>
            </a:xfrm>
          </p:grpSpPr>
          <p:grpSp>
            <p:nvGrpSpPr>
              <p:cNvPr id="16" name="Group 15"/>
              <p:cNvGrpSpPr/>
              <p:nvPr/>
            </p:nvGrpSpPr>
            <p:grpSpPr>
              <a:xfrm>
                <a:off x="9357014" y="3101449"/>
                <a:ext cx="2367856" cy="638039"/>
                <a:chOff x="9658449" y="5307495"/>
                <a:chExt cx="2367856" cy="638039"/>
              </a:xfrm>
            </p:grpSpPr>
            <p:sp>
              <p:nvSpPr>
                <p:cNvPr id="18"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41" tIns="33621" rIns="67241" bIns="33621" numCol="1" anchor="t" anchorCtr="0" compatLnSpc="1">
                  <a:prstTxWarp prst="textNoShape">
                    <a:avLst/>
                  </a:prstTxWarp>
                </a:bodyPr>
                <a:lstStyle/>
                <a:p>
                  <a:endParaRPr lang="en-US" sz="1765" dirty="0">
                    <a:solidFill>
                      <a:schemeClr val="tx1">
                        <a:lumMod val="75000"/>
                        <a:lumOff val="25000"/>
                      </a:schemeClr>
                    </a:solidFill>
                  </a:endParaRPr>
                </a:p>
              </p:txBody>
            </p:sp>
            <p:sp>
              <p:nvSpPr>
                <p:cNvPr id="19" name="TextBox 18"/>
                <p:cNvSpPr txBox="1"/>
                <p:nvPr/>
              </p:nvSpPr>
              <p:spPr>
                <a:xfrm>
                  <a:off x="10170490" y="5307495"/>
                  <a:ext cx="1855815" cy="553998"/>
                </a:xfrm>
                <a:prstGeom prst="rect">
                  <a:avLst/>
                </a:prstGeom>
                <a:noFill/>
                <a:ln>
                  <a:noFill/>
                </a:ln>
              </p:spPr>
              <p:txBody>
                <a:bodyPr wrap="square" lIns="0" tIns="0" rIns="0" bIns="0" rtlCol="0">
                  <a:spAutoFit/>
                </a:bodyPr>
                <a:lstStyle/>
                <a:p>
                  <a:r>
                    <a:rPr lang="en-US" sz="1765"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17" name="TextBox 16"/>
              <p:cNvSpPr txBox="1"/>
              <p:nvPr/>
            </p:nvSpPr>
            <p:spPr>
              <a:xfrm>
                <a:off x="9766056" y="3635444"/>
                <a:ext cx="1958814" cy="955710"/>
              </a:xfrm>
              <a:prstGeom prst="rect">
                <a:avLst/>
              </a:prstGeom>
              <a:noFill/>
            </p:spPr>
            <p:txBody>
              <a:bodyPr wrap="square" rtlCol="0">
                <a:spAutoFit/>
              </a:bodyPr>
              <a:lstStyle/>
              <a:p>
                <a:pPr marL="280121" indent="-280121">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121" indent="-280121">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Master Pages</a:t>
                </a:r>
                <a:endParaRPr lang="en-US" sz="1372" dirty="0">
                  <a:solidFill>
                    <a:schemeClr val="tx1">
                      <a:lumMod val="75000"/>
                      <a:lumOff val="25000"/>
                    </a:schemeClr>
                  </a:solidFill>
                  <a:latin typeface="Segoe UI Light" panose="020B0502040204020203" pitchFamily="34" charset="0"/>
                  <a:cs typeface="Segoe UI Light" panose="020B0502040204020203" pitchFamily="34" charset="0"/>
                </a:endParaRPr>
              </a:p>
              <a:p>
                <a:pPr marL="280121" indent="-280121">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Page Layouts</a:t>
                </a:r>
                <a:endParaRPr lang="en-US" sz="1372" dirty="0">
                  <a:solidFill>
                    <a:schemeClr val="tx1">
                      <a:lumMod val="75000"/>
                      <a:lumOff val="25000"/>
                    </a:schemeClr>
                  </a:solidFill>
                  <a:latin typeface="Segoe UI Light" panose="020B0502040204020203" pitchFamily="34" charset="0"/>
                  <a:cs typeface="Segoe UI Light" panose="020B0502040204020203" pitchFamily="34" charset="0"/>
                </a:endParaRPr>
              </a:p>
              <a:p>
                <a:pPr marL="280121" indent="-280121">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grpSp>
          <p:nvGrpSpPr>
            <p:cNvPr id="39" name="Group 38"/>
            <p:cNvGrpSpPr/>
            <p:nvPr/>
          </p:nvGrpSpPr>
          <p:grpSpPr>
            <a:xfrm>
              <a:off x="7299368" y="4068245"/>
              <a:ext cx="1782445" cy="1421314"/>
              <a:chOff x="4919417" y="4573300"/>
              <a:chExt cx="1782445" cy="1421314"/>
            </a:xfrm>
          </p:grpSpPr>
          <p:sp>
            <p:nvSpPr>
              <p:cNvPr id="37" name="Arc 36"/>
              <p:cNvSpPr/>
              <p:nvPr/>
            </p:nvSpPr>
            <p:spPr>
              <a:xfrm rot="8195881">
                <a:off x="4919417" y="4905103"/>
                <a:ext cx="575254" cy="1089511"/>
              </a:xfrm>
              <a:prstGeom prst="arc">
                <a:avLst>
                  <a:gd name="adj1" fmla="val 2097834"/>
                  <a:gd name="adj2" fmla="val 366333"/>
                </a:avLst>
              </a:prstGeom>
              <a:ln w="57150">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36" name="Group 35"/>
              <p:cNvGrpSpPr/>
              <p:nvPr/>
            </p:nvGrpSpPr>
            <p:grpSpPr>
              <a:xfrm>
                <a:off x="5029200" y="4896808"/>
                <a:ext cx="1227510" cy="662844"/>
                <a:chOff x="5332478" y="4896807"/>
                <a:chExt cx="924232" cy="744879"/>
              </a:xfrm>
            </p:grpSpPr>
            <p:sp>
              <p:nvSpPr>
                <p:cNvPr id="33" name="Rectangle 32"/>
                <p:cNvSpPr/>
                <p:nvPr/>
              </p:nvSpPr>
              <p:spPr bwMode="auto">
                <a:xfrm>
                  <a:off x="5332478" y="5002589"/>
                  <a:ext cx="924232" cy="639097"/>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a:solidFill>
                        <a:schemeClr val="tx1">
                          <a:lumMod val="65000"/>
                          <a:lumOff val="35000"/>
                        </a:schemeClr>
                      </a:solidFill>
                      <a:latin typeface="Segoe UI" pitchFamily="34" charset="0"/>
                    </a:rPr>
                    <a:t>Remote </a:t>
                  </a:r>
                  <a:r>
                    <a:rPr lang="en-US" sz="1600" dirty="0" smtClean="0">
                      <a:solidFill>
                        <a:schemeClr val="tx1">
                          <a:lumMod val="65000"/>
                          <a:lumOff val="35000"/>
                        </a:schemeClr>
                      </a:solidFill>
                      <a:latin typeface="Segoe UI" pitchFamily="34" charset="0"/>
                    </a:rPr>
                    <a:t/>
                  </a:r>
                  <a:br>
                    <a:rPr lang="en-US" sz="1600" dirty="0" smtClean="0">
                      <a:solidFill>
                        <a:schemeClr val="tx1">
                          <a:lumMod val="65000"/>
                          <a:lumOff val="35000"/>
                        </a:schemeClr>
                      </a:solidFill>
                      <a:latin typeface="Segoe UI" pitchFamily="34" charset="0"/>
                    </a:rPr>
                  </a:br>
                  <a:r>
                    <a:rPr lang="en-US" sz="1600" dirty="0" smtClean="0">
                      <a:solidFill>
                        <a:schemeClr val="tx1">
                          <a:lumMod val="65000"/>
                          <a:lumOff val="35000"/>
                        </a:schemeClr>
                      </a:solidFill>
                      <a:latin typeface="Segoe UI" pitchFamily="34" charset="0"/>
                    </a:rPr>
                    <a:t>Timer job</a:t>
                  </a:r>
                  <a:endParaRPr lang="en-US" sz="1600" dirty="0">
                    <a:solidFill>
                      <a:schemeClr val="tx1">
                        <a:lumMod val="65000"/>
                        <a:lumOff val="35000"/>
                      </a:schemeClr>
                    </a:solidFill>
                    <a:latin typeface="Segoe UI" pitchFamily="34" charset="0"/>
                  </a:endParaRPr>
                </a:p>
              </p:txBody>
            </p:sp>
            <p:sp>
              <p:nvSpPr>
                <p:cNvPr id="34" name="Rectangle 33"/>
                <p:cNvSpPr/>
                <p:nvPr/>
              </p:nvSpPr>
              <p:spPr bwMode="auto">
                <a:xfrm>
                  <a:off x="5332478" y="4896807"/>
                  <a:ext cx="924232" cy="139346"/>
                </a:xfrm>
                <a:prstGeom prst="rect">
                  <a:avLst/>
                </a:prstGeom>
                <a:solidFill>
                  <a:schemeClr val="tx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5" name="TextBox 34"/>
              <p:cNvSpPr txBox="1"/>
              <p:nvPr/>
            </p:nvSpPr>
            <p:spPr>
              <a:xfrm>
                <a:off x="5884811" y="4573300"/>
                <a:ext cx="607218" cy="615553"/>
              </a:xfrm>
              <a:prstGeom prst="rect">
                <a:avLst/>
              </a:prstGeom>
              <a:noFill/>
            </p:spPr>
            <p:txBody>
              <a:bodyPr wrap="none" lIns="0" tIns="0" rIns="0" bIns="0" rtlCol="0">
                <a:spAutoFit/>
              </a:bodyPr>
              <a:lstStyle/>
              <a:p>
                <a:r>
                  <a:rPr lang="en-US" sz="4000" b="1" spc="-70" dirty="0" smtClean="0">
                    <a:ln w="12700">
                      <a:solidFill>
                        <a:schemeClr val="bg1"/>
                      </a:solidFill>
                    </a:ln>
                    <a:solidFill>
                      <a:srgbClr val="33862F"/>
                    </a:solidFill>
                    <a:effectLst>
                      <a:glow rad="101600">
                        <a:schemeClr val="bg1">
                          <a:alpha val="60000"/>
                        </a:schemeClr>
                      </a:glow>
                    </a:effectLst>
                  </a:rPr>
                  <a:t>C#</a:t>
                </a:r>
              </a:p>
            </p:txBody>
          </p:sp>
          <p:pic>
            <p:nvPicPr>
              <p:cNvPr id="38" name="Picture 34" descr="Efficiency.png"/>
              <p:cNvPicPr>
                <a:picLocks noChangeAspect="1"/>
              </p:cNvPicPr>
              <p:nvPr/>
            </p:nvPicPr>
            <p:blipFill>
              <a:blip r:embed="rId9" cstate="print">
                <a:duotone>
                  <a:prstClr val="black"/>
                  <a:schemeClr val="accent4">
                    <a:tint val="45000"/>
                    <a:satMod val="400000"/>
                  </a:schemeClr>
                </a:duotone>
                <a:extLst>
                  <a:ext uri="{BEBA8EAE-BF5A-486C-A8C5-ECC9F3942E4B}">
                    <a14:imgProps xmlns:a14="http://schemas.microsoft.com/office/drawing/2010/main">
                      <a14:imgLayer r:embed="rId10">
                        <a14:imgEffect>
                          <a14:brightnessContrast bright="-40000"/>
                        </a14:imgEffect>
                      </a14:imgLayer>
                    </a14:imgProps>
                  </a:ext>
                </a:extLst>
              </a:blip>
              <a:srcRect/>
              <a:stretch>
                <a:fillRect/>
              </a:stretch>
            </p:blipFill>
            <p:spPr bwMode="auto">
              <a:xfrm>
                <a:off x="6091577" y="5157689"/>
                <a:ext cx="610285" cy="666678"/>
              </a:xfrm>
              <a:prstGeom prst="rect">
                <a:avLst/>
              </a:prstGeom>
              <a:noFill/>
              <a:ln>
                <a:noFill/>
              </a:ln>
            </p:spPr>
          </p:pic>
        </p:grpSp>
      </p:grpSp>
      <p:grpSp>
        <p:nvGrpSpPr>
          <p:cNvPr id="42" name="Group 41"/>
          <p:cNvGrpSpPr/>
          <p:nvPr/>
        </p:nvGrpSpPr>
        <p:grpSpPr>
          <a:xfrm>
            <a:off x="961493" y="1831677"/>
            <a:ext cx="1866523" cy="2065454"/>
            <a:chOff x="658749" y="2247230"/>
            <a:chExt cx="1866523" cy="2065454"/>
          </a:xfrm>
        </p:grpSpPr>
        <p:pic>
          <p:nvPicPr>
            <p:cNvPr id="43" name="Picture 42"/>
            <p:cNvPicPr>
              <a:picLocks noChangeAspect="1"/>
            </p:cNvPicPr>
            <p:nvPr/>
          </p:nvPicPr>
          <p:blipFill>
            <a:blip r:embed="rId11"/>
            <a:stretch>
              <a:fillRect/>
            </a:stretch>
          </p:blipFill>
          <p:spPr>
            <a:xfrm>
              <a:off x="1155757" y="2247230"/>
              <a:ext cx="1369515" cy="1300231"/>
            </a:xfrm>
            <a:prstGeom prst="rect">
              <a:avLst/>
            </a:prstGeom>
          </p:spPr>
        </p:pic>
        <p:pic>
          <p:nvPicPr>
            <p:cNvPr id="44" name="Picture 43"/>
            <p:cNvPicPr>
              <a:picLocks noChangeAspect="1"/>
            </p:cNvPicPr>
            <p:nvPr/>
          </p:nvPicPr>
          <p:blipFill>
            <a:blip r:embed="rId12"/>
            <a:stretch>
              <a:fillRect/>
            </a:stretch>
          </p:blipFill>
          <p:spPr>
            <a:xfrm>
              <a:off x="658749" y="3057691"/>
              <a:ext cx="1376224" cy="1254993"/>
            </a:xfrm>
            <a:prstGeom prst="rect">
              <a:avLst/>
            </a:prstGeom>
          </p:spPr>
        </p:pic>
      </p:grpSp>
      <p:cxnSp>
        <p:nvCxnSpPr>
          <p:cNvPr id="45" name="Straight Connector 44"/>
          <p:cNvCxnSpPr/>
          <p:nvPr/>
        </p:nvCxnSpPr>
        <p:spPr>
          <a:xfrm>
            <a:off x="5204975" y="1032272"/>
            <a:ext cx="8182" cy="5746148"/>
          </a:xfrm>
          <a:prstGeom prst="line">
            <a:avLst/>
          </a:prstGeom>
          <a:ln w="38100">
            <a:prstDash val="lgDashDotDot"/>
            <a:headEnd type="none"/>
            <a:tailEnd type="none"/>
          </a:ln>
        </p:spPr>
        <p:style>
          <a:lnRef idx="1">
            <a:schemeClr val="accent5"/>
          </a:lnRef>
          <a:fillRef idx="0">
            <a:schemeClr val="accent5"/>
          </a:fillRef>
          <a:effectRef idx="0">
            <a:schemeClr val="accent5"/>
          </a:effectRef>
          <a:fontRef idx="minor">
            <a:schemeClr val="tx1"/>
          </a:fontRef>
        </p:style>
      </p:cxnSp>
      <p:pic>
        <p:nvPicPr>
          <p:cNvPr id="46" name="Picture 4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7139" y="4767550"/>
            <a:ext cx="2683271" cy="1577763"/>
          </a:xfrm>
          <a:prstGeom prst="rect">
            <a:avLst/>
          </a:prstGeom>
        </p:spPr>
      </p:pic>
      <p:cxnSp>
        <p:nvCxnSpPr>
          <p:cNvPr id="30" name="Straight Arrow Connector 29"/>
          <p:cNvCxnSpPr>
            <a:stCxn id="46" idx="3"/>
          </p:cNvCxnSpPr>
          <p:nvPr/>
        </p:nvCxnSpPr>
        <p:spPr>
          <a:xfrm flipV="1">
            <a:off x="3730410" y="5552158"/>
            <a:ext cx="2719653" cy="4274"/>
          </a:xfrm>
          <a:prstGeom prst="straightConnector1">
            <a:avLst/>
          </a:prstGeom>
          <a:ln w="53975">
            <a:solidFill>
              <a:schemeClr val="bg2"/>
            </a:solidFill>
            <a:prstDash val="sysDot"/>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3092749" y="2621177"/>
            <a:ext cx="4359066" cy="33736"/>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H="1" flipV="1">
            <a:off x="3382297" y="3585283"/>
            <a:ext cx="3277284" cy="35022"/>
          </a:xfrm>
          <a:prstGeom prst="straightConnector1">
            <a:avLst/>
          </a:prstGeom>
          <a:ln w="539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55" name="TextBox 54"/>
          <p:cNvSpPr txBox="1"/>
          <p:nvPr/>
        </p:nvSpPr>
        <p:spPr>
          <a:xfrm>
            <a:off x="4624806" y="3294760"/>
            <a:ext cx="1148505" cy="271613"/>
          </a:xfrm>
          <a:prstGeom prst="rect">
            <a:avLst/>
          </a:prstGeom>
          <a:noFill/>
          <a:ln>
            <a:noFill/>
          </a:ln>
        </p:spPr>
        <p:txBody>
          <a:bodyPr wrap="square" lIns="0" tIns="0" rIns="0" bIns="0" rtlCol="0">
            <a:spAutoFit/>
          </a:bodyPr>
          <a:lstStyle/>
          <a:p>
            <a:pPr algn="ctr"/>
            <a:r>
              <a:rPr lang="en-US" sz="1765" spc="-52" dirty="0" smtClean="0">
                <a:solidFill>
                  <a:schemeClr val="tx1">
                    <a:lumMod val="75000"/>
                    <a:lumOff val="25000"/>
                  </a:schemeClr>
                </a:solidFill>
                <a:latin typeface="Segoe UI Light" panose="020B0502040204020203" pitchFamily="34" charset="0"/>
                <a:cs typeface="Segoe UI Light" panose="020B0502040204020203" pitchFamily="34" charset="0"/>
              </a:rPr>
              <a:t>CSOM/REST</a:t>
            </a:r>
            <a:endParaRPr lang="en-US" sz="1765"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cxnSp>
        <p:nvCxnSpPr>
          <p:cNvPr id="56" name="Straight Arrow Connector 55"/>
          <p:cNvCxnSpPr/>
          <p:nvPr/>
        </p:nvCxnSpPr>
        <p:spPr>
          <a:xfrm flipH="1" flipV="1">
            <a:off x="3382297" y="3824773"/>
            <a:ext cx="3129046" cy="1357779"/>
          </a:xfrm>
          <a:prstGeom prst="straightConnector1">
            <a:avLst/>
          </a:prstGeom>
          <a:ln w="539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75" name="TextBox 74"/>
          <p:cNvSpPr txBox="1"/>
          <p:nvPr/>
        </p:nvSpPr>
        <p:spPr>
          <a:xfrm rot="1457750">
            <a:off x="4737879" y="4360937"/>
            <a:ext cx="1148505" cy="271613"/>
          </a:xfrm>
          <a:prstGeom prst="rect">
            <a:avLst/>
          </a:prstGeom>
          <a:noFill/>
          <a:ln>
            <a:noFill/>
          </a:ln>
        </p:spPr>
        <p:txBody>
          <a:bodyPr wrap="square" lIns="0" tIns="0" rIns="0" bIns="0" rtlCol="0">
            <a:spAutoFit/>
          </a:bodyPr>
          <a:lstStyle/>
          <a:p>
            <a:pPr algn="ctr"/>
            <a:r>
              <a:rPr lang="en-US" sz="1765" spc="-52" dirty="0" smtClean="0">
                <a:solidFill>
                  <a:schemeClr val="tx1">
                    <a:lumMod val="75000"/>
                    <a:lumOff val="25000"/>
                  </a:schemeClr>
                </a:solidFill>
                <a:latin typeface="Segoe UI Light" panose="020B0502040204020203" pitchFamily="34" charset="0"/>
                <a:cs typeface="Segoe UI Light" panose="020B0502040204020203" pitchFamily="34" charset="0"/>
              </a:rPr>
              <a:t>CSOM/REST</a:t>
            </a:r>
            <a:endParaRPr lang="en-US" sz="1765"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77" name="TextBox 76"/>
          <p:cNvSpPr txBox="1"/>
          <p:nvPr/>
        </p:nvSpPr>
        <p:spPr>
          <a:xfrm>
            <a:off x="4588566" y="5278481"/>
            <a:ext cx="1148505" cy="271613"/>
          </a:xfrm>
          <a:prstGeom prst="rect">
            <a:avLst/>
          </a:prstGeom>
          <a:noFill/>
          <a:ln>
            <a:noFill/>
          </a:ln>
        </p:spPr>
        <p:txBody>
          <a:bodyPr wrap="square" lIns="0" tIns="0" rIns="0" bIns="0" rtlCol="0">
            <a:spAutoFit/>
          </a:bodyPr>
          <a:lstStyle/>
          <a:p>
            <a:pPr algn="ctr"/>
            <a:r>
              <a:rPr lang="en-US" sz="1765" spc="-52" dirty="0" smtClean="0">
                <a:solidFill>
                  <a:schemeClr val="tx1">
                    <a:lumMod val="75000"/>
                    <a:lumOff val="25000"/>
                  </a:schemeClr>
                </a:solidFill>
                <a:latin typeface="Segoe UI Light" panose="020B0502040204020203" pitchFamily="34" charset="0"/>
                <a:cs typeface="Segoe UI Light" panose="020B0502040204020203" pitchFamily="34" charset="0"/>
              </a:rPr>
              <a:t>CSOM/REST</a:t>
            </a:r>
            <a:endParaRPr lang="en-US" sz="1765"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79" name="Picture 7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2938" y="1032272"/>
            <a:ext cx="1881729" cy="651828"/>
          </a:xfrm>
          <a:prstGeom prst="rect">
            <a:avLst/>
          </a:prstGeom>
        </p:spPr>
      </p:pic>
      <p:pic>
        <p:nvPicPr>
          <p:cNvPr id="81" name="Picture 8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07316" y="1131057"/>
            <a:ext cx="2381615" cy="547868"/>
          </a:xfrm>
          <a:prstGeom prst="rect">
            <a:avLst/>
          </a:prstGeom>
        </p:spPr>
      </p:pic>
      <p:grpSp>
        <p:nvGrpSpPr>
          <p:cNvPr id="20" name="Group 19"/>
          <p:cNvGrpSpPr/>
          <p:nvPr/>
        </p:nvGrpSpPr>
        <p:grpSpPr>
          <a:xfrm>
            <a:off x="5560884" y="2275373"/>
            <a:ext cx="514401" cy="514401"/>
            <a:chOff x="492" y="17985"/>
            <a:chExt cx="524853" cy="524853"/>
          </a:xfrm>
        </p:grpSpPr>
        <p:sp>
          <p:nvSpPr>
            <p:cNvPr id="21" name="Oval 2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82" name="Group 81"/>
          <p:cNvGrpSpPr/>
          <p:nvPr/>
        </p:nvGrpSpPr>
        <p:grpSpPr>
          <a:xfrm>
            <a:off x="3982820" y="3261114"/>
            <a:ext cx="514401" cy="514401"/>
            <a:chOff x="492" y="17985"/>
            <a:chExt cx="524853" cy="524853"/>
          </a:xfrm>
        </p:grpSpPr>
        <p:sp>
          <p:nvSpPr>
            <p:cNvPr id="83" name="Oval 8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5" name="Group 84"/>
          <p:cNvGrpSpPr/>
          <p:nvPr/>
        </p:nvGrpSpPr>
        <p:grpSpPr>
          <a:xfrm>
            <a:off x="5957170" y="4618767"/>
            <a:ext cx="514401" cy="514401"/>
            <a:chOff x="492" y="17985"/>
            <a:chExt cx="524853" cy="524853"/>
          </a:xfrm>
        </p:grpSpPr>
        <p:sp>
          <p:nvSpPr>
            <p:cNvPr id="86" name="Oval 8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88" name="Group 87"/>
          <p:cNvGrpSpPr/>
          <p:nvPr/>
        </p:nvGrpSpPr>
        <p:grpSpPr>
          <a:xfrm>
            <a:off x="10516446" y="5207041"/>
            <a:ext cx="514401" cy="514401"/>
            <a:chOff x="492" y="17985"/>
            <a:chExt cx="524853" cy="524853"/>
          </a:xfrm>
        </p:grpSpPr>
        <p:sp>
          <p:nvSpPr>
            <p:cNvPr id="89" name="Oval 8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grpSp>
        <p:nvGrpSpPr>
          <p:cNvPr id="91" name="Group 90"/>
          <p:cNvGrpSpPr/>
          <p:nvPr/>
        </p:nvGrpSpPr>
        <p:grpSpPr>
          <a:xfrm>
            <a:off x="4187166" y="5506732"/>
            <a:ext cx="514401" cy="514401"/>
            <a:chOff x="492" y="17985"/>
            <a:chExt cx="524853" cy="524853"/>
          </a:xfrm>
        </p:grpSpPr>
        <p:sp>
          <p:nvSpPr>
            <p:cNvPr id="92" name="Oval 9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sp>
        <p:nvSpPr>
          <p:cNvPr id="2" name="Title 1"/>
          <p:cNvSpPr>
            <a:spLocks noGrp="1"/>
          </p:cNvSpPr>
          <p:nvPr>
            <p:ph type="title"/>
          </p:nvPr>
        </p:nvSpPr>
        <p:spPr/>
        <p:txBody>
          <a:bodyPr/>
          <a:lstStyle/>
          <a:p>
            <a:r>
              <a:rPr lang="en-US" dirty="0" err="1" smtClean="0"/>
              <a:t>Async</a:t>
            </a:r>
            <a:r>
              <a:rPr lang="en-US" dirty="0" smtClean="0"/>
              <a:t> site collection provisioning</a:t>
            </a:r>
            <a:endParaRPr lang="en-US" dirty="0"/>
          </a:p>
        </p:txBody>
      </p:sp>
    </p:spTree>
    <p:extLst>
      <p:ext uri="{BB962C8B-B14F-4D97-AF65-F5344CB8AC3E}">
        <p14:creationId xmlns:p14="http://schemas.microsoft.com/office/powerpoint/2010/main" val="184163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1000"/>
                                        <p:tgtEl>
                                          <p:spTgt spid="50"/>
                                        </p:tgtEl>
                                      </p:cBhvr>
                                    </p:animEffect>
                                    <p:anim calcmode="lin" valueType="num">
                                      <p:cBhvr>
                                        <p:cTn id="22" dur="1000" fill="hold"/>
                                        <p:tgtEl>
                                          <p:spTgt spid="50"/>
                                        </p:tgtEl>
                                        <p:attrNameLst>
                                          <p:attrName>ppt_x</p:attrName>
                                        </p:attrNameLst>
                                      </p:cBhvr>
                                      <p:tavLst>
                                        <p:tav tm="0">
                                          <p:val>
                                            <p:strVal val="#ppt_x"/>
                                          </p:val>
                                        </p:tav>
                                        <p:tav tm="100000">
                                          <p:val>
                                            <p:strVal val="#ppt_x"/>
                                          </p:val>
                                        </p:tav>
                                      </p:tavLst>
                                    </p:anim>
                                    <p:anim calcmode="lin" valueType="num">
                                      <p:cBhvr>
                                        <p:cTn id="23" dur="1000" fill="hold"/>
                                        <p:tgtEl>
                                          <p:spTgt spid="5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000"/>
                                        <p:tgtEl>
                                          <p:spTgt spid="51"/>
                                        </p:tgtEl>
                                      </p:cBhvr>
                                    </p:animEffect>
                                    <p:anim calcmode="lin" valueType="num">
                                      <p:cBhvr>
                                        <p:cTn id="27" dur="1000" fill="hold"/>
                                        <p:tgtEl>
                                          <p:spTgt spid="51"/>
                                        </p:tgtEl>
                                        <p:attrNameLst>
                                          <p:attrName>ppt_x</p:attrName>
                                        </p:attrNameLst>
                                      </p:cBhvr>
                                      <p:tavLst>
                                        <p:tav tm="0">
                                          <p:val>
                                            <p:strVal val="#ppt_x"/>
                                          </p:val>
                                        </p:tav>
                                        <p:tav tm="100000">
                                          <p:val>
                                            <p:strVal val="#ppt_x"/>
                                          </p:val>
                                        </p:tav>
                                      </p:tavLst>
                                    </p:anim>
                                    <p:anim calcmode="lin" valueType="num">
                                      <p:cBhvr>
                                        <p:cTn id="28" dur="1000" fill="hold"/>
                                        <p:tgtEl>
                                          <p:spTgt spid="5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anim calcmode="lin" valueType="num">
                                      <p:cBhvr>
                                        <p:cTn id="32" dur="1000" fill="hold"/>
                                        <p:tgtEl>
                                          <p:spTgt spid="56"/>
                                        </p:tgtEl>
                                        <p:attrNameLst>
                                          <p:attrName>ppt_x</p:attrName>
                                        </p:attrNameLst>
                                      </p:cBhvr>
                                      <p:tavLst>
                                        <p:tav tm="0">
                                          <p:val>
                                            <p:strVal val="#ppt_x"/>
                                          </p:val>
                                        </p:tav>
                                        <p:tav tm="100000">
                                          <p:val>
                                            <p:strVal val="#ppt_x"/>
                                          </p:val>
                                        </p:tav>
                                      </p:tavLst>
                                    </p:anim>
                                    <p:anim calcmode="lin" valueType="num">
                                      <p:cBhvr>
                                        <p:cTn id="33"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anim calcmode="lin" valueType="num">
                                      <p:cBhvr>
                                        <p:cTn id="39" dur="1000" fill="hold"/>
                                        <p:tgtEl>
                                          <p:spTgt spid="82"/>
                                        </p:tgtEl>
                                        <p:attrNameLst>
                                          <p:attrName>ppt_x</p:attrName>
                                        </p:attrNameLst>
                                      </p:cBhvr>
                                      <p:tavLst>
                                        <p:tav tm="0">
                                          <p:val>
                                            <p:strVal val="#ppt_x"/>
                                          </p:val>
                                        </p:tav>
                                        <p:tav tm="100000">
                                          <p:val>
                                            <p:strVal val="#ppt_x"/>
                                          </p:val>
                                        </p:tav>
                                      </p:tavLst>
                                    </p:anim>
                                    <p:anim calcmode="lin" valueType="num">
                                      <p:cBhvr>
                                        <p:cTn id="40"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1000"/>
                                        <p:tgtEl>
                                          <p:spTgt spid="85"/>
                                        </p:tgtEl>
                                      </p:cBhvr>
                                    </p:animEffect>
                                    <p:anim calcmode="lin" valueType="num">
                                      <p:cBhvr>
                                        <p:cTn id="46" dur="1000" fill="hold"/>
                                        <p:tgtEl>
                                          <p:spTgt spid="85"/>
                                        </p:tgtEl>
                                        <p:attrNameLst>
                                          <p:attrName>ppt_x</p:attrName>
                                        </p:attrNameLst>
                                      </p:cBhvr>
                                      <p:tavLst>
                                        <p:tav tm="0">
                                          <p:val>
                                            <p:strVal val="#ppt_x"/>
                                          </p:val>
                                        </p:tav>
                                        <p:tav tm="100000">
                                          <p:val>
                                            <p:strVal val="#ppt_x"/>
                                          </p:val>
                                        </p:tav>
                                      </p:tavLst>
                                    </p:anim>
                                    <p:anim calcmode="lin" valueType="num">
                                      <p:cBhvr>
                                        <p:cTn id="47"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1000"/>
                                        <p:tgtEl>
                                          <p:spTgt spid="88"/>
                                        </p:tgtEl>
                                      </p:cBhvr>
                                    </p:animEffect>
                                    <p:anim calcmode="lin" valueType="num">
                                      <p:cBhvr>
                                        <p:cTn id="53" dur="1000" fill="hold"/>
                                        <p:tgtEl>
                                          <p:spTgt spid="88"/>
                                        </p:tgtEl>
                                        <p:attrNameLst>
                                          <p:attrName>ppt_x</p:attrName>
                                        </p:attrNameLst>
                                      </p:cBhvr>
                                      <p:tavLst>
                                        <p:tav tm="0">
                                          <p:val>
                                            <p:strVal val="#ppt_x"/>
                                          </p:val>
                                        </p:tav>
                                        <p:tav tm="100000">
                                          <p:val>
                                            <p:strVal val="#ppt_x"/>
                                          </p:val>
                                        </p:tav>
                                      </p:tavLst>
                                    </p:anim>
                                    <p:anim calcmode="lin" valueType="num">
                                      <p:cBhvr>
                                        <p:cTn id="5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1000"/>
                                        <p:tgtEl>
                                          <p:spTgt spid="91"/>
                                        </p:tgtEl>
                                      </p:cBhvr>
                                    </p:animEffect>
                                    <p:anim calcmode="lin" valueType="num">
                                      <p:cBhvr>
                                        <p:cTn id="60" dur="1000" fill="hold"/>
                                        <p:tgtEl>
                                          <p:spTgt spid="91"/>
                                        </p:tgtEl>
                                        <p:attrNameLst>
                                          <p:attrName>ppt_x</p:attrName>
                                        </p:attrNameLst>
                                      </p:cBhvr>
                                      <p:tavLst>
                                        <p:tav tm="0">
                                          <p:val>
                                            <p:strVal val="#ppt_x"/>
                                          </p:val>
                                        </p:tav>
                                        <p:tav tm="100000">
                                          <p:val>
                                            <p:strVal val="#ppt_x"/>
                                          </p:val>
                                        </p:tav>
                                      </p:tavLst>
                                    </p:anim>
                                    <p:anim calcmode="lin" valueType="num">
                                      <p:cBhvr>
                                        <p:cTn id="61"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Create site collections</a:t>
            </a:r>
            <a:endParaRPr lang="en-US" sz="5400" dirty="0"/>
          </a:p>
        </p:txBody>
      </p:sp>
    </p:spTree>
    <p:extLst>
      <p:ext uri="{BB962C8B-B14F-4D97-AF65-F5344CB8AC3E}">
        <p14:creationId xmlns:p14="http://schemas.microsoft.com/office/powerpoint/2010/main" val="4153177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smtClean="0"/>
              <a:t>Provision OneDrive for Business sites in the cloud</a:t>
            </a:r>
            <a:endParaRPr lang="en-US" sz="8000" dirty="0"/>
          </a:p>
        </p:txBody>
      </p:sp>
    </p:spTree>
    <p:extLst>
      <p:ext uri="{BB962C8B-B14F-4D97-AF65-F5344CB8AC3E}">
        <p14:creationId xmlns:p14="http://schemas.microsoft.com/office/powerpoint/2010/main" val="143941577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Normal interaction with Office 365</a:t>
            </a:r>
          </a:p>
          <a:p>
            <a:pPr lvl="1"/>
            <a:endParaRPr lang="en-US" dirty="0"/>
          </a:p>
          <a:p>
            <a:pPr lvl="1"/>
            <a:endParaRPr lang="en-US" dirty="0"/>
          </a:p>
          <a:p>
            <a:r>
              <a:rPr lang="en-US" dirty="0"/>
              <a:t>Normal interaction with Office apps</a:t>
            </a:r>
          </a:p>
          <a:p>
            <a:pPr lvl="1"/>
            <a:r>
              <a:rPr lang="en-US" dirty="0"/>
              <a:t>Sign in to desktop apps</a:t>
            </a:r>
          </a:p>
          <a:p>
            <a:pPr lvl="1"/>
            <a:r>
              <a:rPr lang="en-US" dirty="0"/>
              <a:t>Run OneDrive </a:t>
            </a:r>
            <a:r>
              <a:rPr lang="en-US" dirty="0" smtClean="0"/>
              <a:t>sync </a:t>
            </a:r>
            <a:r>
              <a:rPr lang="en-US" dirty="0"/>
              <a:t>client</a:t>
            </a:r>
          </a:p>
          <a:p>
            <a:r>
              <a:rPr lang="en-US" dirty="0"/>
              <a:t>Migration tools</a:t>
            </a:r>
          </a:p>
          <a:p>
            <a:pPr lvl="1"/>
            <a:r>
              <a:rPr lang="en-US" dirty="0"/>
              <a:t>Create, then push content</a:t>
            </a:r>
          </a:p>
          <a:p>
            <a:r>
              <a:rPr lang="en-US" dirty="0"/>
              <a:t>Bulk pre-create for large scale rollouts</a:t>
            </a:r>
          </a:p>
        </p:txBody>
      </p:sp>
      <p:sp>
        <p:nvSpPr>
          <p:cNvPr id="3" name="Title 2"/>
          <p:cNvSpPr>
            <a:spLocks noGrp="1"/>
          </p:cNvSpPr>
          <p:nvPr>
            <p:ph type="title"/>
          </p:nvPr>
        </p:nvSpPr>
        <p:spPr>
          <a:noFill/>
        </p:spPr>
        <p:txBody>
          <a:bodyPr/>
          <a:lstStyle/>
          <a:p>
            <a:r>
              <a:rPr lang="en-US" spc="-103" dirty="0"/>
              <a:t>How Do Users Get Personal Sites?</a:t>
            </a:r>
          </a:p>
        </p:txBody>
      </p:sp>
      <p:pic>
        <p:nvPicPr>
          <p:cNvPr id="4" name="Picture 3"/>
          <p:cNvPicPr>
            <a:picLocks noChangeAspect="1"/>
          </p:cNvPicPr>
          <p:nvPr/>
        </p:nvPicPr>
        <p:blipFill>
          <a:blip r:embed="rId3"/>
          <a:stretch>
            <a:fillRect/>
          </a:stretch>
        </p:blipFill>
        <p:spPr>
          <a:xfrm>
            <a:off x="1336810" y="2265704"/>
            <a:ext cx="6216210" cy="575343"/>
          </a:xfrm>
          <a:prstGeom prst="rect">
            <a:avLst/>
          </a:prstGeom>
        </p:spPr>
      </p:pic>
      <p:sp>
        <p:nvSpPr>
          <p:cNvPr id="5" name="Oval 4"/>
          <p:cNvSpPr/>
          <p:nvPr/>
        </p:nvSpPr>
        <p:spPr bwMode="auto">
          <a:xfrm>
            <a:off x="3821903" y="2243340"/>
            <a:ext cx="2315161" cy="575343"/>
          </a:xfrm>
          <a:prstGeom prst="ellipse">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6205529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6567488" cy="1975926"/>
          </a:xfrm>
        </p:spPr>
        <p:txBody>
          <a:bodyPr/>
          <a:lstStyle/>
          <a:p>
            <a:r>
              <a:rPr lang="en-US" dirty="0" smtClean="0"/>
              <a:t>What</a:t>
            </a:r>
          </a:p>
          <a:p>
            <a:pPr lvl="1"/>
            <a:r>
              <a:rPr lang="en-US" dirty="0" smtClean="0"/>
              <a:t>Pre-create OneDrive for Business sites for specific accounts</a:t>
            </a:r>
          </a:p>
          <a:p>
            <a:r>
              <a:rPr lang="en-US" dirty="0" smtClean="0"/>
              <a:t>Why</a:t>
            </a:r>
          </a:p>
          <a:p>
            <a:pPr lvl="1"/>
            <a:r>
              <a:rPr lang="en-US" dirty="0" smtClean="0"/>
              <a:t>To avoid wait times when persons access the OneDrive for business first time or to perform pre-create sites to enable content migration for example from on-premises to the cloud</a:t>
            </a:r>
          </a:p>
          <a:p>
            <a:r>
              <a:rPr lang="en-US" dirty="0" smtClean="0"/>
              <a:t>How</a:t>
            </a:r>
          </a:p>
          <a:p>
            <a:pPr lvl="1"/>
            <a:r>
              <a:rPr lang="en-US" dirty="0" smtClean="0"/>
              <a:t>New APIs added to the cloud for SP2013 SP1. Can be called from CSOM or from REST interfaces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2411"/>
          <a:stretch/>
        </p:blipFill>
        <p:spPr>
          <a:xfrm>
            <a:off x="7276332" y="893"/>
            <a:ext cx="4912492" cy="6856214"/>
          </a:xfrm>
          <a:prstGeom prst="rect">
            <a:avLst/>
          </a:prstGeom>
        </p:spPr>
      </p:pic>
      <p:sp>
        <p:nvSpPr>
          <p:cNvPr id="3" name="Title 2"/>
          <p:cNvSpPr>
            <a:spLocks noGrp="1"/>
          </p:cNvSpPr>
          <p:nvPr>
            <p:ph type="title"/>
          </p:nvPr>
        </p:nvSpPr>
        <p:spPr/>
        <p:txBody>
          <a:bodyPr/>
          <a:lstStyle/>
          <a:p>
            <a:r>
              <a:rPr lang="en-US" dirty="0" smtClean="0"/>
              <a:t>Pre-create personal sites in cloud</a:t>
            </a:r>
            <a:endParaRPr lang="en-US" dirty="0"/>
          </a:p>
        </p:txBody>
      </p:sp>
    </p:spTree>
    <p:extLst>
      <p:ext uri="{BB962C8B-B14F-4D97-AF65-F5344CB8AC3E}">
        <p14:creationId xmlns:p14="http://schemas.microsoft.com/office/powerpoint/2010/main" val="104831748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p:cNvPicPr>
            <a:picLocks noChangeAspect="1"/>
          </p:cNvPicPr>
          <p:nvPr/>
        </p:nvPicPr>
        <p:blipFill>
          <a:blip r:embed="rId3"/>
          <a:stretch>
            <a:fillRect/>
          </a:stretch>
        </p:blipFill>
        <p:spPr>
          <a:xfrm>
            <a:off x="3060284" y="2578888"/>
            <a:ext cx="2301044" cy="2350263"/>
          </a:xfrm>
          <a:prstGeom prst="rect">
            <a:avLst/>
          </a:prstGeom>
        </p:spPr>
      </p:pic>
      <p:sp>
        <p:nvSpPr>
          <p:cNvPr id="2" name="Title 1"/>
          <p:cNvSpPr>
            <a:spLocks noGrp="1"/>
          </p:cNvSpPr>
          <p:nvPr>
            <p:ph type="title"/>
          </p:nvPr>
        </p:nvSpPr>
        <p:spPr/>
        <p:txBody>
          <a:bodyPr/>
          <a:lstStyle/>
          <a:p>
            <a:r>
              <a:rPr lang="en-US" dirty="0" smtClean="0"/>
              <a:t>Feature Stapling</a:t>
            </a:r>
            <a:br>
              <a:rPr lang="en-US" dirty="0" smtClean="0"/>
            </a:br>
            <a:r>
              <a:rPr lang="en-US" sz="2799" dirty="0" smtClean="0">
                <a:solidFill>
                  <a:schemeClr val="bg2"/>
                </a:solidFill>
              </a:rPr>
              <a:t>Modify </a:t>
            </a:r>
            <a:r>
              <a:rPr lang="en-US" sz="2799" dirty="0" err="1" smtClean="0">
                <a:solidFill>
                  <a:schemeClr val="bg2"/>
                </a:solidFill>
              </a:rPr>
              <a:t>oob</a:t>
            </a:r>
            <a:r>
              <a:rPr lang="en-US" sz="2799" dirty="0" smtClean="0">
                <a:solidFill>
                  <a:schemeClr val="bg2"/>
                </a:solidFill>
              </a:rPr>
              <a:t> site definition provisioning model</a:t>
            </a:r>
            <a:endParaRPr lang="en-US" dirty="0">
              <a:solidFill>
                <a:schemeClr val="bg2"/>
              </a:solidFill>
            </a:endParaRPr>
          </a:p>
        </p:txBody>
      </p:sp>
      <p:grpSp>
        <p:nvGrpSpPr>
          <p:cNvPr id="27" name="Group 26"/>
          <p:cNvGrpSpPr>
            <a:grpSpLocks noChangeAspect="1"/>
          </p:cNvGrpSpPr>
          <p:nvPr/>
        </p:nvGrpSpPr>
        <p:grpSpPr>
          <a:xfrm>
            <a:off x="1773576" y="4082560"/>
            <a:ext cx="3658427" cy="2447015"/>
            <a:chOff x="228958" y="3947862"/>
            <a:chExt cx="3963957" cy="2651376"/>
          </a:xfrm>
        </p:grpSpPr>
        <p:pic>
          <p:nvPicPr>
            <p:cNvPr id="23" name="Picture 22"/>
            <p:cNvPicPr>
              <a:picLocks noChangeAspect="1"/>
            </p:cNvPicPr>
            <p:nvPr/>
          </p:nvPicPr>
          <p:blipFill>
            <a:blip r:embed="rId4"/>
            <a:stretch>
              <a:fillRect/>
            </a:stretch>
          </p:blipFill>
          <p:spPr>
            <a:xfrm>
              <a:off x="228958" y="3947862"/>
              <a:ext cx="3562410" cy="1651084"/>
            </a:xfrm>
            <a:prstGeom prst="rect">
              <a:avLst/>
            </a:prstGeom>
            <a:ln>
              <a:solidFill>
                <a:schemeClr val="bg1">
                  <a:lumMod val="75000"/>
                </a:schemeClr>
              </a:solidFill>
            </a:ln>
          </p:spPr>
        </p:pic>
        <p:pic>
          <p:nvPicPr>
            <p:cNvPr id="24" name="Picture 23"/>
            <p:cNvPicPr>
              <a:picLocks noChangeAspect="1"/>
            </p:cNvPicPr>
            <p:nvPr/>
          </p:nvPicPr>
          <p:blipFill>
            <a:blip r:embed="rId5"/>
            <a:stretch>
              <a:fillRect/>
            </a:stretch>
          </p:blipFill>
          <p:spPr>
            <a:xfrm>
              <a:off x="2470865" y="4979238"/>
              <a:ext cx="1722050" cy="1620000"/>
            </a:xfrm>
            <a:prstGeom prst="rect">
              <a:avLst/>
            </a:prstGeom>
            <a:ln>
              <a:solidFill>
                <a:schemeClr val="bg1">
                  <a:lumMod val="75000"/>
                </a:schemeClr>
              </a:solidFill>
            </a:ln>
          </p:spPr>
        </p:pic>
      </p:grpSp>
      <p:sp>
        <p:nvSpPr>
          <p:cNvPr id="64" name="Arc 63"/>
          <p:cNvSpPr/>
          <p:nvPr/>
        </p:nvSpPr>
        <p:spPr>
          <a:xfrm rot="16200000">
            <a:off x="4938919" y="4343111"/>
            <a:ext cx="1053563" cy="1070569"/>
          </a:xfrm>
          <a:prstGeom prst="arc">
            <a:avLst>
              <a:gd name="adj1" fmla="val 2097834"/>
              <a:gd name="adj2" fmla="val 366333"/>
            </a:avLst>
          </a:prstGeom>
          <a:ln w="57150">
            <a:solidFill>
              <a:schemeClr val="tx1">
                <a:lumMod val="65000"/>
                <a:lumOff val="35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sp>
        <p:nvSpPr>
          <p:cNvPr id="79" name="Flowchart: Magnetic Disk 78"/>
          <p:cNvSpPr/>
          <p:nvPr/>
        </p:nvSpPr>
        <p:spPr bwMode="auto">
          <a:xfrm>
            <a:off x="5183620" y="4554105"/>
            <a:ext cx="552809" cy="635184"/>
          </a:xfrm>
          <a:prstGeom prst="flowChartMagneticDisk">
            <a:avLst/>
          </a:prstGeom>
          <a:noFill/>
          <a:ln w="38100">
            <a:solidFill>
              <a:schemeClr val="tx1"/>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107" name="Group 106"/>
          <p:cNvGrpSpPr/>
          <p:nvPr/>
        </p:nvGrpSpPr>
        <p:grpSpPr>
          <a:xfrm>
            <a:off x="6129821" y="4978030"/>
            <a:ext cx="3477662" cy="1249374"/>
            <a:chOff x="5273053" y="3850146"/>
            <a:chExt cx="4202096" cy="1451062"/>
          </a:xfrm>
        </p:grpSpPr>
        <p:grpSp>
          <p:nvGrpSpPr>
            <p:cNvPr id="108" name="Group 107"/>
            <p:cNvGrpSpPr/>
            <p:nvPr/>
          </p:nvGrpSpPr>
          <p:grpSpPr>
            <a:xfrm>
              <a:off x="5273053" y="3850146"/>
              <a:ext cx="4202096" cy="1060818"/>
              <a:chOff x="3635896" y="2945338"/>
              <a:chExt cx="4202096" cy="1060818"/>
            </a:xfrm>
          </p:grpSpPr>
          <p:sp>
            <p:nvSpPr>
              <p:cNvPr id="114" name="TextBox 113"/>
              <p:cNvSpPr txBox="1"/>
              <p:nvPr/>
            </p:nvSpPr>
            <p:spPr>
              <a:xfrm>
                <a:off x="4572000" y="3306470"/>
                <a:ext cx="3265992" cy="319542"/>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15\Template\Features\[</a:t>
                </a:r>
                <a:r>
                  <a:rPr lang="en-US" sz="1200" b="1" dirty="0" err="1">
                    <a:latin typeface="Segoe UI Light" panose="020B0502040204020203" pitchFamily="34" charset="0"/>
                    <a:cs typeface="Segoe UI Light" panose="020B0502040204020203" pitchFamily="34" charset="0"/>
                  </a:rPr>
                  <a:t>StapledFeature</a:t>
                </a:r>
                <a:r>
                  <a:rPr lang="en-US" sz="1200" b="1" dirty="0">
                    <a:latin typeface="Segoe UI Light" panose="020B0502040204020203" pitchFamily="34" charset="0"/>
                    <a:cs typeface="Segoe UI Light" panose="020B0502040204020203" pitchFamily="34" charset="0"/>
                  </a:rPr>
                  <a:t>]\</a:t>
                </a:r>
              </a:p>
            </p:txBody>
          </p:sp>
          <p:pic>
            <p:nvPicPr>
              <p:cNvPr id="115" name="Picture 5" descr="C:\Users\mitchellg\Desktop\Folder.png"/>
              <p:cNvPicPr>
                <a:picLocks noChangeAspect="1" noChangeArrowheads="1"/>
              </p:cNvPicPr>
              <p:nvPr/>
            </p:nvPicPr>
            <p:blipFill>
              <a:blip r:embed="rId6" cstate="print">
                <a:grayscl/>
              </a:blip>
              <a:srcRect/>
              <a:stretch>
                <a:fillRect/>
              </a:stretch>
            </p:blipFill>
            <p:spPr bwMode="auto">
              <a:xfrm>
                <a:off x="3635896" y="2945338"/>
                <a:ext cx="1061094" cy="1060818"/>
              </a:xfrm>
              <a:prstGeom prst="rect">
                <a:avLst/>
              </a:prstGeom>
              <a:noFill/>
              <a:effectLst>
                <a:outerShdw blurRad="50800" dist="38100" dir="2700000" algn="tl" rotWithShape="0">
                  <a:prstClr val="black">
                    <a:alpha val="40000"/>
                  </a:prstClr>
                </a:outerShdw>
              </a:effectLst>
            </p:spPr>
          </p:pic>
        </p:grpSp>
        <p:grpSp>
          <p:nvGrpSpPr>
            <p:cNvPr id="109" name="Group 108"/>
            <p:cNvGrpSpPr/>
            <p:nvPr/>
          </p:nvGrpSpPr>
          <p:grpSpPr>
            <a:xfrm>
              <a:off x="6228184" y="4532873"/>
              <a:ext cx="1797225" cy="768335"/>
              <a:chOff x="6537259" y="1822888"/>
              <a:chExt cx="1797225" cy="768335"/>
            </a:xfrm>
          </p:grpSpPr>
          <p:grpSp>
            <p:nvGrpSpPr>
              <p:cNvPr id="110" name="Group 109"/>
              <p:cNvGrpSpPr/>
              <p:nvPr/>
            </p:nvGrpSpPr>
            <p:grpSpPr>
              <a:xfrm>
                <a:off x="6537259" y="1822888"/>
                <a:ext cx="975076" cy="768335"/>
                <a:chOff x="6948264" y="1076489"/>
                <a:chExt cx="975076" cy="768335"/>
              </a:xfrm>
            </p:grpSpPr>
            <p:pic>
              <p:nvPicPr>
                <p:cNvPr id="112" name="Picture 111"/>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113" name="TextBox 112"/>
                <p:cNvSpPr txBox="1"/>
                <p:nvPr/>
              </p:nvSpPr>
              <p:spPr>
                <a:xfrm>
                  <a:off x="7066767" y="1378833"/>
                  <a:ext cx="856573" cy="321631"/>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111" name="TextBox 110"/>
              <p:cNvSpPr txBox="1"/>
              <p:nvPr/>
            </p:nvSpPr>
            <p:spPr>
              <a:xfrm>
                <a:off x="7156057" y="1859616"/>
                <a:ext cx="1178427" cy="325904"/>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feature.xml</a:t>
                </a:r>
              </a:p>
            </p:txBody>
          </p:sp>
        </p:grpSp>
      </p:grpSp>
      <p:grpSp>
        <p:nvGrpSpPr>
          <p:cNvPr id="124" name="Group 123"/>
          <p:cNvGrpSpPr/>
          <p:nvPr/>
        </p:nvGrpSpPr>
        <p:grpSpPr>
          <a:xfrm>
            <a:off x="8457635" y="5800472"/>
            <a:ext cx="957676" cy="761096"/>
            <a:chOff x="7956376" y="6096598"/>
            <a:chExt cx="958061" cy="761402"/>
          </a:xfrm>
        </p:grpSpPr>
        <p:sp>
          <p:nvSpPr>
            <p:cNvPr id="125" name="Arc 124"/>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grpSp>
          <p:nvGrpSpPr>
            <p:cNvPr id="126" name="Group 125"/>
            <p:cNvGrpSpPr/>
            <p:nvPr/>
          </p:nvGrpSpPr>
          <p:grpSpPr>
            <a:xfrm>
              <a:off x="8025411" y="6179038"/>
              <a:ext cx="889026" cy="539522"/>
              <a:chOff x="6424150" y="1672006"/>
              <a:chExt cx="1359005" cy="885085"/>
            </a:xfrm>
          </p:grpSpPr>
          <p:grpSp>
            <p:nvGrpSpPr>
              <p:cNvPr id="127" name="Group 126"/>
              <p:cNvGrpSpPr/>
              <p:nvPr/>
            </p:nvGrpSpPr>
            <p:grpSpPr>
              <a:xfrm>
                <a:off x="6858521" y="1788756"/>
                <a:ext cx="924634" cy="768335"/>
                <a:chOff x="6948264" y="1076489"/>
                <a:chExt cx="924634" cy="768335"/>
              </a:xfrm>
            </p:grpSpPr>
            <p:pic>
              <p:nvPicPr>
                <p:cNvPr id="129" name="Picture 128"/>
                <p:cNvPicPr>
                  <a:picLocks noChangeAspect="1"/>
                </p:cNvPicPr>
                <p:nvPr/>
              </p:nvPicPr>
              <p:blipFill>
                <a:blip r:embed="rId9"/>
                <a:stretch>
                  <a:fillRect/>
                </a:stretch>
              </p:blipFill>
              <p:spPr>
                <a:xfrm>
                  <a:off x="6948264" y="1076489"/>
                  <a:ext cx="676503" cy="768335"/>
                </a:xfrm>
                <a:prstGeom prst="rect">
                  <a:avLst/>
                </a:prstGeom>
                <a:effectLst>
                  <a:softEdge rad="31750"/>
                </a:effectLst>
              </p:spPr>
            </p:pic>
            <p:sp>
              <p:nvSpPr>
                <p:cNvPr id="130" name="TextBox 129"/>
                <p:cNvSpPr txBox="1"/>
                <p:nvPr/>
              </p:nvSpPr>
              <p:spPr>
                <a:xfrm>
                  <a:off x="7117209" y="1388151"/>
                  <a:ext cx="755689" cy="302987"/>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200" b="1" dirty="0">
                      <a:latin typeface="Segoe UI Light" panose="020B0502040204020203" pitchFamily="34" charset="0"/>
                      <a:cs typeface="Segoe UI Light" panose="020B0502040204020203" pitchFamily="34" charset="0"/>
                    </a:rPr>
                    <a:t>&lt;xml&gt;</a:t>
                  </a:r>
                </a:p>
              </p:txBody>
            </p:sp>
          </p:grpSp>
          <p:pic>
            <p:nvPicPr>
              <p:cNvPr id="128" name="Picture 127"/>
              <p:cNvPicPr>
                <a:picLocks noChangeAspect="1"/>
              </p:cNvPicPr>
              <p:nvPr/>
            </p:nvPicPr>
            <p:blipFill>
              <a:blip r:embed="rId10"/>
              <a:stretch>
                <a:fillRect/>
              </a:stretch>
            </p:blipFill>
            <p:spPr>
              <a:xfrm>
                <a:off x="6424150" y="1672006"/>
                <a:ext cx="676503" cy="647343"/>
              </a:xfrm>
              <a:prstGeom prst="rect">
                <a:avLst/>
              </a:prstGeom>
            </p:spPr>
          </p:pic>
        </p:grpSp>
      </p:grpSp>
      <p:sp>
        <p:nvSpPr>
          <p:cNvPr id="134" name="Arc 133"/>
          <p:cNvSpPr/>
          <p:nvPr/>
        </p:nvSpPr>
        <p:spPr bwMode="auto">
          <a:xfrm rot="20999830">
            <a:off x="7525593" y="5920403"/>
            <a:ext cx="976823" cy="817532"/>
          </a:xfrm>
          <a:prstGeom prst="arc">
            <a:avLst>
              <a:gd name="adj1" fmla="val 15280733"/>
              <a:gd name="adj2" fmla="val 20103851"/>
            </a:avLst>
          </a:prstGeom>
          <a:ln w="41275">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grpSp>
        <p:nvGrpSpPr>
          <p:cNvPr id="49" name="Group 48"/>
          <p:cNvGrpSpPr/>
          <p:nvPr/>
        </p:nvGrpSpPr>
        <p:grpSpPr>
          <a:xfrm rot="20631475">
            <a:off x="4837581" y="4514933"/>
            <a:ext cx="1639824" cy="1015811"/>
            <a:chOff x="2727731" y="357257"/>
            <a:chExt cx="2694477" cy="1679098"/>
          </a:xfrm>
        </p:grpSpPr>
        <p:sp>
          <p:nvSpPr>
            <p:cNvPr id="50" name="Arc 49"/>
            <p:cNvSpPr/>
            <p:nvPr/>
          </p:nvSpPr>
          <p:spPr bwMode="auto">
            <a:xfrm rot="2495304">
              <a:off x="2727731" y="1083485"/>
              <a:ext cx="2028622" cy="952870"/>
            </a:xfrm>
            <a:prstGeom prst="arc">
              <a:avLst>
                <a:gd name="adj1" fmla="val 16200000"/>
                <a:gd name="adj2" fmla="val 21025477"/>
              </a:avLst>
            </a:prstGeom>
            <a:ln w="44450">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sp>
          <p:nvSpPr>
            <p:cNvPr id="51" name="Arc 50"/>
            <p:cNvSpPr/>
            <p:nvPr/>
          </p:nvSpPr>
          <p:spPr bwMode="auto">
            <a:xfrm rot="13418458" flipH="1">
              <a:off x="3393584" y="357257"/>
              <a:ext cx="2028624" cy="952870"/>
            </a:xfrm>
            <a:prstGeom prst="arc">
              <a:avLst>
                <a:gd name="adj1" fmla="val 16200000"/>
                <a:gd name="adj2" fmla="val 21025477"/>
              </a:avLst>
            </a:prstGeom>
            <a:ln w="44450">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grpSp>
      <p:cxnSp>
        <p:nvCxnSpPr>
          <p:cNvPr id="105" name="Straight Arrow Connector 104"/>
          <p:cNvCxnSpPr/>
          <p:nvPr/>
        </p:nvCxnSpPr>
        <p:spPr>
          <a:xfrm flipH="1">
            <a:off x="5891326" y="4271278"/>
            <a:ext cx="2648805" cy="523465"/>
          </a:xfrm>
          <a:prstGeom prst="straightConnector1">
            <a:avLst/>
          </a:prstGeom>
          <a:ln w="53975">
            <a:solidFill>
              <a:schemeClr val="tx1">
                <a:lumMod val="65000"/>
                <a:lumOff val="35000"/>
              </a:schemeClr>
            </a:solidFill>
            <a:prstDash val="sysDot"/>
            <a:tailEnd type="stealth" w="lg" len="lg"/>
          </a:ln>
        </p:spPr>
        <p:style>
          <a:lnRef idx="1">
            <a:schemeClr val="accent4"/>
          </a:lnRef>
          <a:fillRef idx="0">
            <a:schemeClr val="accent4"/>
          </a:fillRef>
          <a:effectRef idx="0">
            <a:schemeClr val="accent4"/>
          </a:effectRef>
          <a:fontRef idx="minor">
            <a:schemeClr val="tx1"/>
          </a:fontRef>
        </p:style>
      </p:cxn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pic>
        <p:nvPicPr>
          <p:cNvPr id="67" name="Picture 66"/>
          <p:cNvPicPr>
            <a:picLocks noChangeAspect="1"/>
          </p:cNvPicPr>
          <p:nvPr/>
        </p:nvPicPr>
        <p:blipFill>
          <a:blip r:embed="rId11"/>
          <a:stretch>
            <a:fillRect/>
          </a:stretch>
        </p:blipFill>
        <p:spPr>
          <a:xfrm>
            <a:off x="5946469" y="1507714"/>
            <a:ext cx="4361294" cy="1695358"/>
          </a:xfrm>
          <a:prstGeom prst="rect">
            <a:avLst/>
          </a:prstGeom>
          <a:ln>
            <a:solidFill>
              <a:schemeClr val="bg1">
                <a:lumMod val="75000"/>
              </a:schemeClr>
            </a:solidFill>
          </a:ln>
        </p:spPr>
      </p:pic>
      <p:pic>
        <p:nvPicPr>
          <p:cNvPr id="68" name="Picture 67"/>
          <p:cNvPicPr>
            <a:picLocks noChangeAspect="1"/>
          </p:cNvPicPr>
          <p:nvPr/>
        </p:nvPicPr>
        <p:blipFill>
          <a:blip r:embed="rId12"/>
          <a:stretch>
            <a:fillRect/>
          </a:stretch>
        </p:blipFill>
        <p:spPr>
          <a:xfrm>
            <a:off x="1232445" y="1750228"/>
            <a:ext cx="2958306" cy="956348"/>
          </a:xfrm>
          <a:prstGeom prst="rect">
            <a:avLst/>
          </a:prstGeom>
          <a:ln>
            <a:solidFill>
              <a:schemeClr val="bg1">
                <a:lumMod val="75000"/>
              </a:schemeClr>
            </a:solidFill>
          </a:ln>
        </p:spPr>
      </p:pic>
      <p:cxnSp>
        <p:nvCxnSpPr>
          <p:cNvPr id="69" name="Straight Arrow Connector 68"/>
          <p:cNvCxnSpPr/>
          <p:nvPr/>
        </p:nvCxnSpPr>
        <p:spPr>
          <a:xfrm>
            <a:off x="4298279" y="2223702"/>
            <a:ext cx="1572858" cy="11580"/>
          </a:xfrm>
          <a:prstGeom prst="straightConnector1">
            <a:avLst/>
          </a:prstGeom>
          <a:ln w="53975">
            <a:solidFill>
              <a:schemeClr val="tx1">
                <a:lumMod val="65000"/>
                <a:lumOff val="35000"/>
              </a:schemeClr>
            </a:solidFill>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73" name="Group 72"/>
          <p:cNvGrpSpPr/>
          <p:nvPr/>
        </p:nvGrpSpPr>
        <p:grpSpPr>
          <a:xfrm>
            <a:off x="4673215" y="2145640"/>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grpSp>
        <p:nvGrpSpPr>
          <p:cNvPr id="4" name="Group 3"/>
          <p:cNvGrpSpPr/>
          <p:nvPr/>
        </p:nvGrpSpPr>
        <p:grpSpPr>
          <a:xfrm>
            <a:off x="8127117" y="3298095"/>
            <a:ext cx="3050135" cy="1660503"/>
            <a:chOff x="8628167" y="3252240"/>
            <a:chExt cx="3112108" cy="1694241"/>
          </a:xfrm>
        </p:grpSpPr>
        <p:grpSp>
          <p:nvGrpSpPr>
            <p:cNvPr id="76" name="Group 75"/>
            <p:cNvGrpSpPr/>
            <p:nvPr/>
          </p:nvGrpSpPr>
          <p:grpSpPr>
            <a:xfrm>
              <a:off x="8628167" y="3252240"/>
              <a:ext cx="3112108" cy="1081936"/>
              <a:chOff x="3635896" y="2945338"/>
              <a:chExt cx="3051363" cy="1060818"/>
            </a:xfrm>
          </p:grpSpPr>
          <p:sp>
            <p:nvSpPr>
              <p:cNvPr id="77" name="TextBox 76"/>
              <p:cNvSpPr txBox="1"/>
              <p:nvPr/>
            </p:nvSpPr>
            <p:spPr>
              <a:xfrm>
                <a:off x="4572001" y="3306471"/>
                <a:ext cx="2115258" cy="594650"/>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15\Template\Features\</a:t>
                </a:r>
                <a:br>
                  <a:rPr lang="en-US" sz="1600" b="1" dirty="0">
                    <a:latin typeface="Segoe UI Light" panose="020B0502040204020203" pitchFamily="34" charset="0"/>
                    <a:cs typeface="Segoe UI Light" panose="020B0502040204020203" pitchFamily="34" charset="0"/>
                  </a:rPr>
                </a:br>
                <a:r>
                  <a:rPr lang="en-US" sz="1600" b="1" dirty="0">
                    <a:latin typeface="Segoe UI Light" panose="020B0502040204020203" pitchFamily="34" charset="0"/>
                    <a:cs typeface="Segoe UI Light" panose="020B0502040204020203" pitchFamily="34" charset="0"/>
                  </a:rPr>
                  <a:t>[</a:t>
                </a:r>
                <a:r>
                  <a:rPr lang="en-US" sz="1600" b="1" dirty="0" err="1">
                    <a:latin typeface="Segoe UI Light" panose="020B0502040204020203" pitchFamily="34" charset="0"/>
                    <a:cs typeface="Segoe UI Light" panose="020B0502040204020203" pitchFamily="34" charset="0"/>
                  </a:rPr>
                  <a:t>StaplerFeature</a:t>
                </a:r>
                <a:r>
                  <a:rPr lang="en-US" sz="1600" b="1" dirty="0">
                    <a:latin typeface="Segoe UI Light" panose="020B0502040204020203" pitchFamily="34" charset="0"/>
                    <a:cs typeface="Segoe UI Light" panose="020B0502040204020203" pitchFamily="34" charset="0"/>
                  </a:rPr>
                  <a:t>]</a:t>
                </a:r>
              </a:p>
            </p:txBody>
          </p:sp>
          <p:pic>
            <p:nvPicPr>
              <p:cNvPr id="78" name="Picture 5" descr="C:\Users\mitchellg\Desktop\Folder.png"/>
              <p:cNvPicPr>
                <a:picLocks noChangeAspect="1" noChangeArrowheads="1"/>
              </p:cNvPicPr>
              <p:nvPr/>
            </p:nvPicPr>
            <p:blipFill>
              <a:blip r:embed="rId6" cstate="print">
                <a:grayscl/>
              </a:blip>
              <a:srcRect/>
              <a:stretch>
                <a:fillRect/>
              </a:stretch>
            </p:blipFill>
            <p:spPr bwMode="auto">
              <a:xfrm>
                <a:off x="3635896" y="2945338"/>
                <a:ext cx="1061094" cy="1060818"/>
              </a:xfrm>
              <a:prstGeom prst="rect">
                <a:avLst/>
              </a:prstGeom>
              <a:noFill/>
              <a:effectLst>
                <a:outerShdw blurRad="50800" dist="38100" dir="2700000" algn="tl" rotWithShape="0">
                  <a:prstClr val="black">
                    <a:alpha val="40000"/>
                  </a:prstClr>
                </a:outerShdw>
              </a:effectLst>
            </p:spPr>
          </p:pic>
        </p:grpSp>
        <p:grpSp>
          <p:nvGrpSpPr>
            <p:cNvPr id="80" name="Group 79"/>
            <p:cNvGrpSpPr/>
            <p:nvPr/>
          </p:nvGrpSpPr>
          <p:grpSpPr>
            <a:xfrm>
              <a:off x="9285422" y="4162850"/>
              <a:ext cx="2255224" cy="783631"/>
              <a:chOff x="6537259" y="1822888"/>
              <a:chExt cx="2211205" cy="768335"/>
            </a:xfrm>
          </p:grpSpPr>
          <p:grpSp>
            <p:nvGrpSpPr>
              <p:cNvPr id="81" name="Group 80"/>
              <p:cNvGrpSpPr/>
              <p:nvPr/>
            </p:nvGrpSpPr>
            <p:grpSpPr>
              <a:xfrm>
                <a:off x="6537259" y="1822888"/>
                <a:ext cx="901381" cy="768335"/>
                <a:chOff x="6948264" y="1076489"/>
                <a:chExt cx="901381" cy="768335"/>
              </a:xfrm>
            </p:grpSpPr>
            <p:pic>
              <p:nvPicPr>
                <p:cNvPr id="83" name="Picture 82"/>
                <p:cNvPicPr>
                  <a:picLocks noChangeAspect="1"/>
                </p:cNvPicPr>
                <p:nvPr/>
              </p:nvPicPr>
              <p:blipFill>
                <a:blip r:embed="rId13">
                  <a:extLst>
                    <a:ext uri="{BEBA8EAE-BF5A-486C-A8C5-ECC9F3942E4B}">
                      <a14:imgProps xmlns:a14="http://schemas.microsoft.com/office/drawing/2010/main">
                        <a14:imgLayer r:embed="rId8">
                          <a14:imgEffect>
                            <a14:colorTemperature colorTemp="5900"/>
                          </a14:imgEffect>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84" name="TextBox 83"/>
                <p:cNvSpPr txBox="1"/>
                <p:nvPr/>
              </p:nvSpPr>
              <p:spPr>
                <a:xfrm>
                  <a:off x="7140458" y="1401128"/>
                  <a:ext cx="709187" cy="277038"/>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82" name="TextBox 81"/>
              <p:cNvSpPr txBox="1"/>
              <p:nvPr/>
            </p:nvSpPr>
            <p:spPr>
              <a:xfrm>
                <a:off x="7156055" y="1859616"/>
                <a:ext cx="1592409" cy="343492"/>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element.xml</a:t>
                </a:r>
              </a:p>
            </p:txBody>
          </p:sp>
        </p:grpSp>
      </p:grpSp>
      <p:cxnSp>
        <p:nvCxnSpPr>
          <p:cNvPr id="85" name="Straight Arrow Connector 84"/>
          <p:cNvCxnSpPr/>
          <p:nvPr/>
        </p:nvCxnSpPr>
        <p:spPr>
          <a:xfrm flipH="1">
            <a:off x="5183619" y="2934982"/>
            <a:ext cx="1288067" cy="1266191"/>
          </a:xfrm>
          <a:prstGeom prst="straightConnector1">
            <a:avLst/>
          </a:prstGeom>
          <a:ln w="53975">
            <a:solidFill>
              <a:schemeClr val="tx1">
                <a:lumMod val="65000"/>
                <a:lumOff val="35000"/>
              </a:schemeClr>
            </a:solidFill>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86" name="Group 85"/>
          <p:cNvGrpSpPr/>
          <p:nvPr/>
        </p:nvGrpSpPr>
        <p:grpSpPr>
          <a:xfrm>
            <a:off x="5946470" y="3203072"/>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grpSp>
        <p:nvGrpSpPr>
          <p:cNvPr id="89" name="Group 88"/>
          <p:cNvGrpSpPr/>
          <p:nvPr/>
        </p:nvGrpSpPr>
        <p:grpSpPr>
          <a:xfrm>
            <a:off x="7448561" y="4317384"/>
            <a:ext cx="514401" cy="514401"/>
            <a:chOff x="492" y="17985"/>
            <a:chExt cx="524853" cy="524853"/>
          </a:xfrm>
        </p:grpSpPr>
        <p:sp>
          <p:nvSpPr>
            <p:cNvPr id="90" name="Oval 8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92" name="Group 91"/>
          <p:cNvGrpSpPr/>
          <p:nvPr/>
        </p:nvGrpSpPr>
        <p:grpSpPr>
          <a:xfrm>
            <a:off x="5815994" y="5555619"/>
            <a:ext cx="514401" cy="514401"/>
            <a:chOff x="492" y="17985"/>
            <a:chExt cx="524853" cy="524853"/>
          </a:xfrm>
        </p:grpSpPr>
        <p:sp>
          <p:nvSpPr>
            <p:cNvPr id="93" name="Oval 9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4</a:t>
              </a:r>
            </a:p>
          </p:txBody>
        </p:sp>
      </p:grpSp>
      <p:sp>
        <p:nvSpPr>
          <p:cNvPr id="60" name="Double Bracket 59"/>
          <p:cNvSpPr/>
          <p:nvPr/>
        </p:nvSpPr>
        <p:spPr>
          <a:xfrm>
            <a:off x="9855223" y="6215018"/>
            <a:ext cx="2154063" cy="522034"/>
          </a:xfrm>
          <a:prstGeom prst="bracketPair">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Tree>
    <p:extLst>
      <p:ext uri="{BB962C8B-B14F-4D97-AF65-F5344CB8AC3E}">
        <p14:creationId xmlns:p14="http://schemas.microsoft.com/office/powerpoint/2010/main" val="34009735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10" presetClass="entr" presetSubtype="0" fill="hold"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fade">
                                      <p:cBhvr>
                                        <p:cTn id="46" dur="500"/>
                                        <p:tgtEl>
                                          <p:spTgt spid="107"/>
                                        </p:tgtEl>
                                      </p:cBhvr>
                                    </p:animEffect>
                                  </p:childTnLst>
                                </p:cTn>
                              </p:par>
                              <p:par>
                                <p:cTn id="47" presetID="10"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par>
                                <p:cTn id="53" presetID="10"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fade">
                                      <p:cBhvr>
                                        <p:cTn id="55" dur="500"/>
                                        <p:tgtEl>
                                          <p:spTgt spid="92"/>
                                        </p:tgtEl>
                                      </p:cBhvr>
                                    </p:animEffect>
                                  </p:childTnLst>
                                </p:cTn>
                              </p:par>
                              <p:par>
                                <p:cTn id="56" presetID="10" presetClass="entr" presetSubtype="0" fill="hold" nodeType="with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fade">
                                      <p:cBhvr>
                                        <p:cTn id="58" dur="500"/>
                                        <p:tgtEl>
                                          <p:spTgt spid="1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9" grpId="0" animBg="1"/>
      <p:bldP spid="1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This capability is available starting from CSOM version 16.0.2617.1200</a:t>
            </a:r>
          </a:p>
          <a:p>
            <a:r>
              <a:rPr lang="en-US" smtClean="0"/>
              <a:t>You’ll have to use tenant administrator identity</a:t>
            </a:r>
          </a:p>
          <a:p>
            <a:r>
              <a:rPr lang="en-US" smtClean="0"/>
              <a:t>Used CSOM components</a:t>
            </a:r>
          </a:p>
          <a:p>
            <a:pPr lvl="1"/>
            <a:r>
              <a:rPr lang="en-US" smtClean="0"/>
              <a:t>Microsoft.Online.SharePoint.Client.Tenant</a:t>
            </a:r>
          </a:p>
          <a:p>
            <a:pPr lvl="1"/>
            <a:r>
              <a:rPr lang="en-US" smtClean="0"/>
              <a:t>Microsoft.SharePoint.Client</a:t>
            </a:r>
          </a:p>
          <a:p>
            <a:pPr lvl="1"/>
            <a:r>
              <a:rPr lang="en-US" smtClean="0"/>
              <a:t>Microsoft.SharePoint.Client.Runtime</a:t>
            </a:r>
          </a:p>
          <a:p>
            <a:pPr lvl="1"/>
            <a:r>
              <a:rPr lang="en-US" smtClean="0"/>
              <a:t>Microsoft.SharePoint.Client.UserProfiles</a:t>
            </a:r>
            <a:endParaRPr lang="en-US" dirty="0" smtClean="0"/>
          </a:p>
        </p:txBody>
      </p:sp>
      <p:sp>
        <p:nvSpPr>
          <p:cNvPr id="3" name="Title 2"/>
          <p:cNvSpPr>
            <a:spLocks noGrp="1"/>
          </p:cNvSpPr>
          <p:nvPr>
            <p:ph type="title"/>
          </p:nvPr>
        </p:nvSpPr>
        <p:spPr/>
        <p:txBody>
          <a:bodyPr/>
          <a:lstStyle/>
          <a:p>
            <a:r>
              <a:rPr lang="en-US" smtClean="0"/>
              <a:t>Requirements for pre-creation</a:t>
            </a:r>
            <a:endParaRPr lang="en-US" dirty="0"/>
          </a:p>
        </p:txBody>
      </p:sp>
    </p:spTree>
    <p:extLst>
      <p:ext uri="{BB962C8B-B14F-4D97-AF65-F5344CB8AC3E}">
        <p14:creationId xmlns:p14="http://schemas.microsoft.com/office/powerpoint/2010/main" val="2255086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pc="-103" dirty="0">
                <a:solidFill>
                  <a:schemeClr val="bg1"/>
                </a:solidFill>
              </a:rPr>
              <a:t>Bulk Site Creation: New CSOM API in SP1</a:t>
            </a:r>
          </a:p>
        </p:txBody>
      </p:sp>
      <p:sp>
        <p:nvSpPr>
          <p:cNvPr id="2" name="Text Placeholder 1"/>
          <p:cNvSpPr>
            <a:spLocks noGrp="1"/>
          </p:cNvSpPr>
          <p:nvPr>
            <p:ph type="body" sz="quarter" idx="10"/>
          </p:nvPr>
        </p:nvSpPr>
        <p:spPr/>
        <p:txBody>
          <a:bodyPr/>
          <a:lstStyle/>
          <a:p>
            <a:pPr>
              <a:spcBef>
                <a:spcPts val="0"/>
              </a:spcBef>
            </a:pPr>
            <a:r>
              <a:rPr lang="en-US" sz="1799" dirty="0"/>
              <a:t>String _</a:t>
            </a:r>
            <a:r>
              <a:rPr lang="en-US" sz="1799" dirty="0" err="1"/>
              <a:t>adminTenantUrl</a:t>
            </a:r>
            <a:r>
              <a:rPr lang="en-US" sz="1799" dirty="0"/>
              <a:t> = "https://youradmin.sharepoint.com";</a:t>
            </a:r>
            <a:br>
              <a:rPr lang="en-US" sz="1799" dirty="0"/>
            </a:br>
            <a:r>
              <a:rPr lang="en-US" sz="1799" dirty="0"/>
              <a:t/>
            </a:r>
            <a:br>
              <a:rPr lang="en-US" sz="1799" dirty="0"/>
            </a:br>
            <a:r>
              <a:rPr lang="en-US" sz="1600" dirty="0">
                <a:solidFill>
                  <a:srgbClr val="009E49"/>
                </a:solidFill>
              </a:rPr>
              <a:t>// You don't want to provision more than 200 users personal sites during a single request. </a:t>
            </a:r>
          </a:p>
          <a:p>
            <a:pPr>
              <a:spcBef>
                <a:spcPts val="0"/>
              </a:spcBef>
            </a:pPr>
            <a:r>
              <a:rPr lang="en-US" sz="1600" dirty="0">
                <a:solidFill>
                  <a:srgbClr val="009E49"/>
                </a:solidFill>
              </a:rPr>
              <a:t>// If you have a large amount of users consider</a:t>
            </a:r>
            <a:br>
              <a:rPr lang="en-US" sz="1600" dirty="0">
                <a:solidFill>
                  <a:srgbClr val="009E49"/>
                </a:solidFill>
              </a:rPr>
            </a:br>
            <a:r>
              <a:rPr lang="en-US" sz="1600" dirty="0">
                <a:solidFill>
                  <a:srgbClr val="009E49"/>
                </a:solidFill>
              </a:rPr>
              <a:t>// waiting for the last users site to be provisioned. The reason behind this is not to bombard the service with requests.</a:t>
            </a:r>
            <a:r>
              <a:rPr lang="en-US" sz="1799" dirty="0"/>
              <a:t/>
            </a:r>
            <a:br>
              <a:rPr lang="en-US" sz="1799" dirty="0"/>
            </a:br>
            <a:r>
              <a:rPr lang="en-US" sz="1799" dirty="0"/>
              <a:t>string _</a:t>
            </a:r>
            <a:r>
              <a:rPr lang="en-US" sz="1799" dirty="0" err="1"/>
              <a:t>restPayload</a:t>
            </a:r>
            <a:r>
              <a:rPr lang="en-US" sz="1799" dirty="0"/>
              <a:t> = "{'</a:t>
            </a:r>
            <a:r>
              <a:rPr lang="en-US" sz="1799" dirty="0" err="1"/>
              <a:t>emailIDs</a:t>
            </a:r>
            <a:r>
              <a:rPr lang="en-US" sz="1799" dirty="0"/>
              <a:t>':['user1@MicrosoftACS.onmicrosoft.com', 'user2@MicrosoftACS.onmicrosoft.com']}";</a:t>
            </a:r>
          </a:p>
          <a:p>
            <a:pPr>
              <a:spcBef>
                <a:spcPts val="0"/>
              </a:spcBef>
            </a:pPr>
            <a:endParaRPr lang="en-US" sz="1799" dirty="0"/>
          </a:p>
          <a:p>
            <a:pPr>
              <a:spcBef>
                <a:spcPts val="0"/>
              </a:spcBef>
            </a:pPr>
            <a:r>
              <a:rPr lang="en-US" sz="1799" dirty="0" err="1"/>
              <a:t>SharePointOnlineCredentials</a:t>
            </a:r>
            <a:r>
              <a:rPr lang="en-US" sz="1799" dirty="0"/>
              <a:t> _</a:t>
            </a:r>
            <a:r>
              <a:rPr lang="en-US" sz="1799" dirty="0" err="1"/>
              <a:t>creds</a:t>
            </a:r>
            <a:r>
              <a:rPr lang="en-US" sz="1799" dirty="0"/>
              <a:t> = new </a:t>
            </a:r>
            <a:r>
              <a:rPr lang="en-US" sz="1799" dirty="0" err="1"/>
              <a:t>SharePointOnlineCredentials</a:t>
            </a:r>
            <a:r>
              <a:rPr lang="en-US" sz="1799" dirty="0"/>
              <a:t>(</a:t>
            </a:r>
            <a:r>
              <a:rPr lang="en-US" sz="1799" dirty="0" err="1"/>
              <a:t>userName</a:t>
            </a:r>
            <a:r>
              <a:rPr lang="en-US" sz="1799" dirty="0"/>
              <a:t>, </a:t>
            </a:r>
            <a:r>
              <a:rPr lang="en-US" sz="1799" dirty="0" err="1"/>
              <a:t>Utilities.StringToSecure</a:t>
            </a:r>
            <a:r>
              <a:rPr lang="en-US" sz="1799" dirty="0"/>
              <a:t>(password));</a:t>
            </a:r>
            <a:br>
              <a:rPr lang="en-US" sz="1799" dirty="0"/>
            </a:br>
            <a:r>
              <a:rPr lang="en-US" sz="1799" dirty="0"/>
              <a:t>_</a:t>
            </a:r>
            <a:r>
              <a:rPr lang="en-US" sz="1799" dirty="0" err="1"/>
              <a:t>context.Credentials</a:t>
            </a:r>
            <a:r>
              <a:rPr lang="en-US" sz="1799" dirty="0"/>
              <a:t> = _</a:t>
            </a:r>
            <a:r>
              <a:rPr lang="en-US" sz="1799" dirty="0" err="1"/>
              <a:t>creds</a:t>
            </a:r>
            <a:r>
              <a:rPr lang="en-US" sz="1799" dirty="0"/>
              <a:t>;</a:t>
            </a:r>
            <a:br>
              <a:rPr lang="en-US" sz="1799" dirty="0"/>
            </a:br>
            <a:r>
              <a:rPr lang="en-US" sz="1799" dirty="0"/>
              <a:t>_</a:t>
            </a:r>
            <a:r>
              <a:rPr lang="en-US" sz="1799" dirty="0" err="1"/>
              <a:t>context.ExecuteQuery</a:t>
            </a:r>
            <a:r>
              <a:rPr lang="en-US" sz="1799" dirty="0"/>
              <a:t>();</a:t>
            </a:r>
            <a:br>
              <a:rPr lang="en-US" sz="1799" dirty="0"/>
            </a:br>
            <a:r>
              <a:rPr lang="en-US" sz="1799" dirty="0"/>
              <a:t/>
            </a:r>
            <a:br>
              <a:rPr lang="en-US" sz="1799" dirty="0"/>
            </a:br>
            <a:r>
              <a:rPr lang="en-US" sz="1799" dirty="0" err="1"/>
              <a:t>ProfileLoader</a:t>
            </a:r>
            <a:r>
              <a:rPr lang="en-US" sz="1799" dirty="0"/>
              <a:t> _</a:t>
            </a:r>
            <a:r>
              <a:rPr lang="en-US" sz="1799" dirty="0" err="1"/>
              <a:t>profileLoader</a:t>
            </a:r>
            <a:r>
              <a:rPr lang="en-US" sz="1799" dirty="0"/>
              <a:t> = </a:t>
            </a:r>
            <a:r>
              <a:rPr lang="en-US" sz="1799" dirty="0" err="1"/>
              <a:t>ProfileLoader.GetProfileLoader</a:t>
            </a:r>
            <a:r>
              <a:rPr lang="en-US" sz="1799" dirty="0"/>
              <a:t>(_context);</a:t>
            </a:r>
            <a:br>
              <a:rPr lang="en-US" sz="1799" dirty="0"/>
            </a:br>
            <a:r>
              <a:rPr lang="en-US" sz="1799" dirty="0"/>
              <a:t>_</a:t>
            </a:r>
            <a:r>
              <a:rPr lang="en-US" sz="1799" dirty="0" err="1"/>
              <a:t>profileLoader.CreatePersonalSiteEnqueueBulk</a:t>
            </a:r>
            <a:r>
              <a:rPr lang="en-US" sz="1799" dirty="0"/>
              <a:t>(</a:t>
            </a:r>
            <a:r>
              <a:rPr lang="en-US" sz="1799" dirty="0" err="1"/>
              <a:t>emailIDs</a:t>
            </a:r>
            <a:r>
              <a:rPr lang="en-US" sz="1799" dirty="0"/>
              <a:t>);</a:t>
            </a:r>
            <a:br>
              <a:rPr lang="en-US" sz="1799" dirty="0"/>
            </a:br>
            <a:r>
              <a:rPr lang="en-US" sz="1799" dirty="0"/>
              <a:t>_</a:t>
            </a:r>
            <a:r>
              <a:rPr lang="en-US" sz="1799" dirty="0" err="1"/>
              <a:t>profileLoader.Context.ExecuteQuery</a:t>
            </a:r>
            <a:r>
              <a:rPr lang="en-US" sz="1799" dirty="0"/>
              <a:t>();</a:t>
            </a:r>
            <a:endParaRPr lang="en-US" sz="2799"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86785536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vert="horz" wrap="square" lIns="146266" tIns="91416" rIns="146266" bIns="91416" rtlCol="0" anchor="t">
            <a:noAutofit/>
          </a:bodyPr>
          <a:lstStyle/>
          <a:p>
            <a:r>
              <a:rPr lang="en-US" spc="-103" dirty="0">
                <a:solidFill>
                  <a:schemeClr val="bg1"/>
                </a:solidFill>
              </a:rPr>
              <a:t>Calling CSOM from PowerShell</a:t>
            </a:r>
          </a:p>
        </p:txBody>
      </p:sp>
      <p:sp>
        <p:nvSpPr>
          <p:cNvPr id="3" name="Text Placeholder 2"/>
          <p:cNvSpPr>
            <a:spLocks noGrp="1"/>
          </p:cNvSpPr>
          <p:nvPr>
            <p:ph type="body" sz="quarter" idx="10"/>
          </p:nvPr>
        </p:nvSpPr>
        <p:spPr/>
        <p:txBody>
          <a:bodyPr/>
          <a:lstStyle/>
          <a:p>
            <a:r>
              <a:rPr lang="en-US" sz="1600" dirty="0"/>
              <a:t> $</a:t>
            </a:r>
            <a:r>
              <a:rPr lang="en-US" sz="1600" dirty="0" err="1"/>
              <a:t>webUrl</a:t>
            </a:r>
            <a:r>
              <a:rPr lang="en-US" sz="1600" dirty="0"/>
              <a:t> = "https://yoursharepointadmin.SharePoint.com"</a:t>
            </a:r>
          </a:p>
          <a:p>
            <a:r>
              <a:rPr lang="en-US" sz="1600" dirty="0"/>
              <a:t> $</a:t>
            </a:r>
            <a:r>
              <a:rPr lang="en-US" sz="1600" dirty="0" err="1"/>
              <a:t>ctx</a:t>
            </a:r>
            <a:r>
              <a:rPr lang="en-US" sz="1600" dirty="0"/>
              <a:t> = New-Object </a:t>
            </a:r>
            <a:r>
              <a:rPr lang="en-US" sz="1600" dirty="0" err="1"/>
              <a:t>Microsoft.SharePoint.Client.ClientContext</a:t>
            </a:r>
            <a:r>
              <a:rPr lang="en-US" sz="1600" dirty="0"/>
              <a:t>($</a:t>
            </a:r>
            <a:r>
              <a:rPr lang="en-US" sz="1600" dirty="0" err="1"/>
              <a:t>webUrl</a:t>
            </a:r>
            <a:r>
              <a:rPr lang="en-US" sz="1600" dirty="0"/>
              <a:t>)</a:t>
            </a:r>
          </a:p>
          <a:p>
            <a:endParaRPr lang="en-US" sz="1600" dirty="0"/>
          </a:p>
          <a:p>
            <a:r>
              <a:rPr lang="en-US" sz="1600" dirty="0"/>
              <a:t> $web = $</a:t>
            </a:r>
            <a:r>
              <a:rPr lang="en-US" sz="1600" dirty="0" err="1"/>
              <a:t>ctx.Web</a:t>
            </a:r>
            <a:endParaRPr lang="en-US" sz="1600" dirty="0"/>
          </a:p>
          <a:p>
            <a:r>
              <a:rPr lang="en-US" sz="1600" dirty="0"/>
              <a:t> $username = "admin@myadmin.sharepoint.com"</a:t>
            </a:r>
          </a:p>
          <a:p>
            <a:r>
              <a:rPr lang="en-US" sz="1600" dirty="0"/>
              <a:t> $password = read-host -</a:t>
            </a:r>
            <a:r>
              <a:rPr lang="en-US" sz="1600" dirty="0" err="1"/>
              <a:t>AsSecureString</a:t>
            </a:r>
            <a:endParaRPr lang="en-US" sz="1600" dirty="0"/>
          </a:p>
          <a:p>
            <a:r>
              <a:rPr lang="en-US" sz="1600" dirty="0"/>
              <a:t> $</a:t>
            </a:r>
            <a:r>
              <a:rPr lang="en-US" sz="1600" dirty="0" err="1"/>
              <a:t>ctx.Credentials</a:t>
            </a:r>
            <a:r>
              <a:rPr lang="en-US" sz="1600" dirty="0"/>
              <a:t> = New-Object </a:t>
            </a:r>
            <a:r>
              <a:rPr lang="en-US" sz="1600" dirty="0" err="1"/>
              <a:t>Microsoft.SharePoint.Client.SharePointOnlineCredentials</a:t>
            </a:r>
            <a:r>
              <a:rPr lang="en-US" sz="1600" dirty="0"/>
              <a:t>($</a:t>
            </a:r>
            <a:r>
              <a:rPr lang="en-US" sz="1600" dirty="0" err="1"/>
              <a:t>username,$password</a:t>
            </a:r>
            <a:r>
              <a:rPr lang="en-US" sz="1600" dirty="0"/>
              <a:t> )</a:t>
            </a:r>
          </a:p>
          <a:p>
            <a:endParaRPr lang="en-US" sz="1600" dirty="0"/>
          </a:p>
          <a:p>
            <a:r>
              <a:rPr lang="en-US" sz="1600" dirty="0"/>
              <a:t> [</a:t>
            </a:r>
            <a:r>
              <a:rPr lang="en-US" sz="1600" dirty="0" err="1"/>
              <a:t>System.Reflection.Assembly</a:t>
            </a:r>
            <a:r>
              <a:rPr lang="en-US" sz="1600" dirty="0"/>
              <a:t>]::</a:t>
            </a:r>
            <a:r>
              <a:rPr lang="en-US" sz="1600" dirty="0" err="1"/>
              <a:t>LoadWithPartialName</a:t>
            </a:r>
            <a:r>
              <a:rPr lang="en-US" sz="1600" dirty="0"/>
              <a:t>("</a:t>
            </a:r>
            <a:r>
              <a:rPr lang="en-US" sz="1600" dirty="0" err="1"/>
              <a:t>Microsoft.SharePoint.Client.UserProfiles</a:t>
            </a:r>
            <a:r>
              <a:rPr lang="en-US" sz="1600" dirty="0"/>
              <a:t>")</a:t>
            </a:r>
          </a:p>
          <a:p>
            <a:r>
              <a:rPr lang="en-US" sz="1600" dirty="0"/>
              <a:t> $loader =[</a:t>
            </a:r>
            <a:r>
              <a:rPr lang="en-US" sz="1600" dirty="0" err="1"/>
              <a:t>Microsoft.SharePoint.Client.UserProfiles.ProfileLoader</a:t>
            </a:r>
            <a:r>
              <a:rPr lang="en-US" sz="1600" dirty="0"/>
              <a:t>]::</a:t>
            </a:r>
            <a:r>
              <a:rPr lang="en-US" sz="1600" dirty="0" err="1"/>
              <a:t>GetProfileLoader</a:t>
            </a:r>
            <a:r>
              <a:rPr lang="en-US" sz="1600" dirty="0"/>
              <a:t>($</a:t>
            </a:r>
            <a:r>
              <a:rPr lang="en-US" sz="1600" dirty="0" err="1"/>
              <a:t>ctx</a:t>
            </a:r>
            <a:r>
              <a:rPr lang="en-US" sz="1600" dirty="0"/>
              <a:t>)</a:t>
            </a:r>
          </a:p>
          <a:p>
            <a:endParaRPr lang="en-US" sz="1600" dirty="0"/>
          </a:p>
          <a:p>
            <a:r>
              <a:rPr lang="en-US" sz="1600" dirty="0">
                <a:solidFill>
                  <a:srgbClr val="009E49"/>
                </a:solidFill>
              </a:rPr>
              <a:t> #To Get Profile</a:t>
            </a:r>
          </a:p>
          <a:p>
            <a:r>
              <a:rPr lang="en-US" sz="1600" dirty="0"/>
              <a:t> $profile = $</a:t>
            </a:r>
            <a:r>
              <a:rPr lang="en-US" sz="1600" dirty="0" err="1"/>
              <a:t>loader.GetUserProfile</a:t>
            </a:r>
            <a:r>
              <a:rPr lang="en-US" sz="1600" dirty="0"/>
              <a:t>()</a:t>
            </a:r>
          </a:p>
          <a:p>
            <a:r>
              <a:rPr lang="en-US" sz="1600" dirty="0"/>
              <a:t> $</a:t>
            </a:r>
            <a:r>
              <a:rPr lang="en-US" sz="1600" dirty="0" err="1"/>
              <a:t>ctx.Load</a:t>
            </a:r>
            <a:r>
              <a:rPr lang="en-US" sz="1600" dirty="0"/>
              <a:t>($profile)</a:t>
            </a:r>
          </a:p>
          <a:p>
            <a:r>
              <a:rPr lang="en-US" sz="1600" dirty="0"/>
              <a:t> $</a:t>
            </a:r>
            <a:r>
              <a:rPr lang="en-US" sz="1600" dirty="0" err="1"/>
              <a:t>ctx.ExecuteQuery</a:t>
            </a:r>
            <a:r>
              <a:rPr lang="en-US" sz="1600" dirty="0"/>
              <a:t>()</a:t>
            </a:r>
          </a:p>
          <a:p>
            <a:r>
              <a:rPr lang="en-US" sz="1600" dirty="0"/>
              <a:t> $profile </a:t>
            </a:r>
          </a:p>
          <a:p>
            <a:r>
              <a:rPr lang="en-US" sz="1600" dirty="0">
                <a:solidFill>
                  <a:srgbClr val="009E49"/>
                </a:solidFill>
              </a:rPr>
              <a:t> #To </a:t>
            </a:r>
            <a:r>
              <a:rPr lang="en-US" sz="1600" dirty="0" err="1">
                <a:solidFill>
                  <a:srgbClr val="009E49"/>
                </a:solidFill>
              </a:rPr>
              <a:t>enqueue</a:t>
            </a:r>
            <a:r>
              <a:rPr lang="en-US" sz="1600" dirty="0">
                <a:solidFill>
                  <a:srgbClr val="009E49"/>
                </a:solidFill>
              </a:rPr>
              <a:t> Profile</a:t>
            </a:r>
          </a:p>
          <a:p>
            <a:r>
              <a:rPr lang="en-US" sz="1600" dirty="0"/>
              <a:t> $</a:t>
            </a:r>
            <a:r>
              <a:rPr lang="en-US" sz="1600" dirty="0" err="1"/>
              <a:t>loader.CreatePersonalSiteEnqueueBulk</a:t>
            </a:r>
            <a:r>
              <a:rPr lang="en-US" sz="1600" dirty="0"/>
              <a:t>(@("user1@domain.com")) </a:t>
            </a:r>
          </a:p>
          <a:p>
            <a:r>
              <a:rPr lang="en-US" sz="1600" dirty="0"/>
              <a:t> $</a:t>
            </a:r>
            <a:r>
              <a:rPr lang="en-US" sz="1600" dirty="0" err="1"/>
              <a:t>loader.Context.ExecuteQuery</a:t>
            </a:r>
            <a:r>
              <a:rPr lang="en-US" sz="1600" dirty="0"/>
              <a:t>()</a:t>
            </a:r>
          </a:p>
        </p:txBody>
      </p:sp>
    </p:spTree>
    <p:extLst>
      <p:ext uri="{BB962C8B-B14F-4D97-AF65-F5344CB8AC3E}">
        <p14:creationId xmlns:p14="http://schemas.microsoft.com/office/powerpoint/2010/main" val="111146670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sub </a:t>
            </a:r>
            <a:r>
              <a:rPr lang="en-US" dirty="0" smtClean="0"/>
              <a:t>sites</a:t>
            </a:r>
            <a:endParaRPr lang="en-US" dirty="0"/>
          </a:p>
        </p:txBody>
      </p:sp>
    </p:spTree>
    <p:extLst>
      <p:ext uri="{BB962C8B-B14F-4D97-AF65-F5344CB8AC3E}">
        <p14:creationId xmlns:p14="http://schemas.microsoft.com/office/powerpoint/2010/main" val="32351128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mtClean="0"/>
              <a:t>What</a:t>
            </a:r>
          </a:p>
          <a:p>
            <a:pPr lvl="1"/>
            <a:r>
              <a:rPr lang="en-US" smtClean="0"/>
              <a:t>Create sub sites in the site collections using app pattern </a:t>
            </a:r>
          </a:p>
          <a:p>
            <a:r>
              <a:rPr lang="en-US" smtClean="0"/>
              <a:t>Why</a:t>
            </a:r>
          </a:p>
          <a:p>
            <a:pPr lvl="1"/>
            <a:r>
              <a:rPr lang="en-US" smtClean="0"/>
              <a:t>Provide alternative templates that are all based on out–of–the–box site definition, but can be altered based on customer requirements</a:t>
            </a:r>
          </a:p>
          <a:p>
            <a:pPr lvl="1"/>
            <a:r>
              <a:rPr lang="en-US" smtClean="0"/>
              <a:t>Filter what options are shown for end users when they create sub sites</a:t>
            </a:r>
          </a:p>
          <a:p>
            <a:r>
              <a:rPr lang="en-US" smtClean="0"/>
              <a:t>How</a:t>
            </a:r>
          </a:p>
          <a:p>
            <a:pPr lvl="1"/>
            <a:r>
              <a:rPr lang="en-US" smtClean="0"/>
              <a:t>Native API support in CSOM</a:t>
            </a:r>
          </a:p>
          <a:p>
            <a:pPr lvl="1"/>
            <a:r>
              <a:rPr lang="en-US" smtClean="0"/>
              <a:t>You can also override the out–of–the–box sub site creation experience with your app</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Sub Site Creation with Apps</a:t>
            </a:r>
            <a:endParaRPr lang="en-US" dirty="0"/>
          </a:p>
        </p:txBody>
      </p:sp>
    </p:spTree>
    <p:extLst>
      <p:ext uri="{BB962C8B-B14F-4D97-AF65-F5344CB8AC3E}">
        <p14:creationId xmlns:p14="http://schemas.microsoft.com/office/powerpoint/2010/main" val="191676835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mtClean="0">
                <a:solidFill>
                  <a:schemeClr val="bg1"/>
                </a:solidFill>
              </a:rPr>
              <a:t>Example Code to Create a Sub Site</a:t>
            </a:r>
            <a:endParaRPr lang="en-US" dirty="0">
              <a:solidFill>
                <a:schemeClr val="bg1"/>
              </a:solidFill>
            </a:endParaRPr>
          </a:p>
        </p:txBody>
      </p:sp>
      <p:sp>
        <p:nvSpPr>
          <p:cNvPr id="2" name="Text Placeholder 1"/>
          <p:cNvSpPr>
            <a:spLocks noGrp="1"/>
          </p:cNvSpPr>
          <p:nvPr>
            <p:ph type="body" sz="quarter" idx="10"/>
          </p:nvPr>
        </p:nvSpPr>
        <p:spPr/>
        <p:txBody>
          <a:bodyPr/>
          <a:lstStyle/>
          <a:p>
            <a:r>
              <a:rPr lang="en-US" sz="1600" dirty="0" smtClean="0">
                <a:solidFill>
                  <a:srgbClr val="007233"/>
                </a:solidFill>
              </a:rPr>
              <a:t>// Create web creation configuration</a:t>
            </a:r>
          </a:p>
          <a:p>
            <a:r>
              <a:rPr lang="en-US" sz="1600" dirty="0" err="1" smtClean="0"/>
              <a:t>WebCreationInformation</a:t>
            </a:r>
            <a:r>
              <a:rPr lang="en-US" sz="1600" dirty="0" smtClean="0"/>
              <a:t> information = new </a:t>
            </a:r>
            <a:r>
              <a:rPr lang="en-US" sz="1600" dirty="0" err="1" smtClean="0"/>
              <a:t>WebCreationInformation</a:t>
            </a:r>
            <a:r>
              <a:rPr lang="en-US" sz="1600" dirty="0" smtClean="0"/>
              <a:t>();</a:t>
            </a:r>
          </a:p>
          <a:p>
            <a:r>
              <a:rPr lang="en-US" sz="1600" dirty="0" err="1" smtClean="0"/>
              <a:t>information.WebTemplate</a:t>
            </a:r>
            <a:r>
              <a:rPr lang="en-US" sz="1600" dirty="0" smtClean="0"/>
              <a:t> = “STS#0”;</a:t>
            </a:r>
          </a:p>
          <a:p>
            <a:r>
              <a:rPr lang="en-US" sz="1600" dirty="0" err="1" smtClean="0"/>
              <a:t>information.Description</a:t>
            </a:r>
            <a:r>
              <a:rPr lang="en-US" sz="1600" dirty="0" smtClean="0"/>
              <a:t> = “This will be the description”;</a:t>
            </a:r>
          </a:p>
          <a:p>
            <a:r>
              <a:rPr lang="en-US" sz="1600" dirty="0" err="1" smtClean="0"/>
              <a:t>information.Title</a:t>
            </a:r>
            <a:r>
              <a:rPr lang="en-US" sz="1600" dirty="0" smtClean="0"/>
              <a:t> = “Title for web”;</a:t>
            </a:r>
          </a:p>
          <a:p>
            <a:r>
              <a:rPr lang="en-US" sz="1600" dirty="0" err="1" smtClean="0"/>
              <a:t>information.Url</a:t>
            </a:r>
            <a:r>
              <a:rPr lang="en-US" sz="1600" dirty="0" smtClean="0"/>
              <a:t> = </a:t>
            </a:r>
            <a:r>
              <a:rPr lang="en-US" sz="1600" dirty="0" err="1" smtClean="0"/>
              <a:t>txtUrl</a:t>
            </a:r>
            <a:r>
              <a:rPr lang="en-US" sz="1600" dirty="0" smtClean="0"/>
              <a:t>;</a:t>
            </a:r>
          </a:p>
          <a:p>
            <a:r>
              <a:rPr lang="en-US" sz="1600" dirty="0" smtClean="0">
                <a:solidFill>
                  <a:srgbClr val="007233"/>
                </a:solidFill>
              </a:rPr>
              <a:t>// Let’s set site language as English</a:t>
            </a:r>
          </a:p>
          <a:p>
            <a:r>
              <a:rPr lang="en-US" sz="1600" dirty="0" err="1" smtClean="0"/>
              <a:t>information.Language</a:t>
            </a:r>
            <a:r>
              <a:rPr lang="en-US" sz="1600" dirty="0" smtClean="0"/>
              <a:t> = 1033;</a:t>
            </a:r>
          </a:p>
          <a:p>
            <a:endParaRPr lang="en-US" sz="1600" dirty="0" smtClean="0"/>
          </a:p>
          <a:p>
            <a:r>
              <a:rPr lang="en-US" sz="1600" dirty="0" err="1" smtClean="0"/>
              <a:t>Microsoft.SharePoint.Client.Web</a:t>
            </a:r>
            <a:r>
              <a:rPr lang="en-US" sz="1600" dirty="0" smtClean="0"/>
              <a:t> </a:t>
            </a:r>
            <a:r>
              <a:rPr lang="en-US" sz="1600" dirty="0" err="1" smtClean="0"/>
              <a:t>newWeb</a:t>
            </a:r>
            <a:r>
              <a:rPr lang="en-US" sz="1600" dirty="0" smtClean="0"/>
              <a:t> = null;</a:t>
            </a:r>
          </a:p>
          <a:p>
            <a:r>
              <a:rPr lang="en-US" sz="1600" dirty="0" smtClean="0">
                <a:solidFill>
                  <a:srgbClr val="007233"/>
                </a:solidFill>
              </a:rPr>
              <a:t>// Load host web and add new web to it.</a:t>
            </a:r>
          </a:p>
          <a:p>
            <a:r>
              <a:rPr lang="en-US" sz="1600" dirty="0" err="1" smtClean="0"/>
              <a:t>Microsoft.SharePoint.Client.Web</a:t>
            </a:r>
            <a:r>
              <a:rPr lang="en-US" sz="1600" dirty="0" smtClean="0"/>
              <a:t> web = </a:t>
            </a:r>
            <a:r>
              <a:rPr lang="en-US" sz="1600" dirty="0" err="1" smtClean="0"/>
              <a:t>cc.Web</a:t>
            </a:r>
            <a:r>
              <a:rPr lang="en-US" sz="1600" dirty="0" smtClean="0"/>
              <a:t>;</a:t>
            </a:r>
          </a:p>
          <a:p>
            <a:r>
              <a:rPr lang="en-US" sz="1600" dirty="0" err="1" smtClean="0"/>
              <a:t>cc.Load</a:t>
            </a:r>
            <a:r>
              <a:rPr lang="en-US" sz="1600" dirty="0" smtClean="0"/>
              <a:t>(web);</a:t>
            </a:r>
          </a:p>
          <a:p>
            <a:r>
              <a:rPr lang="en-US" sz="1600" dirty="0" err="1" smtClean="0"/>
              <a:t>cc.ExecuteQuery</a:t>
            </a:r>
            <a:r>
              <a:rPr lang="en-US" sz="1600" dirty="0" smtClean="0"/>
              <a:t>();</a:t>
            </a:r>
          </a:p>
          <a:p>
            <a:r>
              <a:rPr lang="en-US" sz="1600" dirty="0" smtClean="0">
                <a:solidFill>
                  <a:srgbClr val="007233"/>
                </a:solidFill>
              </a:rPr>
              <a:t>// Let’s actually create the sub site</a:t>
            </a:r>
            <a:endParaRPr lang="en-US" sz="1600" dirty="0" smtClean="0"/>
          </a:p>
          <a:p>
            <a:r>
              <a:rPr lang="en-US" sz="1600" dirty="0" err="1" smtClean="0"/>
              <a:t>newWeb</a:t>
            </a:r>
            <a:r>
              <a:rPr lang="en-US" sz="1600" dirty="0" smtClean="0"/>
              <a:t> = </a:t>
            </a:r>
            <a:r>
              <a:rPr lang="en-US" sz="1600" dirty="0" err="1" smtClean="0"/>
              <a:t>web.Webs.Add</a:t>
            </a:r>
            <a:r>
              <a:rPr lang="en-US" sz="1600" dirty="0" smtClean="0"/>
              <a:t>(information);</a:t>
            </a:r>
          </a:p>
          <a:p>
            <a:r>
              <a:rPr lang="en-US" sz="1600" dirty="0" err="1" smtClean="0"/>
              <a:t>cc.ExecuteQuery</a:t>
            </a:r>
            <a:r>
              <a:rPr lang="en-US" sz="1600" dirty="0" smtClean="0"/>
              <a:t>();</a:t>
            </a:r>
          </a:p>
          <a:p>
            <a:r>
              <a:rPr lang="en-US" sz="1600" dirty="0" err="1" smtClean="0"/>
              <a:t>cc.Load</a:t>
            </a:r>
            <a:r>
              <a:rPr lang="en-US" sz="1600" dirty="0" smtClean="0"/>
              <a:t>(</a:t>
            </a:r>
            <a:r>
              <a:rPr lang="en-US" sz="1600" dirty="0" err="1" smtClean="0"/>
              <a:t>newWeb</a:t>
            </a:r>
            <a:r>
              <a:rPr lang="en-US" sz="1600" dirty="0" smtClean="0"/>
              <a:t>);</a:t>
            </a:r>
          </a:p>
          <a:p>
            <a:r>
              <a:rPr lang="en-US" sz="1600" dirty="0" err="1" smtClean="0"/>
              <a:t>cc.ExecuteQuery</a:t>
            </a:r>
            <a:r>
              <a:rPr lang="en-US" sz="1600" dirty="0" smtClean="0"/>
              <a:t>();</a:t>
            </a:r>
            <a:endParaRPr lang="en-US" sz="1600" dirty="0"/>
          </a:p>
        </p:txBody>
      </p:sp>
    </p:spTree>
    <p:extLst>
      <p:ext uri="{BB962C8B-B14F-4D97-AF65-F5344CB8AC3E}">
        <p14:creationId xmlns:p14="http://schemas.microsoft.com/office/powerpoint/2010/main" val="28528678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7552" y="630060"/>
            <a:ext cx="9187667" cy="5430874"/>
          </a:xfrm>
          <a:prstGeom prst="rect">
            <a:avLst/>
          </a:prstGeom>
        </p:spPr>
      </p:pic>
      <p:sp>
        <p:nvSpPr>
          <p:cNvPr id="6" name="Rounded Rectangular Callout 5"/>
          <p:cNvSpPr/>
          <p:nvPr/>
        </p:nvSpPr>
        <p:spPr bwMode="auto">
          <a:xfrm>
            <a:off x="403378" y="3875266"/>
            <a:ext cx="1928348" cy="2476981"/>
          </a:xfrm>
          <a:prstGeom prst="wedgeRoundRectCallout">
            <a:avLst>
              <a:gd name="adj1" fmla="val 85761"/>
              <a:gd name="adj2" fmla="val -40878"/>
              <a:gd name="adj3" fmla="val 16667"/>
            </a:avLst>
          </a:prstGeom>
          <a:solidFill>
            <a:schemeClr val="bg1">
              <a:lumMod val="85000"/>
              <a:alpha val="64000"/>
            </a:schemeClr>
          </a:solidFill>
          <a:ln>
            <a:solidFill>
              <a:schemeClr val="bg1">
                <a:lumMod val="75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lumMod val="85000"/>
                    <a:lumOff val="15000"/>
                  </a:schemeClr>
                </a:solidFill>
                <a:latin typeface="Segoe UI Light" panose="020B0502040204020203" pitchFamily="34" charset="0"/>
                <a:cs typeface="Segoe UI Light" panose="020B0502040204020203" pitchFamily="34" charset="0"/>
              </a:rPr>
              <a:t>Branded site collections automatically from the self-service site collection creation.</a:t>
            </a:r>
          </a:p>
          <a:p>
            <a:pPr algn="ctr" defTabSz="914099" fontAlgn="base">
              <a:spcBef>
                <a:spcPct val="0"/>
              </a:spcBef>
              <a:spcAft>
                <a:spcPct val="0"/>
              </a:spcAft>
            </a:pPr>
            <a:endParaRPr lang="en-US" sz="1600" dirty="0">
              <a:solidFill>
                <a:schemeClr val="tx1">
                  <a:lumMod val="85000"/>
                  <a:lumOff val="15000"/>
                </a:schemeClr>
              </a:solidFill>
              <a:latin typeface="Segoe UI Light" panose="020B0502040204020203" pitchFamily="34" charset="0"/>
              <a:cs typeface="Segoe UI Light" panose="020B0502040204020203" pitchFamily="34" charset="0"/>
            </a:endParaRPr>
          </a:p>
          <a:p>
            <a:pPr algn="ctr" defTabSz="914099" fontAlgn="base">
              <a:spcBef>
                <a:spcPct val="0"/>
              </a:spcBef>
              <a:spcAft>
                <a:spcPct val="0"/>
              </a:spcAft>
            </a:pPr>
            <a:r>
              <a:rPr lang="en-US" sz="1600" dirty="0" smtClean="0">
                <a:solidFill>
                  <a:schemeClr val="tx1">
                    <a:lumMod val="85000"/>
                    <a:lumOff val="15000"/>
                  </a:schemeClr>
                </a:solidFill>
                <a:latin typeface="Segoe UI Light" panose="020B0502040204020203" pitchFamily="34" charset="0"/>
                <a:cs typeface="Segoe UI Light" panose="020B0502040204020203" pitchFamily="34" charset="0"/>
              </a:rPr>
              <a:t>End users can just start using the sites as needed.</a:t>
            </a:r>
          </a:p>
        </p:txBody>
      </p:sp>
    </p:spTree>
    <p:extLst>
      <p:ext uri="{BB962C8B-B14F-4D97-AF65-F5344CB8AC3E}">
        <p14:creationId xmlns:p14="http://schemas.microsoft.com/office/powerpoint/2010/main" val="325336995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7552" y="630060"/>
            <a:ext cx="9187668" cy="5430874"/>
          </a:xfrm>
          <a:prstGeom prst="rect">
            <a:avLst/>
          </a:prstGeom>
        </p:spPr>
      </p:pic>
      <p:sp>
        <p:nvSpPr>
          <p:cNvPr id="4" name="Rounded Rectangular Callout 3"/>
          <p:cNvSpPr/>
          <p:nvPr/>
        </p:nvSpPr>
        <p:spPr bwMode="auto">
          <a:xfrm>
            <a:off x="159398" y="3583953"/>
            <a:ext cx="1928348" cy="2476981"/>
          </a:xfrm>
          <a:prstGeom prst="wedgeRoundRectCallout">
            <a:avLst>
              <a:gd name="adj1" fmla="val 84502"/>
              <a:gd name="adj2" fmla="val -20297"/>
              <a:gd name="adj3" fmla="val 16667"/>
            </a:avLst>
          </a:prstGeom>
          <a:solidFill>
            <a:schemeClr val="bg1">
              <a:lumMod val="85000"/>
              <a:alpha val="64000"/>
            </a:schemeClr>
          </a:solidFill>
          <a:ln>
            <a:solidFill>
              <a:schemeClr val="bg1">
                <a:lumMod val="75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lumMod val="85000"/>
                    <a:lumOff val="15000"/>
                  </a:schemeClr>
                </a:solidFill>
                <a:latin typeface="Segoe UI Light" panose="020B0502040204020203" pitchFamily="34" charset="0"/>
                <a:cs typeface="Segoe UI Light" panose="020B0502040204020203" pitchFamily="34" charset="0"/>
              </a:rPr>
              <a:t>Familiar end user experience to start creating sub sites for the site collections.</a:t>
            </a:r>
          </a:p>
          <a:p>
            <a:pPr algn="ctr" defTabSz="914099" fontAlgn="base">
              <a:spcBef>
                <a:spcPct val="0"/>
              </a:spcBef>
              <a:spcAft>
                <a:spcPct val="0"/>
              </a:spcAft>
            </a:pPr>
            <a:endParaRPr lang="en-US" sz="1600" dirty="0">
              <a:solidFill>
                <a:schemeClr val="tx1">
                  <a:lumMod val="85000"/>
                  <a:lumOff val="15000"/>
                </a:schemeClr>
              </a:solidFill>
              <a:latin typeface="Segoe UI Light" panose="020B0502040204020203" pitchFamily="34" charset="0"/>
              <a:cs typeface="Segoe UI Light" panose="020B0502040204020203" pitchFamily="34" charset="0"/>
            </a:endParaRPr>
          </a:p>
          <a:p>
            <a:pPr algn="ctr" defTabSz="914099" fontAlgn="base">
              <a:spcBef>
                <a:spcPct val="0"/>
              </a:spcBef>
              <a:spcAft>
                <a:spcPct val="0"/>
              </a:spcAft>
            </a:pPr>
            <a:r>
              <a:rPr lang="en-US" sz="1600" dirty="0" smtClean="0">
                <a:solidFill>
                  <a:schemeClr val="tx1">
                    <a:lumMod val="85000"/>
                    <a:lumOff val="15000"/>
                  </a:schemeClr>
                </a:solidFill>
                <a:latin typeface="Segoe UI Light" panose="020B0502040204020203" pitchFamily="34" charset="0"/>
                <a:cs typeface="Segoe UI Light" panose="020B0502040204020203" pitchFamily="34" charset="0"/>
              </a:rPr>
              <a:t>Similar as out of the box experience.</a:t>
            </a:r>
          </a:p>
        </p:txBody>
      </p:sp>
    </p:spTree>
    <p:extLst>
      <p:ext uri="{BB962C8B-B14F-4D97-AF65-F5344CB8AC3E}">
        <p14:creationId xmlns:p14="http://schemas.microsoft.com/office/powerpoint/2010/main" val="296894870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b="16873"/>
          <a:stretch/>
        </p:blipFill>
        <p:spPr>
          <a:xfrm>
            <a:off x="1367552" y="630060"/>
            <a:ext cx="6928039" cy="5246483"/>
          </a:xfrm>
          <a:prstGeom prst="rect">
            <a:avLst/>
          </a:prstGeom>
          <a:ln>
            <a:solidFill>
              <a:schemeClr val="bg1">
                <a:lumMod val="75000"/>
              </a:schemeClr>
            </a:solidFill>
          </a:ln>
        </p:spPr>
      </p:pic>
      <p:sp>
        <p:nvSpPr>
          <p:cNvPr id="3" name="Rounded Rectangular Callout 2"/>
          <p:cNvSpPr/>
          <p:nvPr/>
        </p:nvSpPr>
        <p:spPr bwMode="auto">
          <a:xfrm>
            <a:off x="8475960" y="2645664"/>
            <a:ext cx="2253000" cy="2153559"/>
          </a:xfrm>
          <a:prstGeom prst="wedgeRoundRectCallout">
            <a:avLst>
              <a:gd name="adj1" fmla="val -152745"/>
              <a:gd name="adj2" fmla="val 23667"/>
              <a:gd name="adj3" fmla="val 16667"/>
            </a:avLst>
          </a:prstGeom>
          <a:solidFill>
            <a:schemeClr val="bg1">
              <a:lumMod val="85000"/>
              <a:alpha val="64000"/>
            </a:schemeClr>
          </a:solidFill>
          <a:ln>
            <a:solidFill>
              <a:schemeClr val="bg1">
                <a:lumMod val="75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lumMod val="85000"/>
                    <a:lumOff val="15000"/>
                  </a:schemeClr>
                </a:solidFill>
                <a:latin typeface="Segoe UI Light" panose="020B0502040204020203" pitchFamily="34" charset="0"/>
                <a:cs typeface="Segoe UI Light" panose="020B0502040204020203" pitchFamily="34" charset="0"/>
              </a:rPr>
              <a:t>End user friendly and familiar template section for sub sites.</a:t>
            </a:r>
          </a:p>
          <a:p>
            <a:pPr algn="ctr" defTabSz="914099" fontAlgn="base">
              <a:spcBef>
                <a:spcPct val="0"/>
              </a:spcBef>
              <a:spcAft>
                <a:spcPct val="0"/>
              </a:spcAft>
            </a:pPr>
            <a:endParaRPr lang="en-US" sz="1600" dirty="0">
              <a:solidFill>
                <a:schemeClr val="tx1">
                  <a:lumMod val="85000"/>
                  <a:lumOff val="15000"/>
                </a:schemeClr>
              </a:solidFill>
              <a:latin typeface="Segoe UI Light" panose="020B0502040204020203" pitchFamily="34" charset="0"/>
              <a:cs typeface="Segoe UI Light" panose="020B0502040204020203" pitchFamily="34" charset="0"/>
            </a:endParaRPr>
          </a:p>
          <a:p>
            <a:pPr algn="ctr" defTabSz="914099" fontAlgn="base">
              <a:spcBef>
                <a:spcPct val="0"/>
              </a:spcBef>
              <a:spcAft>
                <a:spcPct val="0"/>
              </a:spcAft>
            </a:pPr>
            <a:r>
              <a:rPr lang="en-US" sz="1600" dirty="0" smtClean="0">
                <a:solidFill>
                  <a:schemeClr val="tx1">
                    <a:lumMod val="85000"/>
                    <a:lumOff val="15000"/>
                  </a:schemeClr>
                </a:solidFill>
                <a:latin typeface="Segoe UI Light" panose="020B0502040204020203" pitchFamily="34" charset="0"/>
                <a:cs typeface="Segoe UI Light" panose="020B0502040204020203" pitchFamily="34" charset="0"/>
              </a:rPr>
              <a:t>Options can be easily filtered based on business requirements</a:t>
            </a:r>
          </a:p>
        </p:txBody>
      </p:sp>
    </p:spTree>
    <p:extLst>
      <p:ext uri="{BB962C8B-B14F-4D97-AF65-F5344CB8AC3E}">
        <p14:creationId xmlns:p14="http://schemas.microsoft.com/office/powerpoint/2010/main" val="285051415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0061" y="104821"/>
            <a:ext cx="5886664" cy="3563298"/>
          </a:xfrm>
          <a:prstGeom prst="rect">
            <a:avLst/>
          </a:prstGeom>
          <a:ln>
            <a:solidFill>
              <a:schemeClr val="bg1">
                <a:lumMod val="75000"/>
              </a:schemeClr>
            </a:solidFill>
          </a:ln>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6198" y="1553848"/>
            <a:ext cx="5886665" cy="3563298"/>
          </a:xfrm>
          <a:prstGeom prst="rect">
            <a:avLst/>
          </a:prstGeom>
          <a:ln>
            <a:solidFill>
              <a:schemeClr val="bg1">
                <a:lumMod val="75000"/>
              </a:schemeClr>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30968" y="3180349"/>
            <a:ext cx="5886664" cy="3563298"/>
          </a:xfrm>
          <a:prstGeom prst="rect">
            <a:avLst/>
          </a:prstGeom>
        </p:spPr>
      </p:pic>
      <p:sp>
        <p:nvSpPr>
          <p:cNvPr id="8" name="Title 7"/>
          <p:cNvSpPr>
            <a:spLocks noGrp="1"/>
          </p:cNvSpPr>
          <p:nvPr>
            <p:ph type="title"/>
          </p:nvPr>
        </p:nvSpPr>
        <p:spPr>
          <a:xfrm>
            <a:off x="6222775" y="228600"/>
            <a:ext cx="5445350" cy="747897"/>
          </a:xfrm>
        </p:spPr>
        <p:txBody>
          <a:bodyPr/>
          <a:lstStyle/>
          <a:p>
            <a:r>
              <a:rPr lang="en-US" sz="3600" dirty="0" smtClean="0"/>
              <a:t>Consistent branding cross sites and site collections</a:t>
            </a:r>
            <a:endParaRPr lang="en-US" sz="3600" dirty="0"/>
          </a:p>
        </p:txBody>
      </p:sp>
      <p:sp>
        <p:nvSpPr>
          <p:cNvPr id="9" name="Rounded Rectangular Callout 8"/>
          <p:cNvSpPr/>
          <p:nvPr/>
        </p:nvSpPr>
        <p:spPr bwMode="auto">
          <a:xfrm>
            <a:off x="419254" y="4045198"/>
            <a:ext cx="1832521" cy="1833599"/>
          </a:xfrm>
          <a:prstGeom prst="wedgeRoundRectCallout">
            <a:avLst>
              <a:gd name="adj1" fmla="val 125892"/>
              <a:gd name="adj2" fmla="val 32493"/>
              <a:gd name="adj3" fmla="val 16667"/>
            </a:avLst>
          </a:prstGeom>
          <a:solidFill>
            <a:schemeClr val="bg1">
              <a:lumMod val="85000"/>
              <a:alpha val="64000"/>
            </a:schemeClr>
          </a:solidFill>
          <a:ln>
            <a:solidFill>
              <a:schemeClr val="bg1">
                <a:lumMod val="75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lumMod val="85000"/>
                    <a:lumOff val="15000"/>
                  </a:schemeClr>
                </a:solidFill>
                <a:latin typeface="Segoe UI Light" panose="020B0502040204020203" pitchFamily="34" charset="0"/>
                <a:cs typeface="Segoe UI Light" panose="020B0502040204020203" pitchFamily="34" charset="0"/>
              </a:rPr>
              <a:t>Customer specific branding without customer master pages which would influence long term cost model.</a:t>
            </a:r>
          </a:p>
        </p:txBody>
      </p:sp>
    </p:spTree>
    <p:extLst>
      <p:ext uri="{BB962C8B-B14F-4D97-AF65-F5344CB8AC3E}">
        <p14:creationId xmlns:p14="http://schemas.microsoft.com/office/powerpoint/2010/main" val="26865438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Stapling</a:t>
            </a:r>
            <a:r>
              <a:rPr lang="en-US" sz="2400" dirty="0" smtClean="0"/>
              <a:t/>
            </a:r>
            <a:br>
              <a:rPr lang="en-US" sz="2400" dirty="0" smtClean="0"/>
            </a:br>
            <a:r>
              <a:rPr lang="en-US" sz="2400" dirty="0" smtClean="0">
                <a:solidFill>
                  <a:schemeClr val="bg2"/>
                </a:solidFill>
              </a:rPr>
              <a:t>Modify </a:t>
            </a:r>
            <a:r>
              <a:rPr lang="en-US" sz="2400" dirty="0" err="1" smtClean="0">
                <a:solidFill>
                  <a:schemeClr val="bg2"/>
                </a:solidFill>
              </a:rPr>
              <a:t>oob</a:t>
            </a:r>
            <a:r>
              <a:rPr lang="en-US" sz="2400" dirty="0" smtClean="0">
                <a:solidFill>
                  <a:schemeClr val="bg2"/>
                </a:solidFill>
              </a:rPr>
              <a:t> site definition provisioning model</a:t>
            </a:r>
            <a:endParaRPr lang="en-US" dirty="0">
              <a:solidFill>
                <a:schemeClr val="bg2"/>
              </a:solidFill>
            </a:endParaRPr>
          </a:p>
        </p:txBody>
      </p:sp>
      <p:sp>
        <p:nvSpPr>
          <p:cNvPr id="15" name="Text Placeholder 14"/>
          <p:cNvSpPr>
            <a:spLocks noGrp="1"/>
          </p:cNvSpPr>
          <p:nvPr>
            <p:ph type="body" sz="quarter" idx="11"/>
          </p:nvPr>
        </p:nvSpPr>
        <p:spPr/>
        <p:txBody>
          <a:bodyPr/>
          <a:lstStyle/>
          <a:p>
            <a:r>
              <a:rPr lang="en-US" dirty="0" smtClean="0"/>
              <a:t>Key objective</a:t>
            </a:r>
          </a:p>
          <a:p>
            <a:pPr lvl="1"/>
            <a:r>
              <a:rPr lang="en-US" dirty="0" smtClean="0"/>
              <a:t>Extend site provisioning with out–of–the–box site definitions</a:t>
            </a:r>
          </a:p>
          <a:p>
            <a:pPr lvl="1"/>
            <a:endParaRPr lang="en-US" dirty="0" smtClean="0"/>
          </a:p>
          <a:p>
            <a:r>
              <a:rPr lang="en-US" dirty="0" smtClean="0"/>
              <a:t>Challenge</a:t>
            </a:r>
          </a:p>
          <a:p>
            <a:pPr lvl="1"/>
            <a:r>
              <a:rPr lang="en-US" dirty="0" smtClean="0"/>
              <a:t>Cannot be used to bring new template options</a:t>
            </a:r>
          </a:p>
          <a:p>
            <a:pPr lvl="1"/>
            <a:r>
              <a:rPr lang="en-US" dirty="0" smtClean="0"/>
              <a:t>Only available in Office365 at site collection scope, so not really an option in Office365 development</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344713" y="989701"/>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352" dirty="0"/>
          </a:p>
        </p:txBody>
      </p:sp>
      <p:sp>
        <p:nvSpPr>
          <p:cNvPr id="70" name="Double Bracket 69"/>
          <p:cNvSpPr/>
          <p:nvPr/>
        </p:nvSpPr>
        <p:spPr>
          <a:xfrm>
            <a:off x="9855223" y="6215018"/>
            <a:ext cx="2154063" cy="522034"/>
          </a:xfrm>
          <a:prstGeom prst="bracketPair">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pic>
        <p:nvPicPr>
          <p:cNvPr id="10" name="Picture 9"/>
          <p:cNvPicPr>
            <a:picLocks noChangeAspect="1"/>
          </p:cNvPicPr>
          <p:nvPr/>
        </p:nvPicPr>
        <p:blipFill>
          <a:blip r:embed="rId3"/>
          <a:stretch>
            <a:fillRect/>
          </a:stretch>
        </p:blipFill>
        <p:spPr>
          <a:xfrm>
            <a:off x="5915660" y="1447800"/>
            <a:ext cx="5865414" cy="3000910"/>
          </a:xfrm>
          <a:prstGeom prst="rect">
            <a:avLst/>
          </a:prstGeom>
        </p:spPr>
      </p:pic>
    </p:spTree>
    <p:extLst>
      <p:ext uri="{BB962C8B-B14F-4D97-AF65-F5344CB8AC3E}">
        <p14:creationId xmlns:p14="http://schemas.microsoft.com/office/powerpoint/2010/main" val="89112689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Create sub sites</a:t>
            </a:r>
            <a:endParaRPr lang="en-US" sz="5400" dirty="0"/>
          </a:p>
        </p:txBody>
      </p:sp>
    </p:spTree>
    <p:extLst>
      <p:ext uri="{BB962C8B-B14F-4D97-AF65-F5344CB8AC3E}">
        <p14:creationId xmlns:p14="http://schemas.microsoft.com/office/powerpoint/2010/main" val="880821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Permission management</a:t>
            </a:r>
            <a:endParaRPr lang="en-US" dirty="0"/>
          </a:p>
        </p:txBody>
      </p:sp>
    </p:spTree>
    <p:extLst>
      <p:ext uri="{BB962C8B-B14F-4D97-AF65-F5344CB8AC3E}">
        <p14:creationId xmlns:p14="http://schemas.microsoft.com/office/powerpoint/2010/main" val="26187916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Permission management</a:t>
            </a:r>
            <a:endParaRPr lang="en-US" dirty="0"/>
          </a:p>
        </p:txBody>
      </p:sp>
      <p:sp>
        <p:nvSpPr>
          <p:cNvPr id="5" name="Text Placeholder 4"/>
          <p:cNvSpPr>
            <a:spLocks noGrp="1"/>
          </p:cNvSpPr>
          <p:nvPr>
            <p:ph type="body" sz="quarter" idx="10"/>
          </p:nvPr>
        </p:nvSpPr>
        <p:spPr>
          <a:xfrm>
            <a:off x="519112" y="1447799"/>
            <a:ext cx="7493673" cy="4813042"/>
          </a:xfrm>
        </p:spPr>
        <p:txBody>
          <a:bodyPr/>
          <a:lstStyle/>
          <a:p>
            <a:r>
              <a:rPr lang="en-US" dirty="0" smtClean="0"/>
              <a:t>What</a:t>
            </a:r>
          </a:p>
          <a:p>
            <a:pPr lvl="1"/>
            <a:r>
              <a:rPr lang="en-US" dirty="0" smtClean="0"/>
              <a:t>Set permissions on the created site collections and sub sites </a:t>
            </a:r>
          </a:p>
          <a:p>
            <a:r>
              <a:rPr lang="en-US" dirty="0" smtClean="0"/>
              <a:t>Why</a:t>
            </a:r>
          </a:p>
          <a:p>
            <a:pPr lvl="1"/>
            <a:r>
              <a:rPr lang="en-US" dirty="0" smtClean="0"/>
              <a:t>When site collections or sites are provisioned you might want to create additional groups with users and give them a permission to the site. Other common scenario is defining additional site collection administrators</a:t>
            </a:r>
          </a:p>
          <a:p>
            <a:r>
              <a:rPr lang="en-US" dirty="0" smtClean="0"/>
              <a:t>How</a:t>
            </a:r>
          </a:p>
          <a:p>
            <a:pPr lvl="1"/>
            <a:r>
              <a:rPr lang="en-US" dirty="0" smtClean="0"/>
              <a:t>Native API support in CSOM wrapped into easy to use Office AMS core extension methods</a:t>
            </a:r>
          </a:p>
        </p:txBody>
      </p:sp>
    </p:spTree>
    <p:extLst>
      <p:ext uri="{BB962C8B-B14F-4D97-AF65-F5344CB8AC3E}">
        <p14:creationId xmlns:p14="http://schemas.microsoft.com/office/powerpoint/2010/main" val="382735090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Example code to manage site collection administrators</a:t>
            </a:r>
            <a:endParaRPr lang="en-US" sz="4000" dirty="0">
              <a:solidFill>
                <a:schemeClr val="bg1"/>
              </a:solidFill>
            </a:endParaRPr>
          </a:p>
        </p:txBody>
      </p:sp>
      <p:sp>
        <p:nvSpPr>
          <p:cNvPr id="2" name="Text Placeholder 1"/>
          <p:cNvSpPr>
            <a:spLocks noGrp="1"/>
          </p:cNvSpPr>
          <p:nvPr>
            <p:ph type="body" sz="quarter" idx="10"/>
          </p:nvPr>
        </p:nvSpPr>
        <p:spPr/>
        <p:txBody>
          <a:bodyPr/>
          <a:lstStyle/>
          <a:p>
            <a:r>
              <a:rPr lang="nl-BE" sz="1600" dirty="0">
                <a:solidFill>
                  <a:srgbClr val="008000"/>
                </a:solidFill>
                <a:highlight>
                  <a:srgbClr val="FFFFFF"/>
                </a:highlight>
              </a:rPr>
              <a:t>// </a:t>
            </a:r>
            <a:r>
              <a:rPr lang="nl-BE" sz="1600" dirty="0" err="1" smtClean="0">
                <a:solidFill>
                  <a:srgbClr val="008000"/>
                </a:solidFill>
                <a:highlight>
                  <a:srgbClr val="FFFFFF"/>
                </a:highlight>
              </a:rPr>
              <a:t>Adding</a:t>
            </a:r>
            <a:r>
              <a:rPr lang="nl-BE" sz="1600" dirty="0" smtClean="0">
                <a:solidFill>
                  <a:srgbClr val="008000"/>
                </a:solidFill>
                <a:highlight>
                  <a:srgbClr val="FFFFFF"/>
                </a:highlight>
              </a:rPr>
              <a:t> administrators</a:t>
            </a:r>
            <a:endParaRPr lang="nl-BE" sz="1600" dirty="0" smtClean="0">
              <a:solidFill>
                <a:srgbClr val="2B91AF"/>
              </a:solidFill>
              <a:highlight>
                <a:srgbClr val="FFFFFF"/>
              </a:highlight>
            </a:endParaRPr>
          </a:p>
          <a:p>
            <a:r>
              <a:rPr lang="nl-BE" sz="1600" dirty="0" smtClean="0">
                <a:solidFill>
                  <a:srgbClr val="2B91AF"/>
                </a:solidFill>
                <a:highlight>
                  <a:srgbClr val="FFFFFF"/>
                </a:highlight>
              </a:rPr>
              <a:t>List</a:t>
            </a:r>
            <a:r>
              <a:rPr lang="nl-BE" sz="1600" dirty="0" smtClean="0">
                <a:solidFill>
                  <a:srgbClr val="000000"/>
                </a:solidFill>
                <a:highlight>
                  <a:srgbClr val="FFFFFF"/>
                </a:highlight>
              </a:rPr>
              <a:t>&lt;</a:t>
            </a:r>
            <a:r>
              <a:rPr lang="nl-BE" sz="1600" dirty="0" err="1" smtClean="0">
                <a:solidFill>
                  <a:srgbClr val="2B91AF"/>
                </a:solidFill>
                <a:highlight>
                  <a:srgbClr val="FFFFFF"/>
                </a:highlight>
              </a:rPr>
              <a:t>UserEntity</a:t>
            </a:r>
            <a:r>
              <a:rPr lang="nl-BE" sz="1600" dirty="0">
                <a:solidFill>
                  <a:srgbClr val="000000"/>
                </a:solidFill>
                <a:highlight>
                  <a:srgbClr val="FFFFFF"/>
                </a:highlight>
              </a:rPr>
              <a:t>&gt; </a:t>
            </a:r>
            <a:r>
              <a:rPr lang="nl-BE" sz="1600" dirty="0" err="1">
                <a:solidFill>
                  <a:srgbClr val="000000"/>
                </a:solidFill>
                <a:highlight>
                  <a:srgbClr val="FFFFFF"/>
                </a:highlight>
              </a:rPr>
              <a:t>adminsToAdd</a:t>
            </a:r>
            <a:r>
              <a:rPr lang="nl-BE" sz="1600" dirty="0">
                <a:solidFill>
                  <a:srgbClr val="000000"/>
                </a:solidFill>
                <a:highlight>
                  <a:srgbClr val="FFFFFF"/>
                </a:highlight>
              </a:rPr>
              <a:t> = </a:t>
            </a:r>
            <a:r>
              <a:rPr lang="nl-BE" sz="1600" dirty="0">
                <a:solidFill>
                  <a:srgbClr val="0000FF"/>
                </a:solidFill>
                <a:highlight>
                  <a:srgbClr val="FFFFFF"/>
                </a:highlight>
              </a:rPr>
              <a:t>new</a:t>
            </a:r>
            <a:r>
              <a:rPr lang="nl-BE" sz="1600" dirty="0">
                <a:solidFill>
                  <a:srgbClr val="000000"/>
                </a:solidFill>
                <a:highlight>
                  <a:srgbClr val="FFFFFF"/>
                </a:highlight>
              </a:rPr>
              <a:t> </a:t>
            </a:r>
            <a:r>
              <a:rPr lang="nl-BE" sz="1600" dirty="0">
                <a:solidFill>
                  <a:srgbClr val="2B91AF"/>
                </a:solidFill>
                <a:highlight>
                  <a:srgbClr val="FFFFFF"/>
                </a:highlight>
              </a:rPr>
              <a:t>List</a:t>
            </a:r>
            <a:r>
              <a:rPr lang="nl-BE" sz="1600" dirty="0">
                <a:solidFill>
                  <a:srgbClr val="000000"/>
                </a:solidFill>
                <a:highlight>
                  <a:srgbClr val="FFFFFF"/>
                </a:highlight>
              </a:rPr>
              <a:t>&lt;</a:t>
            </a:r>
            <a:r>
              <a:rPr lang="nl-BE" sz="1600" dirty="0" err="1">
                <a:solidFill>
                  <a:srgbClr val="2B91AF"/>
                </a:solidFill>
                <a:highlight>
                  <a:srgbClr val="FFFFFF"/>
                </a:highlight>
              </a:rPr>
              <a:t>UserEntity</a:t>
            </a:r>
            <a:r>
              <a:rPr lang="nl-BE" sz="1600" dirty="0">
                <a:solidFill>
                  <a:srgbClr val="000000"/>
                </a:solidFill>
                <a:highlight>
                  <a:srgbClr val="FFFFFF"/>
                </a:highlight>
              </a:rPr>
              <a:t>&gt;();</a:t>
            </a:r>
          </a:p>
          <a:p>
            <a:r>
              <a:rPr lang="nl-BE" sz="1600" dirty="0" err="1" smtClean="0">
                <a:solidFill>
                  <a:srgbClr val="000000"/>
                </a:solidFill>
                <a:highlight>
                  <a:srgbClr val="FFFFFF"/>
                </a:highlight>
              </a:rPr>
              <a:t>adminsToAdd.Add</a:t>
            </a:r>
            <a:r>
              <a:rPr lang="nl-BE" sz="1600" dirty="0" smtClean="0">
                <a:solidFill>
                  <a:srgbClr val="000000"/>
                </a:solidFill>
                <a:highlight>
                  <a:srgbClr val="FFFFFF"/>
                </a:highlight>
              </a:rPr>
              <a:t>(</a:t>
            </a:r>
            <a:r>
              <a:rPr lang="nl-BE" sz="1600" dirty="0" smtClean="0">
                <a:solidFill>
                  <a:srgbClr val="0000FF"/>
                </a:solidFill>
                <a:highlight>
                  <a:srgbClr val="FFFFFF"/>
                </a:highlight>
              </a:rPr>
              <a:t>new</a:t>
            </a:r>
            <a:r>
              <a:rPr lang="nl-BE" sz="1600" dirty="0" smtClean="0">
                <a:solidFill>
                  <a:srgbClr val="000000"/>
                </a:solidFill>
                <a:highlight>
                  <a:srgbClr val="FFFFFF"/>
                </a:highlight>
              </a:rPr>
              <a:t> </a:t>
            </a:r>
            <a:r>
              <a:rPr lang="nl-BE" sz="1600" dirty="0" err="1">
                <a:solidFill>
                  <a:srgbClr val="2B91AF"/>
                </a:solidFill>
                <a:highlight>
                  <a:srgbClr val="FFFFFF"/>
                </a:highlight>
              </a:rPr>
              <a:t>UserEntity</a:t>
            </a:r>
            <a:r>
              <a:rPr lang="nl-BE" sz="1600" dirty="0">
                <a:solidFill>
                  <a:srgbClr val="000000"/>
                </a:solidFill>
                <a:highlight>
                  <a:srgbClr val="FFFFFF"/>
                </a:highlight>
              </a:rPr>
              <a:t>() { </a:t>
            </a:r>
            <a:r>
              <a:rPr lang="nl-BE" sz="1600" dirty="0" err="1">
                <a:solidFill>
                  <a:srgbClr val="000000"/>
                </a:solidFill>
                <a:highlight>
                  <a:srgbClr val="FFFFFF"/>
                </a:highlight>
              </a:rPr>
              <a:t>LoginName</a:t>
            </a:r>
            <a:r>
              <a:rPr lang="nl-BE" sz="1600" dirty="0">
                <a:solidFill>
                  <a:srgbClr val="000000"/>
                </a:solidFill>
                <a:highlight>
                  <a:srgbClr val="FFFFFF"/>
                </a:highlight>
              </a:rPr>
              <a:t> = SAMPLE_USER_ACCOUNTNAME });</a:t>
            </a:r>
          </a:p>
          <a:p>
            <a:endParaRPr lang="nl-BE" sz="1600" dirty="0">
              <a:solidFill>
                <a:srgbClr val="000000"/>
              </a:solidFill>
              <a:highlight>
                <a:srgbClr val="FFFFFF"/>
              </a:highlight>
            </a:endParaRPr>
          </a:p>
          <a:p>
            <a:r>
              <a:rPr lang="nl-BE" sz="1600" dirty="0" err="1" smtClean="0">
                <a:solidFill>
                  <a:srgbClr val="000000"/>
                </a:solidFill>
                <a:highlight>
                  <a:srgbClr val="FFFFFF"/>
                </a:highlight>
              </a:rPr>
              <a:t>cc.Web.AddAdministrators</a:t>
            </a:r>
            <a:r>
              <a:rPr lang="nl-BE" sz="1600" dirty="0" smtClean="0">
                <a:solidFill>
                  <a:srgbClr val="000000"/>
                </a:solidFill>
                <a:highlight>
                  <a:srgbClr val="FFFFFF"/>
                </a:highlight>
              </a:rPr>
              <a:t>(</a:t>
            </a:r>
            <a:r>
              <a:rPr lang="nl-BE" sz="1600" dirty="0" err="1" smtClean="0">
                <a:solidFill>
                  <a:srgbClr val="000000"/>
                </a:solidFill>
                <a:highlight>
                  <a:srgbClr val="FFFFFF"/>
                </a:highlight>
              </a:rPr>
              <a:t>adminsToAdd</a:t>
            </a:r>
            <a:r>
              <a:rPr lang="nl-BE" sz="1600" dirty="0" smtClean="0">
                <a:solidFill>
                  <a:srgbClr val="000000"/>
                </a:solidFill>
                <a:highlight>
                  <a:srgbClr val="FFFFFF"/>
                </a:highlight>
              </a:rPr>
              <a:t>);</a:t>
            </a:r>
          </a:p>
          <a:p>
            <a:endParaRPr lang="en-US" sz="1600" dirty="0" smtClean="0">
              <a:solidFill>
                <a:srgbClr val="000000"/>
              </a:solidFill>
              <a:highlight>
                <a:srgbClr val="FFFFFF"/>
              </a:highlight>
            </a:endParaRPr>
          </a:p>
          <a:p>
            <a:r>
              <a:rPr lang="nl-BE" sz="1600" dirty="0">
                <a:solidFill>
                  <a:srgbClr val="008000"/>
                </a:solidFill>
                <a:highlight>
                  <a:srgbClr val="FFFFFF"/>
                </a:highlight>
              </a:rPr>
              <a:t>// </a:t>
            </a:r>
            <a:r>
              <a:rPr lang="nl-BE" sz="1600" dirty="0" err="1" smtClean="0">
                <a:solidFill>
                  <a:srgbClr val="008000"/>
                </a:solidFill>
                <a:highlight>
                  <a:srgbClr val="FFFFFF"/>
                </a:highlight>
              </a:rPr>
              <a:t>Removing</a:t>
            </a:r>
            <a:r>
              <a:rPr lang="nl-BE" sz="1600" dirty="0" smtClean="0">
                <a:solidFill>
                  <a:srgbClr val="008000"/>
                </a:solidFill>
                <a:highlight>
                  <a:srgbClr val="FFFFFF"/>
                </a:highlight>
              </a:rPr>
              <a:t> administrators</a:t>
            </a:r>
          </a:p>
          <a:p>
            <a:r>
              <a:rPr lang="nl-BE" sz="1600" dirty="0" err="1">
                <a:solidFill>
                  <a:srgbClr val="2B91AF"/>
                </a:solidFill>
                <a:highlight>
                  <a:srgbClr val="FFFFFF"/>
                </a:highlight>
              </a:rPr>
              <a:t>UserEntity</a:t>
            </a:r>
            <a:r>
              <a:rPr lang="nl-BE" sz="1600" dirty="0">
                <a:solidFill>
                  <a:srgbClr val="000000"/>
                </a:solidFill>
                <a:highlight>
                  <a:srgbClr val="FFFFFF"/>
                </a:highlight>
              </a:rPr>
              <a:t> </a:t>
            </a:r>
            <a:r>
              <a:rPr lang="nl-BE" sz="1600" dirty="0" err="1">
                <a:solidFill>
                  <a:srgbClr val="000000"/>
                </a:solidFill>
                <a:highlight>
                  <a:srgbClr val="FFFFFF"/>
                </a:highlight>
              </a:rPr>
              <a:t>adminToRemove</a:t>
            </a:r>
            <a:r>
              <a:rPr lang="nl-BE" sz="1600" dirty="0">
                <a:solidFill>
                  <a:srgbClr val="000000"/>
                </a:solidFill>
                <a:highlight>
                  <a:srgbClr val="FFFFFF"/>
                </a:highlight>
              </a:rPr>
              <a:t> = </a:t>
            </a:r>
            <a:r>
              <a:rPr lang="nl-BE" sz="1600" dirty="0">
                <a:solidFill>
                  <a:srgbClr val="0000FF"/>
                </a:solidFill>
                <a:highlight>
                  <a:srgbClr val="FFFFFF"/>
                </a:highlight>
              </a:rPr>
              <a:t>new</a:t>
            </a:r>
            <a:r>
              <a:rPr lang="nl-BE" sz="1600" dirty="0">
                <a:solidFill>
                  <a:srgbClr val="000000"/>
                </a:solidFill>
                <a:highlight>
                  <a:srgbClr val="FFFFFF"/>
                </a:highlight>
              </a:rPr>
              <a:t> </a:t>
            </a:r>
            <a:r>
              <a:rPr lang="nl-BE" sz="1600" dirty="0" err="1">
                <a:solidFill>
                  <a:srgbClr val="2B91AF"/>
                </a:solidFill>
                <a:highlight>
                  <a:srgbClr val="FFFFFF"/>
                </a:highlight>
              </a:rPr>
              <a:t>UserEntity</a:t>
            </a:r>
            <a:r>
              <a:rPr lang="nl-BE" sz="1600" dirty="0">
                <a:solidFill>
                  <a:srgbClr val="000000"/>
                </a:solidFill>
                <a:highlight>
                  <a:srgbClr val="FFFFFF"/>
                </a:highlight>
              </a:rPr>
              <a:t>() { </a:t>
            </a:r>
            <a:r>
              <a:rPr lang="nl-BE" sz="1600" dirty="0" err="1">
                <a:solidFill>
                  <a:srgbClr val="000000"/>
                </a:solidFill>
                <a:highlight>
                  <a:srgbClr val="FFFFFF"/>
                </a:highlight>
              </a:rPr>
              <a:t>LoginName</a:t>
            </a:r>
            <a:r>
              <a:rPr lang="nl-BE" sz="1600" dirty="0">
                <a:solidFill>
                  <a:srgbClr val="000000"/>
                </a:solidFill>
                <a:highlight>
                  <a:srgbClr val="FFFFFF"/>
                </a:highlight>
              </a:rPr>
              <a:t> = SAMPLE_USER_ACCOUNTNAME };</a:t>
            </a:r>
          </a:p>
          <a:p>
            <a:r>
              <a:rPr lang="nl-BE" sz="1600" dirty="0" err="1" smtClean="0">
                <a:solidFill>
                  <a:srgbClr val="000000"/>
                </a:solidFill>
                <a:highlight>
                  <a:srgbClr val="FFFFFF"/>
                </a:highlight>
              </a:rPr>
              <a:t>cc.Web.RemoveAdministrator</a:t>
            </a:r>
            <a:r>
              <a:rPr lang="nl-BE" sz="1600" dirty="0" smtClean="0">
                <a:solidFill>
                  <a:srgbClr val="000000"/>
                </a:solidFill>
                <a:highlight>
                  <a:srgbClr val="FFFFFF"/>
                </a:highlight>
              </a:rPr>
              <a:t>(</a:t>
            </a:r>
            <a:r>
              <a:rPr lang="nl-BE" sz="1600" dirty="0" err="1" smtClean="0">
                <a:solidFill>
                  <a:srgbClr val="000000"/>
                </a:solidFill>
                <a:highlight>
                  <a:srgbClr val="FFFFFF"/>
                </a:highlight>
              </a:rPr>
              <a:t>adminToRemove</a:t>
            </a:r>
            <a:r>
              <a:rPr lang="nl-BE" sz="1600" dirty="0">
                <a:solidFill>
                  <a:srgbClr val="000000"/>
                </a:solidFill>
                <a:highlight>
                  <a:srgbClr val="FFFFFF"/>
                </a:highlight>
              </a:rPr>
              <a:t>);</a:t>
            </a:r>
          </a:p>
        </p:txBody>
      </p:sp>
    </p:spTree>
    <p:extLst>
      <p:ext uri="{BB962C8B-B14F-4D97-AF65-F5344CB8AC3E}">
        <p14:creationId xmlns:p14="http://schemas.microsoft.com/office/powerpoint/2010/main" val="2732971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Example code to manage groups and users</a:t>
            </a:r>
            <a:endParaRPr lang="en-US" sz="4000" dirty="0">
              <a:solidFill>
                <a:schemeClr val="bg1"/>
              </a:solidFill>
            </a:endParaRPr>
          </a:p>
        </p:txBody>
      </p:sp>
      <p:sp>
        <p:nvSpPr>
          <p:cNvPr id="2" name="Text Placeholder 1"/>
          <p:cNvSpPr>
            <a:spLocks noGrp="1"/>
          </p:cNvSpPr>
          <p:nvPr>
            <p:ph type="body" sz="quarter" idx="10"/>
          </p:nvPr>
        </p:nvSpPr>
        <p:spPr/>
        <p:txBody>
          <a:bodyPr/>
          <a:lstStyle/>
          <a:p>
            <a:r>
              <a:rPr lang="nl-BE" sz="1600" dirty="0">
                <a:solidFill>
                  <a:srgbClr val="008000"/>
                </a:solidFill>
                <a:highlight>
                  <a:srgbClr val="FFFFFF"/>
                </a:highlight>
              </a:rPr>
              <a:t>// </a:t>
            </a:r>
            <a:r>
              <a:rPr lang="nl-BE" sz="1600" dirty="0" err="1" smtClean="0">
                <a:solidFill>
                  <a:srgbClr val="008000"/>
                </a:solidFill>
                <a:highlight>
                  <a:srgbClr val="FFFFFF"/>
                </a:highlight>
              </a:rPr>
              <a:t>Adding</a:t>
            </a:r>
            <a:r>
              <a:rPr lang="nl-BE" sz="1600" dirty="0" smtClean="0">
                <a:solidFill>
                  <a:srgbClr val="008000"/>
                </a:solidFill>
                <a:highlight>
                  <a:srgbClr val="FFFFFF"/>
                </a:highlight>
              </a:rPr>
              <a:t> </a:t>
            </a:r>
            <a:r>
              <a:rPr lang="nl-BE" sz="1600" dirty="0" err="1" smtClean="0">
                <a:solidFill>
                  <a:srgbClr val="008000"/>
                </a:solidFill>
                <a:highlight>
                  <a:srgbClr val="FFFFFF"/>
                </a:highlight>
              </a:rPr>
              <a:t>group</a:t>
            </a:r>
            <a:r>
              <a:rPr lang="nl-BE" sz="1600" dirty="0" smtClean="0">
                <a:solidFill>
                  <a:srgbClr val="008000"/>
                </a:solidFill>
                <a:highlight>
                  <a:srgbClr val="FFFFFF"/>
                </a:highlight>
              </a:rPr>
              <a:t> + </a:t>
            </a:r>
            <a:r>
              <a:rPr lang="nl-BE" sz="1600" dirty="0" err="1" smtClean="0">
                <a:solidFill>
                  <a:srgbClr val="008000"/>
                </a:solidFill>
                <a:highlight>
                  <a:srgbClr val="FFFFFF"/>
                </a:highlight>
              </a:rPr>
              <a:t>adding</a:t>
            </a:r>
            <a:r>
              <a:rPr lang="nl-BE" sz="1600" dirty="0" smtClean="0">
                <a:solidFill>
                  <a:srgbClr val="008000"/>
                </a:solidFill>
                <a:highlight>
                  <a:srgbClr val="FFFFFF"/>
                </a:highlight>
              </a:rPr>
              <a:t> user to </a:t>
            </a:r>
            <a:r>
              <a:rPr lang="nl-BE" sz="1600" dirty="0" err="1" smtClean="0">
                <a:solidFill>
                  <a:srgbClr val="008000"/>
                </a:solidFill>
                <a:highlight>
                  <a:srgbClr val="FFFFFF"/>
                </a:highlight>
              </a:rPr>
              <a:t>group</a:t>
            </a:r>
            <a:endParaRPr lang="nl-BE" sz="1600" dirty="0" smtClean="0">
              <a:solidFill>
                <a:srgbClr val="2B91AF"/>
              </a:solidFill>
              <a:highlight>
                <a:srgbClr val="FFFFFF"/>
              </a:highlight>
            </a:endParaRPr>
          </a:p>
          <a:p>
            <a:r>
              <a:rPr lang="en-US" sz="1600" dirty="0">
                <a:solidFill>
                  <a:srgbClr val="2B91AF"/>
                </a:solidFill>
                <a:highlight>
                  <a:srgbClr val="FFFFFF"/>
                </a:highlight>
              </a:rPr>
              <a:t>Group</a:t>
            </a:r>
            <a:r>
              <a:rPr lang="en-US" sz="1600" dirty="0">
                <a:solidFill>
                  <a:srgbClr val="000000"/>
                </a:solidFill>
                <a:highlight>
                  <a:srgbClr val="FFFFFF"/>
                </a:highlight>
              </a:rPr>
              <a:t> </a:t>
            </a:r>
            <a:r>
              <a:rPr lang="en-US" sz="1600" dirty="0" err="1">
                <a:solidFill>
                  <a:srgbClr val="000000"/>
                </a:solidFill>
                <a:highlight>
                  <a:srgbClr val="FFFFFF"/>
                </a:highlight>
              </a:rPr>
              <a:t>group</a:t>
            </a:r>
            <a:r>
              <a:rPr lang="en-US" sz="1600" dirty="0">
                <a:solidFill>
                  <a:srgbClr val="000000"/>
                </a:solidFill>
                <a:highlight>
                  <a:srgbClr val="FFFFFF"/>
                </a:highlight>
              </a:rPr>
              <a:t> = </a:t>
            </a:r>
            <a:r>
              <a:rPr lang="en-US" sz="1600" dirty="0" err="1">
                <a:solidFill>
                  <a:srgbClr val="000000"/>
                </a:solidFill>
                <a:highlight>
                  <a:srgbClr val="FFFFFF"/>
                </a:highlight>
              </a:rPr>
              <a:t>cc.Web.AddGroup</a:t>
            </a:r>
            <a:r>
              <a:rPr lang="en-US" sz="1600" dirty="0">
                <a:solidFill>
                  <a:srgbClr val="000000"/>
                </a:solidFill>
                <a:highlight>
                  <a:srgbClr val="FFFFFF"/>
                </a:highlight>
              </a:rPr>
              <a:t>(</a:t>
            </a:r>
            <a:r>
              <a:rPr lang="en-US" sz="1600" dirty="0">
                <a:solidFill>
                  <a:srgbClr val="A31515"/>
                </a:solidFill>
                <a:highlight>
                  <a:srgbClr val="FFFFFF"/>
                </a:highlight>
              </a:rPr>
              <a:t>"Test"</a:t>
            </a:r>
            <a:r>
              <a:rPr lang="en-US" sz="1600" dirty="0">
                <a:solidFill>
                  <a:srgbClr val="000000"/>
                </a:solidFill>
                <a:highlight>
                  <a:srgbClr val="FFFFFF"/>
                </a:highlight>
              </a:rPr>
              <a:t>, </a:t>
            </a:r>
            <a:r>
              <a:rPr lang="en-US" sz="1600" dirty="0">
                <a:solidFill>
                  <a:srgbClr val="A31515"/>
                </a:solidFill>
                <a:highlight>
                  <a:srgbClr val="FFFFFF"/>
                </a:highlight>
              </a:rPr>
              <a:t>"Test group"</a:t>
            </a:r>
            <a:r>
              <a:rPr lang="en-US" sz="1600" dirty="0">
                <a:solidFill>
                  <a:srgbClr val="000000"/>
                </a:solidFill>
                <a:highlight>
                  <a:srgbClr val="FFFFFF"/>
                </a:highlight>
              </a:rPr>
              <a:t>, </a:t>
            </a:r>
            <a:r>
              <a:rPr lang="en-US" sz="1600" dirty="0">
                <a:solidFill>
                  <a:srgbClr val="0000FF"/>
                </a:solidFill>
                <a:highlight>
                  <a:srgbClr val="FFFFFF"/>
                </a:highlight>
              </a:rPr>
              <a:t>true</a:t>
            </a:r>
            <a:r>
              <a:rPr lang="en-US" sz="1600" dirty="0">
                <a:solidFill>
                  <a:srgbClr val="000000"/>
                </a:solidFill>
                <a:highlight>
                  <a:srgbClr val="FFFFFF"/>
                </a:highlight>
              </a:rPr>
              <a:t>);</a:t>
            </a:r>
          </a:p>
          <a:p>
            <a:r>
              <a:rPr lang="nl-BE" sz="1600" dirty="0" err="1" smtClean="0">
                <a:solidFill>
                  <a:srgbClr val="000000"/>
                </a:solidFill>
                <a:highlight>
                  <a:srgbClr val="FFFFFF"/>
                </a:highlight>
              </a:rPr>
              <a:t>cc.Web.AddUserToGroup</a:t>
            </a:r>
            <a:r>
              <a:rPr lang="nl-BE" sz="1600" dirty="0">
                <a:solidFill>
                  <a:srgbClr val="000000"/>
                </a:solidFill>
                <a:highlight>
                  <a:srgbClr val="FFFFFF"/>
                </a:highlight>
              </a:rPr>
              <a:t>(</a:t>
            </a:r>
            <a:r>
              <a:rPr lang="nl-BE" sz="1600" dirty="0">
                <a:solidFill>
                  <a:srgbClr val="A31515"/>
                </a:solidFill>
                <a:highlight>
                  <a:srgbClr val="FFFFFF"/>
                </a:highlight>
              </a:rPr>
              <a:t>"Test"</a:t>
            </a:r>
            <a:r>
              <a:rPr lang="nl-BE" sz="1600" dirty="0">
                <a:solidFill>
                  <a:srgbClr val="000000"/>
                </a:solidFill>
                <a:highlight>
                  <a:srgbClr val="FFFFFF"/>
                </a:highlight>
              </a:rPr>
              <a:t>, </a:t>
            </a:r>
            <a:r>
              <a:rPr lang="nl-BE" sz="1600" dirty="0" err="1">
                <a:solidFill>
                  <a:srgbClr val="000000"/>
                </a:solidFill>
                <a:highlight>
                  <a:srgbClr val="FFFFFF"/>
                </a:highlight>
              </a:rPr>
              <a:t>currentUser.LoginName</a:t>
            </a:r>
            <a:r>
              <a:rPr lang="nl-BE" sz="1600" dirty="0" smtClean="0">
                <a:solidFill>
                  <a:srgbClr val="000000"/>
                </a:solidFill>
                <a:highlight>
                  <a:srgbClr val="FFFFFF"/>
                </a:highlight>
              </a:rPr>
              <a:t>);</a:t>
            </a:r>
          </a:p>
          <a:p>
            <a:endParaRPr lang="en-US" sz="1600" dirty="0">
              <a:solidFill>
                <a:srgbClr val="000000"/>
              </a:solidFill>
              <a:highlight>
                <a:srgbClr val="FFFFFF"/>
              </a:highlight>
            </a:endParaRPr>
          </a:p>
          <a:p>
            <a:r>
              <a:rPr lang="nl-BE" sz="1600" dirty="0">
                <a:solidFill>
                  <a:srgbClr val="008000"/>
                </a:solidFill>
                <a:highlight>
                  <a:srgbClr val="FFFFFF"/>
                </a:highlight>
              </a:rPr>
              <a:t>// </a:t>
            </a:r>
            <a:r>
              <a:rPr lang="nl-BE" sz="1600" dirty="0" err="1" smtClean="0">
                <a:solidFill>
                  <a:srgbClr val="008000"/>
                </a:solidFill>
                <a:highlight>
                  <a:srgbClr val="FFFFFF"/>
                </a:highlight>
              </a:rPr>
              <a:t>Remove</a:t>
            </a:r>
            <a:r>
              <a:rPr lang="nl-BE" sz="1600" dirty="0" smtClean="0">
                <a:solidFill>
                  <a:srgbClr val="008000"/>
                </a:solidFill>
                <a:highlight>
                  <a:srgbClr val="FFFFFF"/>
                </a:highlight>
              </a:rPr>
              <a:t> </a:t>
            </a:r>
            <a:r>
              <a:rPr lang="nl-BE" sz="1600" dirty="0" err="1" smtClean="0">
                <a:solidFill>
                  <a:srgbClr val="008000"/>
                </a:solidFill>
                <a:highlight>
                  <a:srgbClr val="FFFFFF"/>
                </a:highlight>
              </a:rPr>
              <a:t>group</a:t>
            </a:r>
            <a:endParaRPr lang="nl-BE" sz="1600" dirty="0">
              <a:solidFill>
                <a:srgbClr val="2B91AF"/>
              </a:solidFill>
              <a:highlight>
                <a:srgbClr val="FFFFFF"/>
              </a:highlight>
            </a:endParaRPr>
          </a:p>
          <a:p>
            <a:r>
              <a:rPr lang="nl-BE" sz="1600" dirty="0" err="1">
                <a:solidFill>
                  <a:srgbClr val="000000"/>
                </a:solidFill>
                <a:highlight>
                  <a:srgbClr val="FFFFFF"/>
                </a:highlight>
              </a:rPr>
              <a:t>cc.Web.RemoveGroup</a:t>
            </a:r>
            <a:r>
              <a:rPr lang="nl-BE" sz="1600" dirty="0">
                <a:solidFill>
                  <a:srgbClr val="000000"/>
                </a:solidFill>
                <a:highlight>
                  <a:srgbClr val="FFFFFF"/>
                </a:highlight>
              </a:rPr>
              <a:t>(</a:t>
            </a:r>
            <a:r>
              <a:rPr lang="nl-BE" sz="1600" dirty="0">
                <a:solidFill>
                  <a:srgbClr val="A31515"/>
                </a:solidFill>
                <a:highlight>
                  <a:srgbClr val="FFFFFF"/>
                </a:highlight>
              </a:rPr>
              <a:t>"Test</a:t>
            </a:r>
            <a:r>
              <a:rPr lang="nl-BE" sz="1600" dirty="0" smtClean="0">
                <a:solidFill>
                  <a:srgbClr val="A31515"/>
                </a:solidFill>
                <a:highlight>
                  <a:srgbClr val="FFFFFF"/>
                </a:highlight>
              </a:rPr>
              <a:t>"</a:t>
            </a:r>
            <a:r>
              <a:rPr lang="nl-BE" sz="1600" dirty="0" smtClean="0">
                <a:solidFill>
                  <a:srgbClr val="000000"/>
                </a:solidFill>
                <a:highlight>
                  <a:srgbClr val="FFFFFF"/>
                </a:highlight>
              </a:rPr>
              <a:t>);</a:t>
            </a:r>
          </a:p>
          <a:p>
            <a:endParaRPr lang="en-US" sz="1600" dirty="0" smtClean="0">
              <a:solidFill>
                <a:srgbClr val="000000"/>
              </a:solidFill>
              <a:highlight>
                <a:srgbClr val="FFFFFF"/>
              </a:highlight>
            </a:endParaRPr>
          </a:p>
          <a:p>
            <a:r>
              <a:rPr lang="nl-BE" sz="1600" dirty="0">
                <a:solidFill>
                  <a:srgbClr val="008000"/>
                </a:solidFill>
                <a:highlight>
                  <a:srgbClr val="FFFFFF"/>
                </a:highlight>
              </a:rPr>
              <a:t>// </a:t>
            </a:r>
            <a:r>
              <a:rPr lang="nl-BE" sz="1600" dirty="0" err="1" smtClean="0">
                <a:solidFill>
                  <a:srgbClr val="008000"/>
                </a:solidFill>
                <a:highlight>
                  <a:srgbClr val="FFFFFF"/>
                </a:highlight>
              </a:rPr>
              <a:t>Remove</a:t>
            </a:r>
            <a:r>
              <a:rPr lang="nl-BE" sz="1600" dirty="0" smtClean="0">
                <a:solidFill>
                  <a:srgbClr val="008000"/>
                </a:solidFill>
                <a:highlight>
                  <a:srgbClr val="FFFFFF"/>
                </a:highlight>
              </a:rPr>
              <a:t> user </a:t>
            </a:r>
            <a:r>
              <a:rPr lang="nl-BE" sz="1600" dirty="0" err="1" smtClean="0">
                <a:solidFill>
                  <a:srgbClr val="008000"/>
                </a:solidFill>
                <a:highlight>
                  <a:srgbClr val="FFFFFF"/>
                </a:highlight>
              </a:rPr>
              <a:t>from</a:t>
            </a:r>
            <a:r>
              <a:rPr lang="nl-BE" sz="1600" dirty="0" smtClean="0">
                <a:solidFill>
                  <a:srgbClr val="008000"/>
                </a:solidFill>
                <a:highlight>
                  <a:srgbClr val="FFFFFF"/>
                </a:highlight>
              </a:rPr>
              <a:t> </a:t>
            </a:r>
            <a:r>
              <a:rPr lang="nl-BE" sz="1600" dirty="0" err="1" smtClean="0">
                <a:solidFill>
                  <a:srgbClr val="008000"/>
                </a:solidFill>
                <a:highlight>
                  <a:srgbClr val="FFFFFF"/>
                </a:highlight>
              </a:rPr>
              <a:t>group</a:t>
            </a:r>
            <a:endParaRPr lang="nl-BE" sz="1600" dirty="0" smtClean="0">
              <a:solidFill>
                <a:srgbClr val="008000"/>
              </a:solidFill>
              <a:highlight>
                <a:srgbClr val="FFFFFF"/>
              </a:highlight>
            </a:endParaRPr>
          </a:p>
          <a:p>
            <a:r>
              <a:rPr lang="nl-BE" sz="1600" dirty="0" err="1">
                <a:solidFill>
                  <a:srgbClr val="000000"/>
                </a:solidFill>
                <a:highlight>
                  <a:srgbClr val="FFFFFF"/>
                </a:highlight>
              </a:rPr>
              <a:t>cc.Web.RemoveUserFromGroup</a:t>
            </a:r>
            <a:r>
              <a:rPr lang="nl-BE" sz="1600" dirty="0">
                <a:solidFill>
                  <a:srgbClr val="000000"/>
                </a:solidFill>
                <a:highlight>
                  <a:srgbClr val="FFFFFF"/>
                </a:highlight>
              </a:rPr>
              <a:t>(</a:t>
            </a:r>
            <a:r>
              <a:rPr lang="nl-BE" sz="1600" dirty="0">
                <a:solidFill>
                  <a:srgbClr val="A31515"/>
                </a:solidFill>
                <a:highlight>
                  <a:srgbClr val="FFFFFF"/>
                </a:highlight>
              </a:rPr>
              <a:t>"Test"</a:t>
            </a:r>
            <a:r>
              <a:rPr lang="nl-BE" sz="1600" dirty="0">
                <a:solidFill>
                  <a:srgbClr val="000000"/>
                </a:solidFill>
                <a:highlight>
                  <a:srgbClr val="FFFFFF"/>
                </a:highlight>
              </a:rPr>
              <a:t>, </a:t>
            </a:r>
            <a:r>
              <a:rPr lang="nl-BE" sz="1600" dirty="0" err="1">
                <a:solidFill>
                  <a:srgbClr val="000000"/>
                </a:solidFill>
                <a:highlight>
                  <a:srgbClr val="FFFFFF"/>
                </a:highlight>
              </a:rPr>
              <a:t>currentUser.LoginName</a:t>
            </a:r>
            <a:r>
              <a:rPr lang="nl-BE" sz="1600" dirty="0">
                <a:solidFill>
                  <a:srgbClr val="000000"/>
                </a:solidFill>
                <a:highlight>
                  <a:srgbClr val="FFFFFF"/>
                </a:highlight>
              </a:rPr>
              <a:t>);</a:t>
            </a:r>
            <a:endParaRPr lang="nl-BE" sz="1600" dirty="0">
              <a:solidFill>
                <a:srgbClr val="2B91AF"/>
              </a:solidFill>
              <a:highlight>
                <a:srgbClr val="FFFFFF"/>
              </a:highlight>
            </a:endParaRPr>
          </a:p>
          <a:p>
            <a:endParaRPr lang="en-US" sz="1600" dirty="0" smtClean="0">
              <a:solidFill>
                <a:srgbClr val="000000"/>
              </a:solidFill>
              <a:highlight>
                <a:srgbClr val="FFFFFF"/>
              </a:highlight>
            </a:endParaRPr>
          </a:p>
          <a:p>
            <a:r>
              <a:rPr lang="nl-BE" sz="1600" dirty="0">
                <a:solidFill>
                  <a:srgbClr val="008000"/>
                </a:solidFill>
                <a:highlight>
                  <a:srgbClr val="FFFFFF"/>
                </a:highlight>
              </a:rPr>
              <a:t>// </a:t>
            </a:r>
            <a:r>
              <a:rPr lang="nl-BE" sz="1600" dirty="0" err="1" smtClean="0">
                <a:solidFill>
                  <a:srgbClr val="008000"/>
                </a:solidFill>
                <a:highlight>
                  <a:srgbClr val="FFFFFF"/>
                </a:highlight>
              </a:rPr>
              <a:t>Add</a:t>
            </a:r>
            <a:r>
              <a:rPr lang="nl-BE" sz="1600" dirty="0" smtClean="0">
                <a:solidFill>
                  <a:srgbClr val="008000"/>
                </a:solidFill>
                <a:highlight>
                  <a:srgbClr val="FFFFFF"/>
                </a:highlight>
              </a:rPr>
              <a:t> </a:t>
            </a:r>
            <a:r>
              <a:rPr lang="nl-BE" sz="1600" dirty="0" err="1" smtClean="0">
                <a:solidFill>
                  <a:srgbClr val="008000"/>
                </a:solidFill>
                <a:highlight>
                  <a:srgbClr val="FFFFFF"/>
                </a:highlight>
              </a:rPr>
              <a:t>permission</a:t>
            </a:r>
            <a:r>
              <a:rPr lang="nl-BE" sz="1600" dirty="0" smtClean="0">
                <a:solidFill>
                  <a:srgbClr val="008000"/>
                </a:solidFill>
                <a:highlight>
                  <a:srgbClr val="FFFFFF"/>
                </a:highlight>
              </a:rPr>
              <a:t> level to </a:t>
            </a:r>
            <a:r>
              <a:rPr lang="nl-BE" sz="1600" dirty="0" err="1" smtClean="0">
                <a:solidFill>
                  <a:srgbClr val="008000"/>
                </a:solidFill>
                <a:highlight>
                  <a:srgbClr val="FFFFFF"/>
                </a:highlight>
              </a:rPr>
              <a:t>group</a:t>
            </a:r>
            <a:r>
              <a:rPr lang="nl-BE" sz="1600" dirty="0" smtClean="0">
                <a:solidFill>
                  <a:srgbClr val="008000"/>
                </a:solidFill>
                <a:highlight>
                  <a:srgbClr val="FFFFFF"/>
                </a:highlight>
              </a:rPr>
              <a:t> or user</a:t>
            </a:r>
          </a:p>
          <a:p>
            <a:r>
              <a:rPr lang="nl-BE" sz="1600" dirty="0" err="1">
                <a:solidFill>
                  <a:srgbClr val="000000"/>
                </a:solidFill>
                <a:highlight>
                  <a:srgbClr val="FFFFFF"/>
                </a:highlight>
              </a:rPr>
              <a:t>cc.Web.AddPermissionLevelToGroup</a:t>
            </a:r>
            <a:r>
              <a:rPr lang="nl-BE" sz="1600" dirty="0">
                <a:solidFill>
                  <a:srgbClr val="000000"/>
                </a:solidFill>
                <a:highlight>
                  <a:srgbClr val="FFFFFF"/>
                </a:highlight>
              </a:rPr>
              <a:t>(</a:t>
            </a:r>
            <a:r>
              <a:rPr lang="nl-BE" sz="1600" dirty="0">
                <a:solidFill>
                  <a:srgbClr val="A31515"/>
                </a:solidFill>
                <a:highlight>
                  <a:srgbClr val="FFFFFF"/>
                </a:highlight>
              </a:rPr>
              <a:t>"Test"</a:t>
            </a:r>
            <a:r>
              <a:rPr lang="nl-BE" sz="1600" dirty="0">
                <a:solidFill>
                  <a:srgbClr val="000000"/>
                </a:solidFill>
                <a:highlight>
                  <a:srgbClr val="FFFFFF"/>
                </a:highlight>
              </a:rPr>
              <a:t>, </a:t>
            </a:r>
            <a:r>
              <a:rPr lang="nl-BE" sz="1600" dirty="0" err="1">
                <a:solidFill>
                  <a:srgbClr val="2B91AF"/>
                </a:solidFill>
                <a:highlight>
                  <a:srgbClr val="FFFFFF"/>
                </a:highlight>
              </a:rPr>
              <a:t>RoleType</a:t>
            </a:r>
            <a:r>
              <a:rPr lang="nl-BE" sz="1600" dirty="0" err="1">
                <a:solidFill>
                  <a:srgbClr val="000000"/>
                </a:solidFill>
                <a:highlight>
                  <a:srgbClr val="FFFFFF"/>
                </a:highlight>
              </a:rPr>
              <a:t>.Contributor</a:t>
            </a:r>
            <a:r>
              <a:rPr lang="nl-BE" sz="1600" dirty="0" smtClean="0">
                <a:solidFill>
                  <a:srgbClr val="000000"/>
                </a:solidFill>
                <a:highlight>
                  <a:srgbClr val="FFFFFF"/>
                </a:highlight>
              </a:rPr>
              <a:t>);</a:t>
            </a:r>
          </a:p>
          <a:p>
            <a:r>
              <a:rPr lang="nl-BE" sz="1600" dirty="0" err="1">
                <a:solidFill>
                  <a:srgbClr val="000000"/>
                </a:solidFill>
                <a:highlight>
                  <a:srgbClr val="FFFFFF"/>
                </a:highlight>
              </a:rPr>
              <a:t>cc.Web.AddPermissionLevelToUser</a:t>
            </a:r>
            <a:r>
              <a:rPr lang="nl-BE" sz="1600" dirty="0">
                <a:solidFill>
                  <a:srgbClr val="000000"/>
                </a:solidFill>
                <a:highlight>
                  <a:srgbClr val="FFFFFF"/>
                </a:highlight>
              </a:rPr>
              <a:t>(</a:t>
            </a:r>
            <a:r>
              <a:rPr lang="nl-BE" sz="1600" dirty="0" err="1">
                <a:solidFill>
                  <a:srgbClr val="000000"/>
                </a:solidFill>
                <a:highlight>
                  <a:srgbClr val="FFFFFF"/>
                </a:highlight>
              </a:rPr>
              <a:t>currentUser.LoginName</a:t>
            </a:r>
            <a:r>
              <a:rPr lang="nl-BE" sz="1600" dirty="0">
                <a:solidFill>
                  <a:srgbClr val="000000"/>
                </a:solidFill>
                <a:highlight>
                  <a:srgbClr val="FFFFFF"/>
                </a:highlight>
              </a:rPr>
              <a:t>, </a:t>
            </a:r>
            <a:r>
              <a:rPr lang="nl-BE" sz="1600" dirty="0" err="1">
                <a:solidFill>
                  <a:srgbClr val="2B91AF"/>
                </a:solidFill>
                <a:highlight>
                  <a:srgbClr val="FFFFFF"/>
                </a:highlight>
              </a:rPr>
              <a:t>RoleType</a:t>
            </a:r>
            <a:r>
              <a:rPr lang="nl-BE" sz="1600" dirty="0" err="1">
                <a:solidFill>
                  <a:srgbClr val="000000"/>
                </a:solidFill>
                <a:highlight>
                  <a:srgbClr val="FFFFFF"/>
                </a:highlight>
              </a:rPr>
              <a:t>.Reader</a:t>
            </a:r>
            <a:r>
              <a:rPr lang="nl-BE" sz="1600" dirty="0">
                <a:solidFill>
                  <a:srgbClr val="000000"/>
                </a:solidFill>
                <a:highlight>
                  <a:srgbClr val="FFFFFF"/>
                </a:highlight>
              </a:rPr>
              <a:t>);</a:t>
            </a:r>
            <a:endParaRPr lang="nl-BE" sz="1600" dirty="0">
              <a:solidFill>
                <a:srgbClr val="2B91AF"/>
              </a:solidFill>
              <a:highlight>
                <a:srgbClr val="FFFFFF"/>
              </a:highlight>
            </a:endParaRPr>
          </a:p>
          <a:p>
            <a:endParaRPr lang="en-US" sz="1600" dirty="0" smtClean="0">
              <a:solidFill>
                <a:srgbClr val="000000"/>
              </a:solidFill>
              <a:highlight>
                <a:srgbClr val="FFFFFF"/>
              </a:highlight>
            </a:endParaRPr>
          </a:p>
          <a:p>
            <a:r>
              <a:rPr lang="nl-BE" sz="1600" dirty="0">
                <a:solidFill>
                  <a:srgbClr val="008000"/>
                </a:solidFill>
                <a:highlight>
                  <a:srgbClr val="FFFFFF"/>
                </a:highlight>
              </a:rPr>
              <a:t>// </a:t>
            </a:r>
            <a:r>
              <a:rPr lang="nl-BE" sz="1600" dirty="0" err="1" smtClean="0">
                <a:solidFill>
                  <a:srgbClr val="008000"/>
                </a:solidFill>
                <a:highlight>
                  <a:srgbClr val="FFFFFF"/>
                </a:highlight>
              </a:rPr>
              <a:t>Remove</a:t>
            </a:r>
            <a:r>
              <a:rPr lang="nl-BE" sz="1600" dirty="0" smtClean="0">
                <a:solidFill>
                  <a:srgbClr val="008000"/>
                </a:solidFill>
                <a:highlight>
                  <a:srgbClr val="FFFFFF"/>
                </a:highlight>
              </a:rPr>
              <a:t> </a:t>
            </a:r>
            <a:r>
              <a:rPr lang="nl-BE" sz="1600" dirty="0" err="1" smtClean="0">
                <a:solidFill>
                  <a:srgbClr val="008000"/>
                </a:solidFill>
                <a:highlight>
                  <a:srgbClr val="FFFFFF"/>
                </a:highlight>
              </a:rPr>
              <a:t>permission</a:t>
            </a:r>
            <a:r>
              <a:rPr lang="nl-BE" sz="1600" dirty="0" smtClean="0">
                <a:solidFill>
                  <a:srgbClr val="008000"/>
                </a:solidFill>
                <a:highlight>
                  <a:srgbClr val="FFFFFF"/>
                </a:highlight>
              </a:rPr>
              <a:t> level </a:t>
            </a:r>
            <a:r>
              <a:rPr lang="nl-BE" sz="1600" dirty="0" err="1" smtClean="0">
                <a:solidFill>
                  <a:srgbClr val="008000"/>
                </a:solidFill>
                <a:highlight>
                  <a:srgbClr val="FFFFFF"/>
                </a:highlight>
              </a:rPr>
              <a:t>from</a:t>
            </a:r>
            <a:r>
              <a:rPr lang="nl-BE" sz="1600" dirty="0" smtClean="0">
                <a:solidFill>
                  <a:srgbClr val="008000"/>
                </a:solidFill>
                <a:highlight>
                  <a:srgbClr val="FFFFFF"/>
                </a:highlight>
              </a:rPr>
              <a:t> </a:t>
            </a:r>
            <a:r>
              <a:rPr lang="nl-BE" sz="1600" dirty="0" err="1" smtClean="0">
                <a:solidFill>
                  <a:srgbClr val="008000"/>
                </a:solidFill>
                <a:highlight>
                  <a:srgbClr val="FFFFFF"/>
                </a:highlight>
              </a:rPr>
              <a:t>group</a:t>
            </a:r>
            <a:r>
              <a:rPr lang="nl-BE" sz="1600" dirty="0" smtClean="0">
                <a:solidFill>
                  <a:srgbClr val="008000"/>
                </a:solidFill>
                <a:highlight>
                  <a:srgbClr val="FFFFFF"/>
                </a:highlight>
              </a:rPr>
              <a:t> or user</a:t>
            </a:r>
          </a:p>
          <a:p>
            <a:r>
              <a:rPr lang="nl-BE" sz="1600" dirty="0" err="1">
                <a:solidFill>
                  <a:srgbClr val="000000"/>
                </a:solidFill>
                <a:highlight>
                  <a:srgbClr val="FFFFFF"/>
                </a:highlight>
              </a:rPr>
              <a:t>cc.Web.RemovePermissionLevelFromGroup</a:t>
            </a:r>
            <a:r>
              <a:rPr lang="nl-BE" sz="1600" dirty="0">
                <a:solidFill>
                  <a:srgbClr val="000000"/>
                </a:solidFill>
                <a:highlight>
                  <a:srgbClr val="FFFFFF"/>
                </a:highlight>
              </a:rPr>
              <a:t>(</a:t>
            </a:r>
            <a:r>
              <a:rPr lang="nl-BE" sz="1600" dirty="0">
                <a:solidFill>
                  <a:srgbClr val="A31515"/>
                </a:solidFill>
                <a:highlight>
                  <a:srgbClr val="FFFFFF"/>
                </a:highlight>
              </a:rPr>
              <a:t>"Test"</a:t>
            </a:r>
            <a:r>
              <a:rPr lang="nl-BE" sz="1600" dirty="0">
                <a:solidFill>
                  <a:srgbClr val="000000"/>
                </a:solidFill>
                <a:highlight>
                  <a:srgbClr val="FFFFFF"/>
                </a:highlight>
              </a:rPr>
              <a:t>, </a:t>
            </a:r>
            <a:r>
              <a:rPr lang="nl-BE" sz="1600" dirty="0" err="1">
                <a:solidFill>
                  <a:srgbClr val="2B91AF"/>
                </a:solidFill>
                <a:highlight>
                  <a:srgbClr val="FFFFFF"/>
                </a:highlight>
              </a:rPr>
              <a:t>RoleType</a:t>
            </a:r>
            <a:r>
              <a:rPr lang="nl-BE" sz="1600" dirty="0" err="1">
                <a:solidFill>
                  <a:srgbClr val="000000"/>
                </a:solidFill>
                <a:highlight>
                  <a:srgbClr val="FFFFFF"/>
                </a:highlight>
              </a:rPr>
              <a:t>.Reader</a:t>
            </a:r>
            <a:r>
              <a:rPr lang="nl-BE" sz="1600" dirty="0" smtClean="0">
                <a:solidFill>
                  <a:srgbClr val="000000"/>
                </a:solidFill>
                <a:highlight>
                  <a:srgbClr val="FFFFFF"/>
                </a:highlight>
              </a:rPr>
              <a:t>);</a:t>
            </a:r>
          </a:p>
          <a:p>
            <a:r>
              <a:rPr lang="nl-BE" sz="1600" dirty="0" err="1">
                <a:solidFill>
                  <a:srgbClr val="000000"/>
                </a:solidFill>
                <a:highlight>
                  <a:srgbClr val="FFFFFF"/>
                </a:highlight>
              </a:rPr>
              <a:t>cc.Web.RemovePermissionLevelFromUser</a:t>
            </a:r>
            <a:r>
              <a:rPr lang="nl-BE" sz="1600" dirty="0">
                <a:solidFill>
                  <a:srgbClr val="000000"/>
                </a:solidFill>
                <a:highlight>
                  <a:srgbClr val="FFFFFF"/>
                </a:highlight>
              </a:rPr>
              <a:t>(</a:t>
            </a:r>
            <a:r>
              <a:rPr lang="nl-BE" sz="1600" dirty="0" err="1">
                <a:solidFill>
                  <a:srgbClr val="000000"/>
                </a:solidFill>
                <a:highlight>
                  <a:srgbClr val="FFFFFF"/>
                </a:highlight>
              </a:rPr>
              <a:t>currentUser.LoginName</a:t>
            </a:r>
            <a:r>
              <a:rPr lang="nl-BE" sz="1600" dirty="0">
                <a:solidFill>
                  <a:srgbClr val="000000"/>
                </a:solidFill>
                <a:highlight>
                  <a:srgbClr val="FFFFFF"/>
                </a:highlight>
              </a:rPr>
              <a:t>, </a:t>
            </a:r>
            <a:r>
              <a:rPr lang="nl-BE" sz="1600" dirty="0" err="1">
                <a:solidFill>
                  <a:srgbClr val="2B91AF"/>
                </a:solidFill>
                <a:highlight>
                  <a:srgbClr val="FFFFFF"/>
                </a:highlight>
              </a:rPr>
              <a:t>RoleType</a:t>
            </a:r>
            <a:r>
              <a:rPr lang="nl-BE" sz="1600" dirty="0" err="1">
                <a:solidFill>
                  <a:srgbClr val="000000"/>
                </a:solidFill>
                <a:highlight>
                  <a:srgbClr val="FFFFFF"/>
                </a:highlight>
              </a:rPr>
              <a:t>.Reader</a:t>
            </a:r>
            <a:r>
              <a:rPr lang="nl-BE" sz="1600" dirty="0" smtClean="0">
                <a:solidFill>
                  <a:srgbClr val="000000"/>
                </a:solidFill>
                <a:highlight>
                  <a:srgbClr val="FFFFFF"/>
                </a:highlight>
              </a:rPr>
              <a:t>);</a:t>
            </a:r>
            <a:endParaRPr lang="nl-BE" sz="1600" dirty="0">
              <a:solidFill>
                <a:srgbClr val="2B91AF"/>
              </a:solidFill>
              <a:highlight>
                <a:srgbClr val="FFFFFF"/>
              </a:highlight>
            </a:endParaRPr>
          </a:p>
        </p:txBody>
      </p:sp>
    </p:spTree>
    <p:extLst>
      <p:ext uri="{BB962C8B-B14F-4D97-AF65-F5344CB8AC3E}">
        <p14:creationId xmlns:p14="http://schemas.microsoft.com/office/powerpoint/2010/main" val="41316030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Permission management</a:t>
            </a:r>
            <a:endParaRPr lang="en-US" sz="5400" dirty="0"/>
          </a:p>
        </p:txBody>
      </p:sp>
    </p:spTree>
    <p:extLst>
      <p:ext uri="{BB962C8B-B14F-4D97-AF65-F5344CB8AC3E}">
        <p14:creationId xmlns:p14="http://schemas.microsoft.com/office/powerpoint/2010/main" val="4262346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Approval workflow to </a:t>
            </a:r>
            <a:r>
              <a:rPr lang="en-US" dirty="0" smtClean="0"/>
              <a:t>creation</a:t>
            </a:r>
            <a:endParaRPr lang="en-US" dirty="0"/>
          </a:p>
        </p:txBody>
      </p:sp>
    </p:spTree>
    <p:extLst>
      <p:ext uri="{BB962C8B-B14F-4D97-AF65-F5344CB8AC3E}">
        <p14:creationId xmlns:p14="http://schemas.microsoft.com/office/powerpoint/2010/main" val="13178335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Workflow in SharePoint 2010</a:t>
            </a:r>
            <a:endParaRPr lang="en-US" dirty="0"/>
          </a:p>
        </p:txBody>
      </p:sp>
      <p:sp>
        <p:nvSpPr>
          <p:cNvPr id="5" name="Content Placeholder 4"/>
          <p:cNvSpPr>
            <a:spLocks noGrp="1"/>
          </p:cNvSpPr>
          <p:nvPr>
            <p:ph type="body" sz="quarter" idx="4294967295"/>
          </p:nvPr>
        </p:nvSpPr>
        <p:spPr>
          <a:xfrm>
            <a:off x="201052" y="1439079"/>
            <a:ext cx="5997575" cy="3746500"/>
          </a:xfrm>
          <a:solidFill>
            <a:schemeClr val="accent1"/>
          </a:solidFill>
        </p:spPr>
        <p:txBody>
          <a:bodyPr/>
          <a:lstStyle/>
          <a:p>
            <a:r>
              <a:rPr lang="en-US" sz="3599" dirty="0">
                <a:solidFill>
                  <a:schemeClr val="bg1"/>
                </a:solidFill>
              </a:rPr>
              <a:t>SharePoint 2010 hosted the Workflow Foundation (WF) </a:t>
            </a:r>
            <a:r>
              <a:rPr lang="en-US" dirty="0" smtClean="0">
                <a:solidFill>
                  <a:schemeClr val="bg1"/>
                </a:solidFill>
              </a:rPr>
              <a:t/>
            </a:r>
            <a:br>
              <a:rPr lang="en-US" dirty="0" smtClean="0">
                <a:solidFill>
                  <a:schemeClr val="bg1"/>
                </a:solidFill>
              </a:rPr>
            </a:br>
            <a:r>
              <a:rPr lang="en-US" sz="3599" dirty="0">
                <a:solidFill>
                  <a:schemeClr val="bg1"/>
                </a:solidFill>
              </a:rPr>
              <a:t>Workflow runtime</a:t>
            </a:r>
          </a:p>
          <a:p>
            <a:pPr marL="633222" lvl="1" indent="-342797">
              <a:buFont typeface="Arial" panose="020B0604020202020204" pitchFamily="34" charset="0"/>
              <a:buChar char="•"/>
            </a:pPr>
            <a:r>
              <a:rPr lang="en-US" dirty="0">
                <a:solidFill>
                  <a:schemeClr val="bg1"/>
                </a:solidFill>
              </a:rPr>
              <a:t>Tightly coupled workflow to SharePoint 2010</a:t>
            </a:r>
          </a:p>
          <a:p>
            <a:pPr marL="864928" lvl="1" indent="-582438">
              <a:buFont typeface="Segoe UI" panose="020B0502040204020203" pitchFamily="34" charset="0"/>
              <a:buChar char="-"/>
            </a:pPr>
            <a:endParaRPr lang="en-US" dirty="0">
              <a:solidFill>
                <a:schemeClr val="bg1"/>
              </a:solidFill>
            </a:endParaRPr>
          </a:p>
          <a:p>
            <a:r>
              <a:rPr lang="en-US" sz="3599" dirty="0">
                <a:solidFill>
                  <a:schemeClr val="bg1"/>
                </a:solidFill>
              </a:rPr>
              <a:t>Workflow data kept in SharePoint content databases</a:t>
            </a:r>
          </a:p>
        </p:txBody>
      </p:sp>
      <p:sp>
        <p:nvSpPr>
          <p:cNvPr id="4" name="TextBox 3"/>
          <p:cNvSpPr txBox="1"/>
          <p:nvPr/>
        </p:nvSpPr>
        <p:spPr>
          <a:xfrm>
            <a:off x="6198627" y="1439079"/>
            <a:ext cx="5826401" cy="4430829"/>
          </a:xfrm>
          <a:prstGeom prst="rect">
            <a:avLst/>
          </a:prstGeom>
          <a:solidFill>
            <a:schemeClr val="accent3"/>
          </a:solidFill>
        </p:spPr>
        <p:txBody>
          <a:bodyPr wrap="square" lIns="182832" tIns="146266" rIns="182832" bIns="146266" rtlCol="0">
            <a:noAutofit/>
          </a:bodyPr>
          <a:lstStyle/>
          <a:p>
            <a:r>
              <a:rPr lang="en-US" sz="3599" dirty="0">
                <a:solidFill>
                  <a:schemeClr val="bg1"/>
                </a:solidFill>
              </a:rPr>
              <a:t>Challenges</a:t>
            </a:r>
            <a:r>
              <a:rPr lang="en-US" sz="1799" dirty="0">
                <a:solidFill>
                  <a:schemeClr val="bg1"/>
                </a:solidFill>
              </a:rPr>
              <a:t>:</a:t>
            </a:r>
          </a:p>
          <a:p>
            <a:pPr marL="633222" lvl="1" indent="-342797">
              <a:buFont typeface="Arial" panose="020B0604020202020204" pitchFamily="34" charset="0"/>
              <a:buChar char="•"/>
            </a:pPr>
            <a:r>
              <a:rPr lang="en-US" sz="2399" dirty="0">
                <a:solidFill>
                  <a:schemeClr val="bg1"/>
                </a:solidFill>
              </a:rPr>
              <a:t>Designed for on-premises deployments (scale)</a:t>
            </a:r>
          </a:p>
          <a:p>
            <a:pPr marL="633222" lvl="1" indent="-342797">
              <a:buFont typeface="Arial" panose="020B0604020202020204" pitchFamily="34" charset="0"/>
              <a:buChar char="•"/>
            </a:pPr>
            <a:r>
              <a:rPr lang="en-US" sz="2399" dirty="0">
                <a:solidFill>
                  <a:schemeClr val="bg1"/>
                </a:solidFill>
              </a:rPr>
              <a:t>In SharePoint, extending WF meant you had to be a box admin</a:t>
            </a:r>
          </a:p>
          <a:p>
            <a:pPr marL="633222" lvl="1" indent="-342797">
              <a:buFont typeface="Arial" panose="020B0604020202020204" pitchFamily="34" charset="0"/>
              <a:buChar char="•"/>
            </a:pPr>
            <a:r>
              <a:rPr lang="en-US" sz="2399" dirty="0">
                <a:solidFill>
                  <a:schemeClr val="bg1"/>
                </a:solidFill>
              </a:rPr>
              <a:t>Analytics on current/previous workflow instances were hard to acquire</a:t>
            </a:r>
          </a:p>
          <a:p>
            <a:pPr marL="633222" lvl="1" indent="-342797">
              <a:buFont typeface="Arial" panose="020B0604020202020204" pitchFamily="34" charset="0"/>
              <a:buChar char="•"/>
            </a:pPr>
            <a:r>
              <a:rPr lang="en-US" sz="2399" dirty="0">
                <a:solidFill>
                  <a:schemeClr val="bg1"/>
                </a:solidFill>
              </a:rPr>
              <a:t>Executed in the context of SharePoint as a super user</a:t>
            </a:r>
          </a:p>
        </p:txBody>
      </p:sp>
    </p:spTree>
    <p:extLst>
      <p:ext uri="{BB962C8B-B14F-4D97-AF65-F5344CB8AC3E}">
        <p14:creationId xmlns:p14="http://schemas.microsoft.com/office/powerpoint/2010/main" val="20253787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4857750" y="1447799"/>
            <a:ext cx="6810375" cy="1975926"/>
          </a:xfrm>
        </p:spPr>
        <p:txBody>
          <a:bodyPr/>
          <a:lstStyle/>
          <a:p>
            <a:r>
              <a:rPr lang="en-US" sz="3600" dirty="0" smtClean="0"/>
              <a:t>Workflow now treated as a service in SharePoint 2013</a:t>
            </a:r>
          </a:p>
          <a:p>
            <a:r>
              <a:rPr lang="en-US" sz="3600" dirty="0" smtClean="0"/>
              <a:t>Moved to Workflow Manager</a:t>
            </a:r>
          </a:p>
          <a:p>
            <a:pPr lvl="1"/>
            <a:r>
              <a:rPr lang="en-US" sz="1800" dirty="0" smtClean="0"/>
              <a:t>No longer runs in the content farm</a:t>
            </a:r>
          </a:p>
          <a:p>
            <a:pPr lvl="1"/>
            <a:r>
              <a:rPr lang="en-US" sz="1800" dirty="0" smtClean="0"/>
              <a:t>No longer runs on SharePoint web front ends (WFE)/app servers</a:t>
            </a:r>
          </a:p>
          <a:p>
            <a:pPr lvl="1"/>
            <a:r>
              <a:rPr lang="en-US" sz="1800" dirty="0" smtClean="0"/>
              <a:t>Harnesses the latest workflow technology from Microsoft</a:t>
            </a:r>
          </a:p>
          <a:p>
            <a:r>
              <a:rPr lang="en-US" sz="3600" dirty="0" smtClean="0"/>
              <a:t>Workflow Manager available for on-premises deployments</a:t>
            </a:r>
          </a:p>
          <a:p>
            <a:r>
              <a:rPr lang="en-US" sz="3600" dirty="0" smtClean="0"/>
              <a:t>Improves stability, scalability, and transparency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3"/>
            <a:ext cx="4493458" cy="6856214"/>
          </a:xfrm>
          <a:prstGeom prst="rect">
            <a:avLst/>
          </a:prstGeom>
        </p:spPr>
      </p:pic>
      <p:sp>
        <p:nvSpPr>
          <p:cNvPr id="3" name="Title 2"/>
          <p:cNvSpPr>
            <a:spLocks noGrp="1"/>
          </p:cNvSpPr>
          <p:nvPr>
            <p:ph type="title"/>
          </p:nvPr>
        </p:nvSpPr>
        <p:spPr/>
        <p:txBody>
          <a:bodyPr/>
          <a:lstStyle/>
          <a:p>
            <a:pPr algn="r"/>
            <a:r>
              <a:rPr lang="en-US" dirty="0" smtClean="0"/>
              <a:t>Workflow in SharePoint 2013</a:t>
            </a:r>
            <a:endParaRPr lang="en-US" dirty="0"/>
          </a:p>
        </p:txBody>
      </p:sp>
    </p:spTree>
    <p:extLst>
      <p:ext uri="{BB962C8B-B14F-4D97-AF65-F5344CB8AC3E}">
        <p14:creationId xmlns:p14="http://schemas.microsoft.com/office/powerpoint/2010/main" val="304352577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for workflows in SharePoint apps</a:t>
            </a:r>
            <a:endParaRPr lang="en-US" dirty="0"/>
          </a:p>
        </p:txBody>
      </p:sp>
      <p:graphicFrame>
        <p:nvGraphicFramePr>
          <p:cNvPr id="4" name="Table 3"/>
          <p:cNvGraphicFramePr>
            <a:graphicFrameLocks noGrp="1"/>
          </p:cNvGraphicFramePr>
          <p:nvPr>
            <p:extLst/>
          </p:nvPr>
        </p:nvGraphicFramePr>
        <p:xfrm>
          <a:off x="442079" y="1512645"/>
          <a:ext cx="11242573" cy="3457964"/>
        </p:xfrm>
        <a:graphic>
          <a:graphicData uri="http://schemas.openxmlformats.org/drawingml/2006/table">
            <a:tbl>
              <a:tblPr firstRow="1" bandRow="1">
                <a:tableStyleId>{F5AB1C69-6EDB-4FF4-983F-18BD219EF322}</a:tableStyleId>
              </a:tblPr>
              <a:tblGrid>
                <a:gridCol w="2776811">
                  <a:extLst>
                    <a:ext uri="{9D8B030D-6E8A-4147-A177-3AD203B41FA5}">
                      <a16:colId xmlns:a16="http://schemas.microsoft.com/office/drawing/2014/main" xmlns="" val="1421185849"/>
                    </a:ext>
                  </a:extLst>
                </a:gridCol>
                <a:gridCol w="3011591">
                  <a:extLst>
                    <a:ext uri="{9D8B030D-6E8A-4147-A177-3AD203B41FA5}">
                      <a16:colId xmlns:a16="http://schemas.microsoft.com/office/drawing/2014/main" xmlns="" val="3271125714"/>
                    </a:ext>
                  </a:extLst>
                </a:gridCol>
                <a:gridCol w="3132872">
                  <a:extLst>
                    <a:ext uri="{9D8B030D-6E8A-4147-A177-3AD203B41FA5}">
                      <a16:colId xmlns:a16="http://schemas.microsoft.com/office/drawing/2014/main" xmlns="" val="1196849637"/>
                    </a:ext>
                  </a:extLst>
                </a:gridCol>
                <a:gridCol w="2321299">
                  <a:extLst>
                    <a:ext uri="{9D8B030D-6E8A-4147-A177-3AD203B41FA5}">
                      <a16:colId xmlns:a16="http://schemas.microsoft.com/office/drawing/2014/main" xmlns="" val="518302168"/>
                    </a:ext>
                  </a:extLst>
                </a:gridCol>
              </a:tblGrid>
              <a:tr h="117298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smtClean="0"/>
                        <a:t>Model the way people do their work</a:t>
                      </a:r>
                      <a:endParaRPr lang="en-US" sz="1800" dirty="0" smtClean="0"/>
                    </a:p>
                  </a:txBody>
                  <a:tcPr marL="91416" marR="91416" marT="45708" marB="45708">
                    <a:solidFill>
                      <a:schemeClr val="accent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smtClean="0"/>
                        <a:t>Automate-monitor-improve a business process</a:t>
                      </a:r>
                      <a:endParaRPr lang="en-US" sz="1800" dirty="0" smtClean="0"/>
                    </a:p>
                  </a:txBody>
                  <a:tcPr marL="91416" marR="91416" marT="45708" marB="45708">
                    <a:solidFill>
                      <a:schemeClr val="accent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smtClean="0"/>
                        <a:t>Connect to other enterprise systems</a:t>
                      </a:r>
                      <a:endParaRPr lang="en-US" sz="1800" dirty="0" smtClean="0"/>
                    </a:p>
                  </a:txBody>
                  <a:tcPr marL="91416" marR="91416" marT="45708" marB="45708">
                    <a:solidFill>
                      <a:srgbClr val="B4009E"/>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smtClean="0"/>
                        <a:t>Other middle tier operations</a:t>
                      </a:r>
                      <a:endParaRPr lang="en-US" sz="1800" dirty="0" smtClean="0"/>
                    </a:p>
                  </a:txBody>
                  <a:tcPr marL="91416" marR="91416" marT="45708" marB="45708"/>
                </a:tc>
                <a:extLst>
                  <a:ext uri="{0D108BD9-81ED-4DB2-BD59-A6C34878D82A}">
                    <a16:rowId xmlns:a16="http://schemas.microsoft.com/office/drawing/2014/main" xmlns="" val="4152302627"/>
                  </a:ext>
                </a:extLst>
              </a:tr>
              <a:tr h="2284976">
                <a:tc>
                  <a:txBody>
                    <a:bodyPr/>
                    <a:lstStyle/>
                    <a:p>
                      <a:pPr marL="115888" indent="0" algn="l"/>
                      <a:r>
                        <a:rPr lang="en-US" sz="2000" kern="1200" dirty="0" smtClean="0">
                          <a:solidFill>
                            <a:schemeClr val="bg1"/>
                          </a:solidFill>
                          <a:latin typeface="Segoe UI Semibold" panose="020B0702040204020203" pitchFamily="34" charset="0"/>
                          <a:ea typeface="+mn-ea"/>
                          <a:cs typeface="Segoe UI Semibold" panose="020B0702040204020203" pitchFamily="34" charset="0"/>
                        </a:rPr>
                        <a:t>Example</a:t>
                      </a:r>
                      <a:r>
                        <a:rPr lang="en-US" sz="2000" b="0" dirty="0" smtClean="0">
                          <a:solidFill>
                            <a:schemeClr val="bg1"/>
                          </a:solidFill>
                          <a:latin typeface="Segoe UI Semibold" panose="020B0702040204020203" pitchFamily="34" charset="0"/>
                          <a:cs typeface="Segoe UI Semibold" panose="020B0702040204020203" pitchFamily="34" charset="0"/>
                        </a:rPr>
                        <a:t>: </a:t>
                      </a:r>
                    </a:p>
                    <a:p>
                      <a:pPr marL="111125" indent="0" algn="l"/>
                      <a:r>
                        <a:rPr lang="en-US" sz="2000" kern="1200" dirty="0" smtClean="0">
                          <a:solidFill>
                            <a:schemeClr val="bg1"/>
                          </a:solidFill>
                          <a:latin typeface="+mn-lt"/>
                          <a:ea typeface="+mn-ea"/>
                          <a:cs typeface="+mn-cs"/>
                        </a:rPr>
                        <a:t>Content creation, review, and publishing app</a:t>
                      </a:r>
                    </a:p>
                    <a:p>
                      <a:pPr algn="ctr"/>
                      <a:endParaRPr lang="en-US" sz="1800" dirty="0">
                        <a:solidFill>
                          <a:schemeClr val="bg1"/>
                        </a:solidFill>
                      </a:endParaRPr>
                    </a:p>
                  </a:txBody>
                  <a:tcPr marL="91416" marR="91416" marT="45708" marB="45708">
                    <a:solidFill>
                      <a:schemeClr val="tx2"/>
                    </a:solidFill>
                  </a:tcPr>
                </a:tc>
                <a:tc>
                  <a:txBody>
                    <a:bodyPr/>
                    <a:lstStyle/>
                    <a:p>
                      <a:pPr marL="111125" marR="0" lvl="1" indent="0" algn="l" defTabSz="932742" rtl="0" eaLnBrk="1" fontAlgn="auto" latinLnBrk="0" hangingPunct="1">
                        <a:lnSpc>
                          <a:spcPct val="100000"/>
                        </a:lnSpc>
                        <a:spcBef>
                          <a:spcPts val="0"/>
                        </a:spcBef>
                        <a:spcAft>
                          <a:spcPts val="0"/>
                        </a:spcAft>
                        <a:buClrTx/>
                        <a:buSzTx/>
                        <a:buFontTx/>
                        <a:buNone/>
                        <a:tabLst/>
                        <a:defRPr/>
                      </a:pPr>
                      <a:r>
                        <a:rPr lang="en-US" sz="2000" b="0" kern="1200" dirty="0" smtClean="0">
                          <a:solidFill>
                            <a:schemeClr val="bg1"/>
                          </a:solidFill>
                          <a:latin typeface="Segoe UI Semibold" panose="020B0702040204020203" pitchFamily="34" charset="0"/>
                          <a:ea typeface="+mn-ea"/>
                          <a:cs typeface="Segoe UI Semibold" panose="020B0702040204020203" pitchFamily="34" charset="0"/>
                        </a:rPr>
                        <a:t>Example</a:t>
                      </a:r>
                      <a:r>
                        <a:rPr lang="en-US" sz="2000" kern="1200" dirty="0" smtClean="0">
                          <a:solidFill>
                            <a:schemeClr val="bg1"/>
                          </a:solidFill>
                          <a:latin typeface="+mn-lt"/>
                          <a:ea typeface="+mn-ea"/>
                          <a:cs typeface="+mn-cs"/>
                        </a:rPr>
                        <a:t>:</a:t>
                      </a:r>
                    </a:p>
                    <a:p>
                      <a:pPr marL="111125" marR="0" lvl="1" indent="0" algn="l" defTabSz="932742" rtl="0" eaLnBrk="1" fontAlgn="auto" latinLnBrk="0" hangingPunct="1">
                        <a:lnSpc>
                          <a:spcPct val="100000"/>
                        </a:lnSpc>
                        <a:spcBef>
                          <a:spcPts val="0"/>
                        </a:spcBef>
                        <a:spcAft>
                          <a:spcPts val="0"/>
                        </a:spcAft>
                        <a:buClrTx/>
                        <a:buSzTx/>
                        <a:buFontTx/>
                        <a:buNone/>
                        <a:tabLst/>
                        <a:defRPr/>
                      </a:pPr>
                      <a:r>
                        <a:rPr lang="en-US" sz="2000" kern="1200" dirty="0" smtClean="0">
                          <a:solidFill>
                            <a:schemeClr val="bg1"/>
                          </a:solidFill>
                          <a:latin typeface="+mn-lt"/>
                          <a:ea typeface="+mn-ea"/>
                          <a:cs typeface="+mn-cs"/>
                        </a:rPr>
                        <a:t>Helpdesk app</a:t>
                      </a:r>
                    </a:p>
                    <a:p>
                      <a:pPr marL="111125" indent="0" algn="l" defTabSz="932742" rtl="0" eaLnBrk="1" latinLnBrk="0" hangingPunct="1"/>
                      <a:endParaRPr lang="en-US" sz="2000" kern="1200" dirty="0">
                        <a:solidFill>
                          <a:schemeClr val="dk1"/>
                        </a:solidFill>
                        <a:latin typeface="+mn-lt"/>
                        <a:ea typeface="+mn-ea"/>
                        <a:cs typeface="+mn-cs"/>
                      </a:endParaRPr>
                    </a:p>
                  </a:txBody>
                  <a:tcPr marL="91416" marR="91416" marT="45708" marB="45708">
                    <a:solidFill>
                      <a:schemeClr val="accent2"/>
                    </a:solidFill>
                  </a:tcPr>
                </a:tc>
                <a:tc>
                  <a:txBody>
                    <a:bodyPr/>
                    <a:lstStyle/>
                    <a:p>
                      <a:pPr marL="115888" marR="0" lvl="1" indent="0" algn="l" defTabSz="932742" rtl="0" eaLnBrk="1" fontAlgn="auto" latinLnBrk="0" hangingPunct="1">
                        <a:lnSpc>
                          <a:spcPct val="100000"/>
                        </a:lnSpc>
                        <a:spcBef>
                          <a:spcPts val="0"/>
                        </a:spcBef>
                        <a:spcAft>
                          <a:spcPts val="0"/>
                        </a:spcAft>
                        <a:buClrTx/>
                        <a:buSzTx/>
                        <a:buFontTx/>
                        <a:buNone/>
                        <a:tabLst/>
                        <a:defRPr/>
                      </a:pPr>
                      <a:r>
                        <a:rPr lang="en-US" sz="2000" b="0" kern="1200" dirty="0" smtClean="0">
                          <a:solidFill>
                            <a:schemeClr val="bg1"/>
                          </a:solidFill>
                          <a:latin typeface="Segoe UI Semibold" panose="020B0702040204020203" pitchFamily="34" charset="0"/>
                          <a:ea typeface="+mn-ea"/>
                          <a:cs typeface="Segoe UI Semibold" panose="020B0702040204020203" pitchFamily="34" charset="0"/>
                        </a:rPr>
                        <a:t>Example</a:t>
                      </a:r>
                      <a:r>
                        <a:rPr lang="en-US" sz="2000" dirty="0" smtClean="0">
                          <a:solidFill>
                            <a:schemeClr val="bg1"/>
                          </a:solidFill>
                        </a:rPr>
                        <a:t>: </a:t>
                      </a:r>
                    </a:p>
                    <a:p>
                      <a:pPr marL="111125" marR="0" lvl="1" indent="0" algn="l" defTabSz="932742"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Integrate Dynamics CRM sales leads and SharePoint documents with workflow</a:t>
                      </a:r>
                    </a:p>
                    <a:p>
                      <a:pPr algn="ctr"/>
                      <a:endParaRPr lang="en-US" sz="1800" dirty="0"/>
                    </a:p>
                  </a:txBody>
                  <a:tcPr marL="91416" marR="91416" marT="45708" marB="45708">
                    <a:solidFill>
                      <a:srgbClr val="B4009E"/>
                    </a:solidFill>
                  </a:tcPr>
                </a:tc>
                <a:tc>
                  <a:txBody>
                    <a:bodyPr/>
                    <a:lstStyle/>
                    <a:p>
                      <a:pPr marL="115888" marR="0" lvl="1" indent="0" algn="l" defTabSz="932742" rtl="0" eaLnBrk="1" fontAlgn="auto" latinLnBrk="0" hangingPunct="1">
                        <a:lnSpc>
                          <a:spcPct val="100000"/>
                        </a:lnSpc>
                        <a:spcBef>
                          <a:spcPts val="0"/>
                        </a:spcBef>
                        <a:spcAft>
                          <a:spcPts val="0"/>
                        </a:spcAft>
                        <a:buClrTx/>
                        <a:buSzTx/>
                        <a:buFontTx/>
                        <a:buNone/>
                        <a:tabLst/>
                        <a:defRPr/>
                      </a:pPr>
                      <a:r>
                        <a:rPr lang="en-US" sz="2000" b="0" kern="1200" dirty="0" smtClean="0">
                          <a:solidFill>
                            <a:schemeClr val="bg1"/>
                          </a:solidFill>
                          <a:latin typeface="Segoe UI Semibold" panose="020B0702040204020203" pitchFamily="34" charset="0"/>
                          <a:ea typeface="+mn-ea"/>
                          <a:cs typeface="Segoe UI Semibold" panose="020B0702040204020203" pitchFamily="34" charset="0"/>
                        </a:rPr>
                        <a:t>Example</a:t>
                      </a:r>
                      <a:r>
                        <a:rPr lang="en-US" sz="2000" dirty="0" smtClean="0">
                          <a:solidFill>
                            <a:schemeClr val="bg1"/>
                          </a:solidFill>
                        </a:rPr>
                        <a:t>:</a:t>
                      </a:r>
                    </a:p>
                    <a:p>
                      <a:pPr marL="111125" marR="0" lvl="1" indent="0" algn="l" defTabSz="932742"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Look up and update sales tax on a product in a product catalog</a:t>
                      </a:r>
                    </a:p>
                    <a:p>
                      <a:pPr algn="ctr"/>
                      <a:endParaRPr lang="en-US" sz="1800" dirty="0">
                        <a:solidFill>
                          <a:schemeClr val="bg1"/>
                        </a:solidFill>
                      </a:endParaRPr>
                    </a:p>
                  </a:txBody>
                  <a:tcPr marL="91416" marR="91416" marT="45708" marB="45708">
                    <a:solidFill>
                      <a:schemeClr val="accent3"/>
                    </a:solidFill>
                  </a:tcPr>
                </a:tc>
                <a:extLst>
                  <a:ext uri="{0D108BD9-81ED-4DB2-BD59-A6C34878D82A}">
                    <a16:rowId xmlns:a16="http://schemas.microsoft.com/office/drawing/2014/main" xmlns="" val="2131815747"/>
                  </a:ext>
                </a:extLst>
              </a:tr>
            </a:tbl>
          </a:graphicData>
        </a:graphic>
      </p:graphicFrame>
    </p:spTree>
    <p:extLst>
      <p:ext uri="{BB962C8B-B14F-4D97-AF65-F5344CB8AC3E}">
        <p14:creationId xmlns:p14="http://schemas.microsoft.com/office/powerpoint/2010/main" val="293733914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555682" y="4728543"/>
            <a:ext cx="957676" cy="761096"/>
            <a:chOff x="7956376" y="6096598"/>
            <a:chExt cx="958061" cy="761402"/>
          </a:xfrm>
        </p:grpSpPr>
        <p:sp>
          <p:nvSpPr>
            <p:cNvPr id="89" name="Arc 88"/>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grpSp>
          <p:nvGrpSpPr>
            <p:cNvPr id="90" name="Group 89"/>
            <p:cNvGrpSpPr/>
            <p:nvPr/>
          </p:nvGrpSpPr>
          <p:grpSpPr>
            <a:xfrm>
              <a:off x="8025411" y="6179038"/>
              <a:ext cx="889026" cy="539522"/>
              <a:chOff x="6424150" y="1672006"/>
              <a:chExt cx="1359005" cy="885085"/>
            </a:xfrm>
          </p:grpSpPr>
          <p:grpSp>
            <p:nvGrpSpPr>
              <p:cNvPr id="91" name="Group 90"/>
              <p:cNvGrpSpPr/>
              <p:nvPr/>
            </p:nvGrpSpPr>
            <p:grpSpPr>
              <a:xfrm>
                <a:off x="6858521" y="1788756"/>
                <a:ext cx="924634" cy="768335"/>
                <a:chOff x="6948264" y="1076489"/>
                <a:chExt cx="924634" cy="768335"/>
              </a:xfrm>
            </p:grpSpPr>
            <p:pic>
              <p:nvPicPr>
                <p:cNvPr id="93" name="Picture 9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94" name="TextBox 93"/>
                <p:cNvSpPr txBox="1"/>
                <p:nvPr/>
              </p:nvSpPr>
              <p:spPr>
                <a:xfrm>
                  <a:off x="7117209" y="1388151"/>
                  <a:ext cx="755689" cy="302987"/>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200" b="1" dirty="0">
                      <a:latin typeface="Segoe UI Light" panose="020B0502040204020203" pitchFamily="34" charset="0"/>
                      <a:cs typeface="Segoe UI Light" panose="020B0502040204020203" pitchFamily="34" charset="0"/>
                    </a:rPr>
                    <a:t>&lt;xml&gt;</a:t>
                  </a:r>
                </a:p>
              </p:txBody>
            </p:sp>
          </p:grpSp>
          <p:pic>
            <p:nvPicPr>
              <p:cNvPr id="92" name="Picture 91"/>
              <p:cNvPicPr>
                <a:picLocks noChangeAspect="1"/>
              </p:cNvPicPr>
              <p:nvPr/>
            </p:nvPicPr>
            <p:blipFill>
              <a:blip r:embed="rId5"/>
              <a:stretch>
                <a:fillRect/>
              </a:stretch>
            </p:blipFill>
            <p:spPr>
              <a:xfrm>
                <a:off x="6424150" y="1672006"/>
                <a:ext cx="676503" cy="647343"/>
              </a:xfrm>
              <a:prstGeom prst="rect">
                <a:avLst/>
              </a:prstGeom>
            </p:spPr>
          </p:pic>
        </p:grpSp>
      </p:grpSp>
      <p:sp>
        <p:nvSpPr>
          <p:cNvPr id="2" name="Title 1"/>
          <p:cNvSpPr>
            <a:spLocks noGrp="1"/>
          </p:cNvSpPr>
          <p:nvPr>
            <p:ph type="title"/>
          </p:nvPr>
        </p:nvSpPr>
        <p:spPr/>
        <p:txBody>
          <a:bodyPr/>
          <a:lstStyle/>
          <a:p>
            <a:r>
              <a:rPr lang="en-US" dirty="0"/>
              <a:t>Site </a:t>
            </a:r>
            <a:r>
              <a:rPr lang="en-US" dirty="0" smtClean="0"/>
              <a:t>Definition Provisioning Process</a:t>
            </a:r>
            <a:r>
              <a:rPr lang="en-US" dirty="0"/>
              <a:t/>
            </a:r>
            <a:br>
              <a:rPr lang="en-US" dirty="0"/>
            </a:br>
            <a:r>
              <a:rPr lang="en-US" sz="2799" dirty="0">
                <a:solidFill>
                  <a:schemeClr val="bg2"/>
                </a:solidFill>
              </a:rPr>
              <a:t>Classic template system available since 2003 or 2007</a:t>
            </a:r>
          </a:p>
        </p:txBody>
      </p:sp>
      <p:grpSp>
        <p:nvGrpSpPr>
          <p:cNvPr id="27" name="Group 26"/>
          <p:cNvGrpSpPr>
            <a:grpSpLocks noChangeAspect="1"/>
          </p:cNvGrpSpPr>
          <p:nvPr/>
        </p:nvGrpSpPr>
        <p:grpSpPr>
          <a:xfrm>
            <a:off x="1728271" y="4034568"/>
            <a:ext cx="3658427" cy="2447015"/>
            <a:chOff x="228958" y="3947862"/>
            <a:chExt cx="3963957" cy="2651376"/>
          </a:xfrm>
        </p:grpSpPr>
        <p:pic>
          <p:nvPicPr>
            <p:cNvPr id="23" name="Picture 22"/>
            <p:cNvPicPr>
              <a:picLocks noChangeAspect="1"/>
            </p:cNvPicPr>
            <p:nvPr/>
          </p:nvPicPr>
          <p:blipFill>
            <a:blip r:embed="rId6"/>
            <a:stretch>
              <a:fillRect/>
            </a:stretch>
          </p:blipFill>
          <p:spPr>
            <a:xfrm>
              <a:off x="228958" y="3947862"/>
              <a:ext cx="3562410" cy="1651084"/>
            </a:xfrm>
            <a:prstGeom prst="rect">
              <a:avLst/>
            </a:prstGeom>
            <a:ln>
              <a:solidFill>
                <a:schemeClr val="bg1">
                  <a:lumMod val="65000"/>
                </a:schemeClr>
              </a:solidFill>
            </a:ln>
          </p:spPr>
        </p:pic>
        <p:pic>
          <p:nvPicPr>
            <p:cNvPr id="24" name="Picture 23"/>
            <p:cNvPicPr>
              <a:picLocks noChangeAspect="1"/>
            </p:cNvPicPr>
            <p:nvPr/>
          </p:nvPicPr>
          <p:blipFill>
            <a:blip r:embed="rId7"/>
            <a:stretch>
              <a:fillRect/>
            </a:stretch>
          </p:blipFill>
          <p:spPr>
            <a:xfrm>
              <a:off x="2470865" y="4979238"/>
              <a:ext cx="1722050" cy="1620000"/>
            </a:xfrm>
            <a:prstGeom prst="rect">
              <a:avLst/>
            </a:prstGeom>
            <a:ln>
              <a:solidFill>
                <a:schemeClr val="bg1">
                  <a:lumMod val="60000"/>
                  <a:lumOff val="40000"/>
                </a:schemeClr>
              </a:solidFill>
            </a:ln>
          </p:spPr>
        </p:pic>
      </p:grpSp>
      <p:pic>
        <p:nvPicPr>
          <p:cNvPr id="26" name="Picture 25"/>
          <p:cNvPicPr>
            <a:picLocks noChangeAspect="1"/>
          </p:cNvPicPr>
          <p:nvPr/>
        </p:nvPicPr>
        <p:blipFill>
          <a:blip r:embed="rId8"/>
          <a:stretch>
            <a:fillRect/>
          </a:stretch>
        </p:blipFill>
        <p:spPr>
          <a:xfrm>
            <a:off x="1412878" y="1632980"/>
            <a:ext cx="2958306" cy="956348"/>
          </a:xfrm>
          <a:prstGeom prst="rect">
            <a:avLst/>
          </a:prstGeom>
          <a:ln>
            <a:solidFill>
              <a:schemeClr val="bg1">
                <a:lumMod val="75000"/>
              </a:schemeClr>
            </a:solidFill>
          </a:ln>
        </p:spPr>
      </p:pic>
      <p:pic>
        <p:nvPicPr>
          <p:cNvPr id="25" name="Picture 24"/>
          <p:cNvPicPr>
            <a:picLocks noChangeAspect="1"/>
          </p:cNvPicPr>
          <p:nvPr/>
        </p:nvPicPr>
        <p:blipFill>
          <a:blip r:embed="rId9"/>
          <a:stretch>
            <a:fillRect/>
          </a:stretch>
        </p:blipFill>
        <p:spPr>
          <a:xfrm>
            <a:off x="5159312" y="1467970"/>
            <a:ext cx="4361294" cy="1695358"/>
          </a:xfrm>
          <a:prstGeom prst="rect">
            <a:avLst/>
          </a:prstGeom>
          <a:ln>
            <a:solidFill>
              <a:schemeClr val="bg1">
                <a:lumMod val="75000"/>
              </a:schemeClr>
            </a:solidFill>
          </a:ln>
        </p:spPr>
      </p:pic>
      <p:grpSp>
        <p:nvGrpSpPr>
          <p:cNvPr id="20" name="Group 19"/>
          <p:cNvGrpSpPr/>
          <p:nvPr/>
        </p:nvGrpSpPr>
        <p:grpSpPr>
          <a:xfrm>
            <a:off x="8654600" y="937774"/>
            <a:ext cx="3050135" cy="1060391"/>
            <a:chOff x="3635896" y="2945338"/>
            <a:chExt cx="3051363" cy="1060818"/>
          </a:xfrm>
        </p:grpSpPr>
        <p:sp>
          <p:nvSpPr>
            <p:cNvPr id="21" name="TextBox 20"/>
            <p:cNvSpPr txBox="1"/>
            <p:nvPr/>
          </p:nvSpPr>
          <p:spPr>
            <a:xfrm>
              <a:off x="4572001" y="3306470"/>
              <a:ext cx="2115258" cy="343492"/>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15\Template\[</a:t>
              </a:r>
              <a:r>
                <a:rPr lang="en-US" sz="1600" b="1" dirty="0" err="1">
                  <a:latin typeface="Segoe UI Light" panose="020B0502040204020203" pitchFamily="34" charset="0"/>
                  <a:cs typeface="Segoe UI Light" panose="020B0502040204020203" pitchFamily="34" charset="0"/>
                </a:rPr>
                <a:t>lcid</a:t>
              </a:r>
              <a:r>
                <a:rPr lang="en-US" sz="1600" b="1" dirty="0">
                  <a:latin typeface="Segoe UI Light" panose="020B0502040204020203" pitchFamily="34" charset="0"/>
                  <a:cs typeface="Segoe UI Light" panose="020B0502040204020203" pitchFamily="34" charset="0"/>
                </a:rPr>
                <a:t>]\xml</a:t>
              </a:r>
            </a:p>
          </p:txBody>
        </p:sp>
        <p:pic>
          <p:nvPicPr>
            <p:cNvPr id="22" name="Picture 5" descr="C:\Users\mitchellg\Desktop\Folder.png"/>
            <p:cNvPicPr>
              <a:picLocks noChangeAspect="1" noChangeArrowheads="1"/>
            </p:cNvPicPr>
            <p:nvPr/>
          </p:nvPicPr>
          <p:blipFill>
            <a:blip r:embed="rId10" cstate="print">
              <a:grayscl/>
            </a:blip>
            <a:srcRect/>
            <a:stretch>
              <a:fillRect/>
            </a:stretch>
          </p:blipFill>
          <p:spPr bwMode="auto">
            <a:xfrm>
              <a:off x="3635896" y="2945338"/>
              <a:ext cx="1061094" cy="1060818"/>
            </a:xfrm>
            <a:prstGeom prst="rect">
              <a:avLst/>
            </a:prstGeom>
            <a:noFill/>
            <a:effectLst>
              <a:outerShdw blurRad="50800" dist="38100" dir="2700000" algn="tl" rotWithShape="0">
                <a:prstClr val="black">
                  <a:alpha val="40000"/>
                </a:prstClr>
              </a:outerShdw>
            </a:effectLst>
          </p:spPr>
        </p:pic>
      </p:grpSp>
      <p:grpSp>
        <p:nvGrpSpPr>
          <p:cNvPr id="32" name="Group 31"/>
          <p:cNvGrpSpPr/>
          <p:nvPr/>
        </p:nvGrpSpPr>
        <p:grpSpPr>
          <a:xfrm>
            <a:off x="9179488" y="1821302"/>
            <a:ext cx="2210315" cy="768026"/>
            <a:chOff x="6537259" y="1822888"/>
            <a:chExt cx="2211205" cy="768335"/>
          </a:xfrm>
        </p:grpSpPr>
        <p:grpSp>
          <p:nvGrpSpPr>
            <p:cNvPr id="28" name="Group 27"/>
            <p:cNvGrpSpPr/>
            <p:nvPr/>
          </p:nvGrpSpPr>
          <p:grpSpPr>
            <a:xfrm>
              <a:off x="6537259" y="1822888"/>
              <a:ext cx="901381" cy="768335"/>
              <a:chOff x="6948264" y="1076489"/>
              <a:chExt cx="901381" cy="768335"/>
            </a:xfrm>
          </p:grpSpPr>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30" name="TextBox 29"/>
              <p:cNvSpPr txBox="1"/>
              <p:nvPr/>
            </p:nvSpPr>
            <p:spPr>
              <a:xfrm>
                <a:off x="7140458" y="1401127"/>
                <a:ext cx="709187" cy="277038"/>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31" name="TextBox 30"/>
            <p:cNvSpPr txBox="1"/>
            <p:nvPr/>
          </p:nvSpPr>
          <p:spPr>
            <a:xfrm>
              <a:off x="7156055" y="1859616"/>
              <a:ext cx="1592409" cy="343492"/>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WebTemp*.xml</a:t>
              </a:r>
            </a:p>
          </p:txBody>
        </p:sp>
      </p:grpSp>
      <p:grpSp>
        <p:nvGrpSpPr>
          <p:cNvPr id="43" name="Group 42"/>
          <p:cNvGrpSpPr/>
          <p:nvPr/>
        </p:nvGrpSpPr>
        <p:grpSpPr>
          <a:xfrm>
            <a:off x="4726812" y="3287853"/>
            <a:ext cx="4696075" cy="1484589"/>
            <a:chOff x="3563888" y="3228693"/>
            <a:chExt cx="4697965" cy="1485187"/>
          </a:xfrm>
        </p:grpSpPr>
        <p:grpSp>
          <p:nvGrpSpPr>
            <p:cNvPr id="16" name="Group 15"/>
            <p:cNvGrpSpPr/>
            <p:nvPr/>
          </p:nvGrpSpPr>
          <p:grpSpPr>
            <a:xfrm>
              <a:off x="3563888" y="3228693"/>
              <a:ext cx="4697965" cy="1060818"/>
              <a:chOff x="3635896" y="2945338"/>
              <a:chExt cx="4697965" cy="1060818"/>
            </a:xfrm>
          </p:grpSpPr>
          <p:sp>
            <p:nvSpPr>
              <p:cNvPr id="4" name="TextBox 3"/>
              <p:cNvSpPr txBox="1"/>
              <p:nvPr/>
            </p:nvSpPr>
            <p:spPr>
              <a:xfrm>
                <a:off x="4572000" y="3306470"/>
                <a:ext cx="3761861" cy="336787"/>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15\Template\</a:t>
                </a:r>
                <a:r>
                  <a:rPr lang="en-US" sz="1600" b="1" dirty="0" err="1">
                    <a:latin typeface="Segoe UI Light" panose="020B0502040204020203" pitchFamily="34" charset="0"/>
                    <a:cs typeface="Segoe UI Light" panose="020B0502040204020203" pitchFamily="34" charset="0"/>
                  </a:rPr>
                  <a:t>SiteTemplates</a:t>
                </a:r>
                <a:r>
                  <a:rPr lang="en-US" sz="1600" b="1" dirty="0">
                    <a:latin typeface="Segoe UI Light" panose="020B0502040204020203" pitchFamily="34" charset="0"/>
                    <a:cs typeface="Segoe UI Light" panose="020B0502040204020203" pitchFamily="34" charset="0"/>
                  </a:rPr>
                  <a:t>\[selection]\xml</a:t>
                </a:r>
              </a:p>
            </p:txBody>
          </p:sp>
          <p:pic>
            <p:nvPicPr>
              <p:cNvPr id="15" name="Picture 5" descr="C:\Users\mitchellg\Desktop\Folder.png"/>
              <p:cNvPicPr>
                <a:picLocks noChangeAspect="1" noChangeArrowheads="1"/>
              </p:cNvPicPr>
              <p:nvPr/>
            </p:nvPicPr>
            <p:blipFill>
              <a:blip r:embed="rId10" cstate="print">
                <a:grayscl/>
              </a:blip>
              <a:srcRect/>
              <a:stretch>
                <a:fillRect/>
              </a:stretch>
            </p:blipFill>
            <p:spPr bwMode="auto">
              <a:xfrm>
                <a:off x="3635896" y="2945338"/>
                <a:ext cx="1061094" cy="1060818"/>
              </a:xfrm>
              <a:prstGeom prst="rect">
                <a:avLst/>
              </a:prstGeom>
              <a:noFill/>
              <a:effectLst>
                <a:outerShdw blurRad="50800" dist="38100" dir="2700000" algn="tl" rotWithShape="0">
                  <a:prstClr val="black">
                    <a:alpha val="40000"/>
                  </a:prstClr>
                </a:outerShdw>
              </a:effectLst>
            </p:spPr>
          </p:pic>
        </p:grpSp>
        <p:grpSp>
          <p:nvGrpSpPr>
            <p:cNvPr id="33" name="Group 32"/>
            <p:cNvGrpSpPr/>
            <p:nvPr/>
          </p:nvGrpSpPr>
          <p:grpSpPr>
            <a:xfrm>
              <a:off x="4528128" y="3945545"/>
              <a:ext cx="2211205" cy="768335"/>
              <a:chOff x="6537259" y="1822888"/>
              <a:chExt cx="2211205" cy="768335"/>
            </a:xfrm>
          </p:grpSpPr>
          <p:grpSp>
            <p:nvGrpSpPr>
              <p:cNvPr id="34" name="Group 33"/>
              <p:cNvGrpSpPr/>
              <p:nvPr/>
            </p:nvGrpSpPr>
            <p:grpSpPr>
              <a:xfrm>
                <a:off x="6537259" y="1822888"/>
                <a:ext cx="901381" cy="768335"/>
                <a:chOff x="6948264" y="1076489"/>
                <a:chExt cx="901381" cy="768335"/>
              </a:xfrm>
            </p:grpSpPr>
            <p:pic>
              <p:nvPicPr>
                <p:cNvPr id="36" name="Picture 3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37" name="TextBox 36"/>
                <p:cNvSpPr txBox="1"/>
                <p:nvPr/>
              </p:nvSpPr>
              <p:spPr>
                <a:xfrm>
                  <a:off x="7140458" y="1401127"/>
                  <a:ext cx="709187" cy="277038"/>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35" name="TextBox 34"/>
              <p:cNvSpPr txBox="1"/>
              <p:nvPr/>
            </p:nvSpPr>
            <p:spPr>
              <a:xfrm>
                <a:off x="7156055" y="1859616"/>
                <a:ext cx="1592409" cy="343492"/>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onet.xml</a:t>
                </a:r>
              </a:p>
            </p:txBody>
          </p:sp>
        </p:grpSp>
      </p:grpSp>
      <p:cxnSp>
        <p:nvCxnSpPr>
          <p:cNvPr id="44" name="Straight Arrow Connector 43"/>
          <p:cNvCxnSpPr/>
          <p:nvPr/>
        </p:nvCxnSpPr>
        <p:spPr>
          <a:xfrm>
            <a:off x="3390083" y="2161355"/>
            <a:ext cx="1723520" cy="15364"/>
          </a:xfrm>
          <a:prstGeom prst="straightConnector1">
            <a:avLst/>
          </a:prstGeom>
          <a:ln w="53975">
            <a:solidFill>
              <a:schemeClr val="tx1">
                <a:lumMod val="65000"/>
                <a:lumOff val="35000"/>
              </a:schemeClr>
            </a:solidFill>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a:off x="5460022" y="2521634"/>
            <a:ext cx="0" cy="977940"/>
          </a:xfrm>
          <a:prstGeom prst="straightConnector1">
            <a:avLst/>
          </a:prstGeom>
          <a:ln w="53975">
            <a:solidFill>
              <a:schemeClr val="tx1">
                <a:lumMod val="65000"/>
                <a:lumOff val="35000"/>
              </a:schemeClr>
            </a:solidFill>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8" name="Group 7"/>
          <p:cNvGrpSpPr/>
          <p:nvPr/>
        </p:nvGrpSpPr>
        <p:grpSpPr>
          <a:xfrm>
            <a:off x="7098847" y="3962558"/>
            <a:ext cx="3477662" cy="1249374"/>
            <a:chOff x="5273053" y="3850146"/>
            <a:chExt cx="4202096" cy="1451062"/>
          </a:xfrm>
        </p:grpSpPr>
        <p:grpSp>
          <p:nvGrpSpPr>
            <p:cNvPr id="17" name="Group 16"/>
            <p:cNvGrpSpPr/>
            <p:nvPr/>
          </p:nvGrpSpPr>
          <p:grpSpPr>
            <a:xfrm>
              <a:off x="5273053" y="3850146"/>
              <a:ext cx="4202096" cy="1060818"/>
              <a:chOff x="3635896" y="2945338"/>
              <a:chExt cx="4202096" cy="1060818"/>
            </a:xfrm>
          </p:grpSpPr>
          <p:sp>
            <p:nvSpPr>
              <p:cNvPr id="18" name="TextBox 17"/>
              <p:cNvSpPr txBox="1"/>
              <p:nvPr/>
            </p:nvSpPr>
            <p:spPr>
              <a:xfrm>
                <a:off x="4572000" y="3306470"/>
                <a:ext cx="3265992" cy="325904"/>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15\Template\Features\[</a:t>
                </a:r>
                <a:r>
                  <a:rPr lang="en-US" sz="1200" b="1" dirty="0" err="1">
                    <a:latin typeface="Segoe UI Light" panose="020B0502040204020203" pitchFamily="34" charset="0"/>
                    <a:cs typeface="Segoe UI Light" panose="020B0502040204020203" pitchFamily="34" charset="0"/>
                  </a:rPr>
                  <a:t>FeatureName</a:t>
                </a:r>
                <a:r>
                  <a:rPr lang="en-US" sz="1200" b="1" dirty="0">
                    <a:latin typeface="Segoe UI Light" panose="020B0502040204020203" pitchFamily="34" charset="0"/>
                    <a:cs typeface="Segoe UI Light" panose="020B0502040204020203" pitchFamily="34" charset="0"/>
                  </a:rPr>
                  <a:t>]\</a:t>
                </a:r>
              </a:p>
            </p:txBody>
          </p:sp>
          <p:pic>
            <p:nvPicPr>
              <p:cNvPr id="19" name="Picture 5" descr="C:\Users\mitchellg\Desktop\Folder.png"/>
              <p:cNvPicPr>
                <a:picLocks noChangeAspect="1" noChangeArrowheads="1"/>
              </p:cNvPicPr>
              <p:nvPr/>
            </p:nvPicPr>
            <p:blipFill>
              <a:blip r:embed="rId10" cstate="print">
                <a:grayscl/>
              </a:blip>
              <a:srcRect/>
              <a:stretch>
                <a:fillRect/>
              </a:stretch>
            </p:blipFill>
            <p:spPr bwMode="auto">
              <a:xfrm>
                <a:off x="3635896" y="2945338"/>
                <a:ext cx="1061094" cy="1060818"/>
              </a:xfrm>
              <a:prstGeom prst="rect">
                <a:avLst/>
              </a:prstGeom>
              <a:noFill/>
              <a:effectLst>
                <a:outerShdw blurRad="50800" dist="38100" dir="2700000" algn="tl" rotWithShape="0">
                  <a:prstClr val="black">
                    <a:alpha val="40000"/>
                  </a:prstClr>
                </a:outerShdw>
              </a:effectLst>
            </p:spPr>
          </p:pic>
        </p:grpSp>
        <p:grpSp>
          <p:nvGrpSpPr>
            <p:cNvPr id="38" name="Group 37"/>
            <p:cNvGrpSpPr/>
            <p:nvPr/>
          </p:nvGrpSpPr>
          <p:grpSpPr>
            <a:xfrm>
              <a:off x="6228184" y="4532873"/>
              <a:ext cx="1797225" cy="768335"/>
              <a:chOff x="6537259" y="1822888"/>
              <a:chExt cx="1797225" cy="768335"/>
            </a:xfrm>
          </p:grpSpPr>
          <p:grpSp>
            <p:nvGrpSpPr>
              <p:cNvPr id="39" name="Group 38"/>
              <p:cNvGrpSpPr/>
              <p:nvPr/>
            </p:nvGrpSpPr>
            <p:grpSpPr>
              <a:xfrm>
                <a:off x="6537259" y="1822888"/>
                <a:ext cx="975076" cy="768335"/>
                <a:chOff x="6948264" y="1076489"/>
                <a:chExt cx="975076" cy="768335"/>
              </a:xfrm>
            </p:grpSpPr>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42" name="TextBox 41"/>
                <p:cNvSpPr txBox="1"/>
                <p:nvPr/>
              </p:nvSpPr>
              <p:spPr>
                <a:xfrm>
                  <a:off x="7066767" y="1378833"/>
                  <a:ext cx="856573" cy="321631"/>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40" name="TextBox 39"/>
              <p:cNvSpPr txBox="1"/>
              <p:nvPr/>
            </p:nvSpPr>
            <p:spPr>
              <a:xfrm>
                <a:off x="7156057" y="1859616"/>
                <a:ext cx="1178427" cy="325904"/>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feature.xml</a:t>
                </a:r>
              </a:p>
            </p:txBody>
          </p:sp>
        </p:grpSp>
      </p:grpSp>
      <p:sp>
        <p:nvSpPr>
          <p:cNvPr id="64" name="Arc 63"/>
          <p:cNvSpPr/>
          <p:nvPr/>
        </p:nvSpPr>
        <p:spPr>
          <a:xfrm rot="16200000">
            <a:off x="4938919" y="4707117"/>
            <a:ext cx="1053563" cy="1070569"/>
          </a:xfrm>
          <a:prstGeom prst="arc">
            <a:avLst>
              <a:gd name="adj1" fmla="val 2097834"/>
              <a:gd name="adj2" fmla="val 366333"/>
            </a:avLst>
          </a:prstGeom>
          <a:ln w="57150">
            <a:solidFill>
              <a:schemeClr val="tx1">
                <a:lumMod val="65000"/>
                <a:lumOff val="35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sp>
        <p:nvSpPr>
          <p:cNvPr id="79" name="Flowchart: Magnetic Disk 78"/>
          <p:cNvSpPr/>
          <p:nvPr/>
        </p:nvSpPr>
        <p:spPr bwMode="auto">
          <a:xfrm>
            <a:off x="5183620" y="4918111"/>
            <a:ext cx="552809" cy="635184"/>
          </a:xfrm>
          <a:prstGeom prst="flowChartMagneticDisk">
            <a:avLst/>
          </a:prstGeom>
          <a:noFill/>
          <a:ln w="28575">
            <a:solidFill>
              <a:schemeClr val="tx1"/>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107" name="Group 106"/>
          <p:cNvGrpSpPr/>
          <p:nvPr/>
        </p:nvGrpSpPr>
        <p:grpSpPr>
          <a:xfrm>
            <a:off x="6184156" y="5149642"/>
            <a:ext cx="3477662" cy="1249374"/>
            <a:chOff x="5273053" y="3850146"/>
            <a:chExt cx="4202096" cy="1451062"/>
          </a:xfrm>
        </p:grpSpPr>
        <p:grpSp>
          <p:nvGrpSpPr>
            <p:cNvPr id="108" name="Group 107"/>
            <p:cNvGrpSpPr/>
            <p:nvPr/>
          </p:nvGrpSpPr>
          <p:grpSpPr>
            <a:xfrm>
              <a:off x="5273053" y="3850146"/>
              <a:ext cx="4202096" cy="1060818"/>
              <a:chOff x="3635896" y="2945338"/>
              <a:chExt cx="4202096" cy="1060818"/>
            </a:xfrm>
          </p:grpSpPr>
          <p:sp>
            <p:nvSpPr>
              <p:cNvPr id="114" name="TextBox 113"/>
              <p:cNvSpPr txBox="1"/>
              <p:nvPr/>
            </p:nvSpPr>
            <p:spPr>
              <a:xfrm>
                <a:off x="4572000" y="3306470"/>
                <a:ext cx="3265992" cy="319542"/>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15\Template\Features\[</a:t>
                </a:r>
                <a:r>
                  <a:rPr lang="en-US" sz="1200" b="1" dirty="0" err="1">
                    <a:latin typeface="Segoe UI Light" panose="020B0502040204020203" pitchFamily="34" charset="0"/>
                    <a:cs typeface="Segoe UI Light" panose="020B0502040204020203" pitchFamily="34" charset="0"/>
                  </a:rPr>
                  <a:t>StapledFeature</a:t>
                </a:r>
                <a:r>
                  <a:rPr lang="en-US" sz="1200" b="1" dirty="0">
                    <a:latin typeface="Segoe UI Light" panose="020B0502040204020203" pitchFamily="34" charset="0"/>
                    <a:cs typeface="Segoe UI Light" panose="020B0502040204020203" pitchFamily="34" charset="0"/>
                  </a:rPr>
                  <a:t>]\</a:t>
                </a:r>
              </a:p>
            </p:txBody>
          </p:sp>
          <p:pic>
            <p:nvPicPr>
              <p:cNvPr id="115" name="Picture 5" descr="C:\Users\mitchellg\Desktop\Folder.png"/>
              <p:cNvPicPr>
                <a:picLocks noChangeAspect="1" noChangeArrowheads="1"/>
              </p:cNvPicPr>
              <p:nvPr/>
            </p:nvPicPr>
            <p:blipFill>
              <a:blip r:embed="rId10" cstate="print">
                <a:grayscl/>
              </a:blip>
              <a:srcRect/>
              <a:stretch>
                <a:fillRect/>
              </a:stretch>
            </p:blipFill>
            <p:spPr bwMode="auto">
              <a:xfrm>
                <a:off x="3635896" y="2945338"/>
                <a:ext cx="1061094" cy="1060818"/>
              </a:xfrm>
              <a:prstGeom prst="rect">
                <a:avLst/>
              </a:prstGeom>
              <a:noFill/>
              <a:effectLst>
                <a:outerShdw blurRad="50800" dist="38100" dir="2700000" algn="tl" rotWithShape="0">
                  <a:prstClr val="black">
                    <a:alpha val="40000"/>
                  </a:prstClr>
                </a:outerShdw>
              </a:effectLst>
            </p:spPr>
          </p:pic>
        </p:grpSp>
        <p:grpSp>
          <p:nvGrpSpPr>
            <p:cNvPr id="109" name="Group 108"/>
            <p:cNvGrpSpPr/>
            <p:nvPr/>
          </p:nvGrpSpPr>
          <p:grpSpPr>
            <a:xfrm>
              <a:off x="6228184" y="4532873"/>
              <a:ext cx="1797225" cy="768335"/>
              <a:chOff x="6537259" y="1822888"/>
              <a:chExt cx="1797225" cy="768335"/>
            </a:xfrm>
          </p:grpSpPr>
          <p:grpSp>
            <p:nvGrpSpPr>
              <p:cNvPr id="110" name="Group 109"/>
              <p:cNvGrpSpPr/>
              <p:nvPr/>
            </p:nvGrpSpPr>
            <p:grpSpPr>
              <a:xfrm>
                <a:off x="6537259" y="1822888"/>
                <a:ext cx="975076" cy="768335"/>
                <a:chOff x="6948264" y="1076489"/>
                <a:chExt cx="975076" cy="768335"/>
              </a:xfrm>
            </p:grpSpPr>
            <p:pic>
              <p:nvPicPr>
                <p:cNvPr id="112" name="Picture 111"/>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113" name="TextBox 112"/>
                <p:cNvSpPr txBox="1"/>
                <p:nvPr/>
              </p:nvSpPr>
              <p:spPr>
                <a:xfrm>
                  <a:off x="7066767" y="1378833"/>
                  <a:ext cx="856573" cy="321631"/>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111" name="TextBox 110"/>
              <p:cNvSpPr txBox="1"/>
              <p:nvPr/>
            </p:nvSpPr>
            <p:spPr>
              <a:xfrm>
                <a:off x="7156057" y="1859616"/>
                <a:ext cx="1178427" cy="325904"/>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feature.xml</a:t>
                </a:r>
              </a:p>
            </p:txBody>
          </p:sp>
        </p:grpSp>
      </p:grpSp>
      <p:sp>
        <p:nvSpPr>
          <p:cNvPr id="123" name="Arc 122"/>
          <p:cNvSpPr/>
          <p:nvPr/>
        </p:nvSpPr>
        <p:spPr bwMode="auto">
          <a:xfrm rot="20999830">
            <a:off x="8671328" y="4854176"/>
            <a:ext cx="976823" cy="817532"/>
          </a:xfrm>
          <a:prstGeom prst="arc">
            <a:avLst>
              <a:gd name="adj1" fmla="val 15280733"/>
              <a:gd name="adj2" fmla="val 20103851"/>
            </a:avLst>
          </a:prstGeom>
          <a:ln w="41275">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grpSp>
        <p:nvGrpSpPr>
          <p:cNvPr id="124" name="Group 123"/>
          <p:cNvGrpSpPr/>
          <p:nvPr/>
        </p:nvGrpSpPr>
        <p:grpSpPr>
          <a:xfrm>
            <a:off x="8511970" y="5972084"/>
            <a:ext cx="957676" cy="761096"/>
            <a:chOff x="7956376" y="6096598"/>
            <a:chExt cx="958061" cy="761402"/>
          </a:xfrm>
        </p:grpSpPr>
        <p:sp>
          <p:nvSpPr>
            <p:cNvPr id="125" name="Arc 124"/>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grpSp>
          <p:nvGrpSpPr>
            <p:cNvPr id="126" name="Group 125"/>
            <p:cNvGrpSpPr/>
            <p:nvPr/>
          </p:nvGrpSpPr>
          <p:grpSpPr>
            <a:xfrm>
              <a:off x="8025411" y="6179038"/>
              <a:ext cx="889026" cy="539522"/>
              <a:chOff x="6424150" y="1672006"/>
              <a:chExt cx="1359005" cy="885085"/>
            </a:xfrm>
          </p:grpSpPr>
          <p:grpSp>
            <p:nvGrpSpPr>
              <p:cNvPr id="127" name="Group 126"/>
              <p:cNvGrpSpPr/>
              <p:nvPr/>
            </p:nvGrpSpPr>
            <p:grpSpPr>
              <a:xfrm>
                <a:off x="6858521" y="1788756"/>
                <a:ext cx="924634" cy="768335"/>
                <a:chOff x="6948264" y="1076489"/>
                <a:chExt cx="924634" cy="768335"/>
              </a:xfrm>
            </p:grpSpPr>
            <p:pic>
              <p:nvPicPr>
                <p:cNvPr id="129" name="Picture 128"/>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130" name="TextBox 129"/>
                <p:cNvSpPr txBox="1"/>
                <p:nvPr/>
              </p:nvSpPr>
              <p:spPr>
                <a:xfrm>
                  <a:off x="7117209" y="1388151"/>
                  <a:ext cx="755689" cy="302987"/>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200" b="1" dirty="0">
                      <a:latin typeface="Segoe UI Light" panose="020B0502040204020203" pitchFamily="34" charset="0"/>
                      <a:cs typeface="Segoe UI Light" panose="020B0502040204020203" pitchFamily="34" charset="0"/>
                    </a:rPr>
                    <a:t>&lt;xml&gt;</a:t>
                  </a:r>
                </a:p>
              </p:txBody>
            </p:sp>
          </p:grpSp>
          <p:pic>
            <p:nvPicPr>
              <p:cNvPr id="128" name="Picture 127"/>
              <p:cNvPicPr>
                <a:picLocks noChangeAspect="1"/>
              </p:cNvPicPr>
              <p:nvPr/>
            </p:nvPicPr>
            <p:blipFill>
              <a:blip r:embed="rId5"/>
              <a:stretch>
                <a:fillRect/>
              </a:stretch>
            </p:blipFill>
            <p:spPr>
              <a:xfrm>
                <a:off x="6424150" y="1672006"/>
                <a:ext cx="676503" cy="647343"/>
              </a:xfrm>
              <a:prstGeom prst="rect">
                <a:avLst/>
              </a:prstGeom>
            </p:spPr>
          </p:pic>
        </p:grpSp>
      </p:grpSp>
      <p:sp>
        <p:nvSpPr>
          <p:cNvPr id="134" name="Arc 133"/>
          <p:cNvSpPr/>
          <p:nvPr/>
        </p:nvSpPr>
        <p:spPr bwMode="auto">
          <a:xfrm rot="20999830">
            <a:off x="7618792" y="6094610"/>
            <a:ext cx="976823" cy="817532"/>
          </a:xfrm>
          <a:prstGeom prst="arc">
            <a:avLst>
              <a:gd name="adj1" fmla="val 15280733"/>
              <a:gd name="adj2" fmla="val 20103851"/>
            </a:avLst>
          </a:prstGeom>
          <a:ln w="41275">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grpSp>
        <p:nvGrpSpPr>
          <p:cNvPr id="135" name="Group 134"/>
          <p:cNvGrpSpPr/>
          <p:nvPr/>
        </p:nvGrpSpPr>
        <p:grpSpPr>
          <a:xfrm rot="20345872">
            <a:off x="5699444" y="3863586"/>
            <a:ext cx="1639824" cy="1015811"/>
            <a:chOff x="2727731" y="357257"/>
            <a:chExt cx="2694477" cy="1679098"/>
          </a:xfrm>
        </p:grpSpPr>
        <p:sp>
          <p:nvSpPr>
            <p:cNvPr id="136" name="Arc 135"/>
            <p:cNvSpPr/>
            <p:nvPr/>
          </p:nvSpPr>
          <p:spPr bwMode="auto">
            <a:xfrm rot="2495304">
              <a:off x="2727731" y="1083485"/>
              <a:ext cx="2028622" cy="952870"/>
            </a:xfrm>
            <a:prstGeom prst="arc">
              <a:avLst>
                <a:gd name="adj1" fmla="val 16200000"/>
                <a:gd name="adj2" fmla="val 21025477"/>
              </a:avLst>
            </a:prstGeom>
            <a:ln w="44450">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sp>
          <p:nvSpPr>
            <p:cNvPr id="137" name="Arc 136"/>
            <p:cNvSpPr/>
            <p:nvPr/>
          </p:nvSpPr>
          <p:spPr bwMode="auto">
            <a:xfrm rot="13418458" flipH="1">
              <a:off x="3393584" y="357257"/>
              <a:ext cx="2028624" cy="952870"/>
            </a:xfrm>
            <a:prstGeom prst="arc">
              <a:avLst>
                <a:gd name="adj1" fmla="val 16200000"/>
                <a:gd name="adj2" fmla="val 21025477"/>
              </a:avLst>
            </a:prstGeom>
            <a:ln w="44450">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grpSp>
      <p:grpSp>
        <p:nvGrpSpPr>
          <p:cNvPr id="49" name="Group 48"/>
          <p:cNvGrpSpPr/>
          <p:nvPr/>
        </p:nvGrpSpPr>
        <p:grpSpPr>
          <a:xfrm rot="20631475">
            <a:off x="4837581" y="4878939"/>
            <a:ext cx="1639824" cy="1015811"/>
            <a:chOff x="2727731" y="357257"/>
            <a:chExt cx="2694477" cy="1679098"/>
          </a:xfrm>
        </p:grpSpPr>
        <p:sp>
          <p:nvSpPr>
            <p:cNvPr id="50" name="Arc 49"/>
            <p:cNvSpPr/>
            <p:nvPr/>
          </p:nvSpPr>
          <p:spPr bwMode="auto">
            <a:xfrm rot="2495304">
              <a:off x="2727731" y="1083485"/>
              <a:ext cx="2028622" cy="952870"/>
            </a:xfrm>
            <a:prstGeom prst="arc">
              <a:avLst>
                <a:gd name="adj1" fmla="val 16200000"/>
                <a:gd name="adj2" fmla="val 21025477"/>
              </a:avLst>
            </a:prstGeom>
            <a:ln w="44450">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sp>
          <p:nvSpPr>
            <p:cNvPr id="51" name="Arc 50"/>
            <p:cNvSpPr/>
            <p:nvPr/>
          </p:nvSpPr>
          <p:spPr bwMode="auto">
            <a:xfrm rot="13418458" flipH="1">
              <a:off x="3393584" y="357257"/>
              <a:ext cx="2028624" cy="952870"/>
            </a:xfrm>
            <a:prstGeom prst="arc">
              <a:avLst>
                <a:gd name="adj1" fmla="val 16200000"/>
                <a:gd name="adj2" fmla="val 21025477"/>
              </a:avLst>
            </a:prstGeom>
            <a:ln w="44450">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grpSp>
      <p:sp>
        <p:nvSpPr>
          <p:cNvPr id="95" name="Text Placeholder 3"/>
          <p:cNvSpPr txBox="1">
            <a:spLocks/>
          </p:cNvSpPr>
          <p:nvPr/>
        </p:nvSpPr>
        <p:spPr>
          <a:xfrm>
            <a:off x="344713" y="983622"/>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grpSp>
        <p:nvGrpSpPr>
          <p:cNvPr id="99" name="Group 98"/>
          <p:cNvGrpSpPr/>
          <p:nvPr/>
        </p:nvGrpSpPr>
        <p:grpSpPr>
          <a:xfrm>
            <a:off x="4115969" y="2057584"/>
            <a:ext cx="514401" cy="514401"/>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102" name="Group 101"/>
          <p:cNvGrpSpPr/>
          <p:nvPr/>
        </p:nvGrpSpPr>
        <p:grpSpPr>
          <a:xfrm>
            <a:off x="4964651" y="2620145"/>
            <a:ext cx="514401" cy="514401"/>
            <a:chOff x="492" y="17985"/>
            <a:chExt cx="524853" cy="524853"/>
          </a:xfrm>
        </p:grpSpPr>
        <p:sp>
          <p:nvSpPr>
            <p:cNvPr id="103" name="Oval 10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grpSp>
        <p:nvGrpSpPr>
          <p:cNvPr id="105" name="Group 104"/>
          <p:cNvGrpSpPr/>
          <p:nvPr/>
        </p:nvGrpSpPr>
        <p:grpSpPr>
          <a:xfrm>
            <a:off x="7079070" y="4593463"/>
            <a:ext cx="514401" cy="514401"/>
            <a:chOff x="492" y="17985"/>
            <a:chExt cx="524853" cy="524853"/>
          </a:xfrm>
        </p:grpSpPr>
        <p:sp>
          <p:nvSpPr>
            <p:cNvPr id="106" name="Oval 10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grpSp>
        <p:nvGrpSpPr>
          <p:cNvPr id="117" name="Group 116"/>
          <p:cNvGrpSpPr/>
          <p:nvPr/>
        </p:nvGrpSpPr>
        <p:grpSpPr>
          <a:xfrm>
            <a:off x="5256084" y="5724323"/>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4</a:t>
              </a:r>
            </a:p>
          </p:txBody>
        </p:sp>
      </p:grpSp>
      <p:grpSp>
        <p:nvGrpSpPr>
          <p:cNvPr id="6" name="Group 5"/>
          <p:cNvGrpSpPr/>
          <p:nvPr/>
        </p:nvGrpSpPr>
        <p:grpSpPr>
          <a:xfrm>
            <a:off x="10943451" y="6163391"/>
            <a:ext cx="153318" cy="642032"/>
            <a:chOff x="11040320" y="2999257"/>
            <a:chExt cx="153318" cy="642032"/>
          </a:xfrm>
        </p:grpSpPr>
        <p:sp>
          <p:nvSpPr>
            <p:cNvPr id="86" name="Rectangle 85"/>
            <p:cNvSpPr/>
            <p:nvPr/>
          </p:nvSpPr>
          <p:spPr bwMode="auto">
            <a:xfrm rot="18739424" flipH="1">
              <a:off x="10795963" y="3243615"/>
              <a:ext cx="642031" cy="153317"/>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rot="2860576">
              <a:off x="10795964" y="3243614"/>
              <a:ext cx="642031" cy="153317"/>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88640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5"/>
                                        </p:tgtEl>
                                        <p:attrNameLst>
                                          <p:attrName>style.visibility</p:attrName>
                                        </p:attrNameLst>
                                      </p:cBhvr>
                                      <p:to>
                                        <p:strVal val="visible"/>
                                      </p:to>
                                    </p:set>
                                    <p:animEffect transition="in" filter="fade">
                                      <p:cBhvr>
                                        <p:cTn id="38" dur="500"/>
                                        <p:tgtEl>
                                          <p:spTgt spid="135"/>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fade">
                                      <p:cBhvr>
                                        <p:cTn id="44" dur="500"/>
                                        <p:tgtEl>
                                          <p:spTgt spid="105"/>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fade">
                                      <p:cBhvr>
                                        <p:cTn id="50" dur="500"/>
                                        <p:tgtEl>
                                          <p:spTgt spid="1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500"/>
                                        <p:tgtEl>
                                          <p:spTgt spid="7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childTnLst>
                                </p:cTn>
                              </p:par>
                              <p:par>
                                <p:cTn id="59" presetID="10"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fade">
                                      <p:cBhvr>
                                        <p:cTn id="61" dur="500"/>
                                        <p:tgtEl>
                                          <p:spTgt spid="107"/>
                                        </p:tgtEl>
                                      </p:cBhvr>
                                    </p:animEffect>
                                  </p:childTnLst>
                                </p:cTn>
                              </p:par>
                              <p:par>
                                <p:cTn id="62" presetID="10" presetClass="entr" presetSubtype="0" fill="hold"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fade">
                                      <p:cBhvr>
                                        <p:cTn id="64" dur="500"/>
                                        <p:tgtEl>
                                          <p:spTgt spid="1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4"/>
                                        </p:tgtEl>
                                        <p:attrNameLst>
                                          <p:attrName>style.visibility</p:attrName>
                                        </p:attrNameLst>
                                      </p:cBhvr>
                                      <p:to>
                                        <p:strVal val="visible"/>
                                      </p:to>
                                    </p:set>
                                    <p:animEffect transition="in" filter="fade">
                                      <p:cBhvr>
                                        <p:cTn id="67" dur="500"/>
                                        <p:tgtEl>
                                          <p:spTgt spid="134"/>
                                        </p:tgtEl>
                                      </p:cBhvr>
                                    </p:animEffect>
                                  </p:childTnLst>
                                </p:cTn>
                              </p:par>
                              <p:par>
                                <p:cTn id="68" presetID="10" presetClass="entr" presetSubtype="0" fill="hold"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500"/>
                                        <p:tgtEl>
                                          <p:spTgt spid="117"/>
                                        </p:tgtEl>
                                      </p:cBhvr>
                                    </p:animEffect>
                                  </p:childTnLst>
                                </p:cTn>
                              </p:par>
                              <p:par>
                                <p:cTn id="71" presetID="10"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childTnLst>
                          </p:cTn>
                        </p:par>
                        <p:par>
                          <p:cTn id="74" fill="hold">
                            <p:stCondLst>
                              <p:cond delay="500"/>
                            </p:stCondLst>
                            <p:childTnLst>
                              <p:par>
                                <p:cTn id="75" presetID="10" presetClass="entr" presetSubtype="0" fill="hold" nodeType="afterEffect">
                                  <p:stCondLst>
                                    <p:cond delay="150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9" grpId="0" animBg="1"/>
      <p:bldP spid="123" grpId="0" animBg="1"/>
      <p:bldP spid="13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Approval workflow to creation</a:t>
            </a:r>
            <a:endParaRPr lang="en-US" sz="5400" dirty="0"/>
          </a:p>
        </p:txBody>
      </p:sp>
    </p:spTree>
    <p:extLst>
      <p:ext uri="{BB962C8B-B14F-4D97-AF65-F5344CB8AC3E}">
        <p14:creationId xmlns:p14="http://schemas.microsoft.com/office/powerpoint/2010/main" val="3557999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Site metadata and </a:t>
            </a:r>
            <a:r>
              <a:rPr lang="en-US" dirty="0" smtClean="0"/>
              <a:t>classification</a:t>
            </a:r>
            <a:endParaRPr lang="en-US" dirty="0"/>
          </a:p>
        </p:txBody>
      </p:sp>
    </p:spTree>
    <p:extLst>
      <p:ext uri="{BB962C8B-B14F-4D97-AF65-F5344CB8AC3E}">
        <p14:creationId xmlns:p14="http://schemas.microsoft.com/office/powerpoint/2010/main" val="354989938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5" name="TextBox 4"/>
          <p:cNvSpPr txBox="1"/>
          <p:nvPr/>
        </p:nvSpPr>
        <p:spPr>
          <a:xfrm rot="1022151">
            <a:off x="9850349" y="381530"/>
            <a:ext cx="2239578" cy="442035"/>
          </a:xfrm>
          <a:prstGeom prst="rect">
            <a:avLst/>
          </a:prstGeom>
          <a:solidFill>
            <a:schemeClr val="tx2"/>
          </a:solidFill>
        </p:spPr>
        <p:txBody>
          <a:bodyPr wrap="none" lIns="36000" tIns="36000" rIns="36000" bIns="36000" rtlCol="0">
            <a:spAutoFit/>
          </a:bodyPr>
          <a:lstStyle/>
          <a:p>
            <a:r>
              <a:rPr lang="en-US" sz="2400" spc="-70" dirty="0" smtClean="0">
                <a:solidFill>
                  <a:schemeClr val="bg1"/>
                </a:solidFill>
              </a:rPr>
              <a:t>Work in progress</a:t>
            </a:r>
          </a:p>
        </p:txBody>
      </p:sp>
    </p:spTree>
    <p:extLst>
      <p:ext uri="{BB962C8B-B14F-4D97-AF65-F5344CB8AC3E}">
        <p14:creationId xmlns:p14="http://schemas.microsoft.com/office/powerpoint/2010/main" val="124529765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Site metadata and classification</a:t>
            </a:r>
            <a:endParaRPr lang="en-US" sz="5400" dirty="0"/>
          </a:p>
        </p:txBody>
      </p:sp>
    </p:spTree>
    <p:extLst>
      <p:ext uri="{BB962C8B-B14F-4D97-AF65-F5344CB8AC3E}">
        <p14:creationId xmlns:p14="http://schemas.microsoft.com/office/powerpoint/2010/main" val="3368787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Iterate and update “in-scope” site </a:t>
            </a:r>
            <a:r>
              <a:rPr lang="en-US" dirty="0" smtClean="0"/>
              <a:t>collections</a:t>
            </a:r>
            <a:endParaRPr lang="en-US" dirty="0"/>
          </a:p>
        </p:txBody>
      </p:sp>
    </p:spTree>
    <p:extLst>
      <p:ext uri="{BB962C8B-B14F-4D97-AF65-F5344CB8AC3E}">
        <p14:creationId xmlns:p14="http://schemas.microsoft.com/office/powerpoint/2010/main" val="257597464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39013" cy="1975926"/>
          </a:xfrm>
        </p:spPr>
        <p:txBody>
          <a:bodyPr/>
          <a:lstStyle/>
          <a:p>
            <a:r>
              <a:rPr lang="en-US" dirty="0" smtClean="0"/>
              <a:t>What</a:t>
            </a:r>
          </a:p>
          <a:p>
            <a:pPr lvl="1"/>
            <a:r>
              <a:rPr lang="en-US" dirty="0" smtClean="0"/>
              <a:t>Update branding and other settings in the sites after they are created based on new requirements</a:t>
            </a:r>
          </a:p>
          <a:p>
            <a:r>
              <a:rPr lang="en-US" dirty="0" smtClean="0"/>
              <a:t>Why</a:t>
            </a:r>
          </a:p>
          <a:p>
            <a:pPr lvl="1"/>
            <a:r>
              <a:rPr lang="en-US" dirty="0" smtClean="0"/>
              <a:t>It’s common that there has to be some adjustment done to the site sites, which have been previously created</a:t>
            </a:r>
          </a:p>
          <a:p>
            <a:r>
              <a:rPr lang="en-US" dirty="0" smtClean="0"/>
              <a:t>How</a:t>
            </a:r>
          </a:p>
          <a:p>
            <a:pPr lvl="1"/>
            <a:r>
              <a:rPr lang="en-US" dirty="0" smtClean="0"/>
              <a:t>Provision shared static elements like images, CSS files, and JavaScript files to one location and reference them from sites as needed with relative path</a:t>
            </a:r>
          </a:p>
          <a:p>
            <a:pPr lvl="1"/>
            <a:r>
              <a:rPr lang="en-US" dirty="0" smtClean="0"/>
              <a:t>Loop through the sites and update them one by one using remote provisioning model</a:t>
            </a:r>
            <a:endParaRPr lang="en-US" dirty="0"/>
          </a:p>
        </p:txBody>
      </p:sp>
      <p:sp>
        <p:nvSpPr>
          <p:cNvPr id="3" name="Title 2"/>
          <p:cNvSpPr>
            <a:spLocks noGrp="1"/>
          </p:cNvSpPr>
          <p:nvPr>
            <p:ph type="title"/>
          </p:nvPr>
        </p:nvSpPr>
        <p:spPr/>
        <p:txBody>
          <a:bodyPr/>
          <a:lstStyle/>
          <a:p>
            <a:r>
              <a:rPr lang="en-US" smtClean="0"/>
              <a:t>Updating Existing Sites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691682385"/>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239" y="4782051"/>
            <a:ext cx="3203540" cy="1901382"/>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2011" y="5419490"/>
            <a:ext cx="477644" cy="575850"/>
          </a:xfrm>
          <a:prstGeom prst="rect">
            <a:avLst/>
          </a:prstGeom>
        </p:spPr>
      </p:pic>
      <p:pic>
        <p:nvPicPr>
          <p:cNvPr id="92" name="Picture 91"/>
          <p:cNvPicPr>
            <a:picLocks noChangeAspect="1"/>
          </p:cNvPicPr>
          <p:nvPr/>
        </p:nvPicPr>
        <p:blipFill>
          <a:blip r:embed="rId6"/>
          <a:stretch>
            <a:fillRect/>
          </a:stretch>
        </p:blipFill>
        <p:spPr>
          <a:xfrm>
            <a:off x="9075340" y="5706310"/>
            <a:ext cx="449244" cy="575850"/>
          </a:xfrm>
          <a:prstGeom prst="rect">
            <a:avLst/>
          </a:prstGeom>
        </p:spPr>
      </p:pic>
      <p:sp>
        <p:nvSpPr>
          <p:cNvPr id="2" name="Title 1"/>
          <p:cNvSpPr>
            <a:spLocks noGrp="1"/>
          </p:cNvSpPr>
          <p:nvPr>
            <p:ph type="title"/>
          </p:nvPr>
        </p:nvSpPr>
        <p:spPr/>
        <p:txBody>
          <a:bodyPr/>
          <a:lstStyle/>
          <a:p>
            <a:r>
              <a:rPr lang="en-US" dirty="0" smtClean="0"/>
              <a:t>Centralized Asset Deployment</a:t>
            </a:r>
            <a:endParaRPr lang="en-US" dirty="0"/>
          </a:p>
        </p:txBody>
      </p:sp>
      <p:grpSp>
        <p:nvGrpSpPr>
          <p:cNvPr id="13" name="Group 12"/>
          <p:cNvGrpSpPr/>
          <p:nvPr/>
        </p:nvGrpSpPr>
        <p:grpSpPr>
          <a:xfrm>
            <a:off x="1567618" y="4535018"/>
            <a:ext cx="2606171" cy="1768943"/>
            <a:chOff x="1695835" y="4095185"/>
            <a:chExt cx="2606850" cy="1769404"/>
          </a:xfrm>
        </p:grpSpPr>
        <p:grpSp>
          <p:nvGrpSpPr>
            <p:cNvPr id="5" name="Group 4"/>
            <p:cNvGrpSpPr/>
            <p:nvPr/>
          </p:nvGrpSpPr>
          <p:grpSpPr>
            <a:xfrm>
              <a:off x="1695835" y="4404168"/>
              <a:ext cx="2321309" cy="1460421"/>
              <a:chOff x="9357014" y="3101449"/>
              <a:chExt cx="2367856" cy="1489705"/>
            </a:xfrm>
          </p:grpSpPr>
          <p:grpSp>
            <p:nvGrpSpPr>
              <p:cNvPr id="6" name="Group 5"/>
              <p:cNvGrpSpPr/>
              <p:nvPr/>
            </p:nvGrpSpPr>
            <p:grpSpPr>
              <a:xfrm>
                <a:off x="9357014" y="3101449"/>
                <a:ext cx="2367856" cy="638039"/>
                <a:chOff x="9658449" y="5307495"/>
                <a:chExt cx="2367856" cy="638039"/>
              </a:xfrm>
            </p:grpSpPr>
            <p:sp>
              <p:nvSpPr>
                <p:cNvPr id="8"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9" name="TextBox 8"/>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7" name="TextBox 6"/>
              <p:cNvSpPr txBox="1"/>
              <p:nvPr/>
            </p:nvSpPr>
            <p:spPr>
              <a:xfrm>
                <a:off x="9766056" y="3635444"/>
                <a:ext cx="1958814"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Master Pages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grpSp>
          <p:nvGrpSpPr>
            <p:cNvPr id="10" name="Group 9"/>
            <p:cNvGrpSpPr/>
            <p:nvPr/>
          </p:nvGrpSpPr>
          <p:grpSpPr>
            <a:xfrm>
              <a:off x="3417490" y="4095185"/>
              <a:ext cx="885195" cy="761294"/>
              <a:chOff x="7956376" y="6096598"/>
              <a:chExt cx="885320" cy="761402"/>
            </a:xfrm>
          </p:grpSpPr>
          <p:sp>
            <p:nvSpPr>
              <p:cNvPr id="11" name="Arc 10"/>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7"/>
              <a:stretch>
                <a:fillRect/>
              </a:stretch>
            </p:blipFill>
            <p:spPr>
              <a:xfrm>
                <a:off x="8025412" y="6179037"/>
                <a:ext cx="713910" cy="636559"/>
              </a:xfrm>
              <a:prstGeom prst="rect">
                <a:avLst/>
              </a:prstGeom>
            </p:spPr>
          </p:pic>
        </p:grpSp>
      </p:grpSp>
      <p:grpSp>
        <p:nvGrpSpPr>
          <p:cNvPr id="26" name="Group 25"/>
          <p:cNvGrpSpPr/>
          <p:nvPr/>
        </p:nvGrpSpPr>
        <p:grpSpPr>
          <a:xfrm>
            <a:off x="1630324" y="1587531"/>
            <a:ext cx="3838029" cy="1783412"/>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8"/>
            <a:stretch>
              <a:fillRect/>
            </a:stretch>
          </p:blipFill>
          <p:spPr>
            <a:xfrm>
              <a:off x="3169239" y="2143734"/>
              <a:ext cx="1190424" cy="650899"/>
            </a:xfrm>
            <a:prstGeom prst="rect">
              <a:avLst/>
            </a:prstGeom>
          </p:spPr>
        </p:pic>
        <p:pic>
          <p:nvPicPr>
            <p:cNvPr id="16" name="Picture 15"/>
            <p:cNvPicPr>
              <a:picLocks noChangeAspect="1"/>
            </p:cNvPicPr>
            <p:nvPr/>
          </p:nvPicPr>
          <p:blipFill>
            <a:blip r:embed="rId9"/>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1423" y="1948449"/>
            <a:ext cx="477644" cy="575850"/>
          </a:xfrm>
          <a:prstGeom prst="rect">
            <a:avLst/>
          </a:prstGeom>
        </p:spPr>
      </p:pic>
      <p:pic>
        <p:nvPicPr>
          <p:cNvPr id="68" name="Picture 67"/>
          <p:cNvPicPr>
            <a:picLocks noChangeAspect="1"/>
          </p:cNvPicPr>
          <p:nvPr/>
        </p:nvPicPr>
        <p:blipFill>
          <a:blip r:embed="rId6"/>
          <a:stretch>
            <a:fillRect/>
          </a:stretch>
        </p:blipFill>
        <p:spPr>
          <a:xfrm>
            <a:off x="3484752" y="2235269"/>
            <a:ext cx="449244" cy="575850"/>
          </a:xfrm>
          <a:prstGeom prst="rect">
            <a:avLst/>
          </a:prstGeom>
        </p:spPr>
      </p:pic>
      <p:pic>
        <p:nvPicPr>
          <p:cNvPr id="69" name="Picture 68"/>
          <p:cNvPicPr>
            <a:picLocks noChangeAspect="1"/>
          </p:cNvPicPr>
          <p:nvPr/>
        </p:nvPicPr>
        <p:blipFill>
          <a:blip r:embed="rId10"/>
          <a:stretch>
            <a:fillRect/>
          </a:stretch>
        </p:blipFill>
        <p:spPr>
          <a:xfrm>
            <a:off x="4173789" y="1993013"/>
            <a:ext cx="469906" cy="647831"/>
          </a:xfrm>
          <a:prstGeom prst="rect">
            <a:avLst/>
          </a:prstGeom>
        </p:spPr>
      </p:pic>
      <p:pic>
        <p:nvPicPr>
          <p:cNvPr id="70" name="Picture 69"/>
          <p:cNvPicPr>
            <a:picLocks noChangeAspect="1"/>
          </p:cNvPicPr>
          <p:nvPr/>
        </p:nvPicPr>
        <p:blipFill>
          <a:blip r:embed="rId11"/>
          <a:stretch>
            <a:fillRect/>
          </a:stretch>
        </p:blipFill>
        <p:spPr>
          <a:xfrm>
            <a:off x="4877395" y="2030099"/>
            <a:ext cx="424736" cy="647831"/>
          </a:xfrm>
          <a:prstGeom prst="rect">
            <a:avLst/>
          </a:prstGeom>
        </p:spPr>
      </p:pic>
      <p:pic>
        <p:nvPicPr>
          <p:cNvPr id="71" name="Picture 70"/>
          <p:cNvPicPr>
            <a:picLocks noChangeAspect="1"/>
          </p:cNvPicPr>
          <p:nvPr/>
        </p:nvPicPr>
        <p:blipFill>
          <a:blip r:embed="rId12"/>
          <a:stretch>
            <a:fillRect/>
          </a:stretch>
        </p:blipFill>
        <p:spPr>
          <a:xfrm>
            <a:off x="4521425" y="2316929"/>
            <a:ext cx="465344" cy="647831"/>
          </a:xfrm>
          <a:prstGeom prst="rect">
            <a:avLst/>
          </a:prstGeom>
        </p:spPr>
      </p:pic>
      <p:grpSp>
        <p:nvGrpSpPr>
          <p:cNvPr id="25" name="Group 24"/>
          <p:cNvGrpSpPr/>
          <p:nvPr/>
        </p:nvGrpSpPr>
        <p:grpSpPr>
          <a:xfrm>
            <a:off x="6821804" y="1249894"/>
            <a:ext cx="3203540" cy="1901382"/>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8577" y="1887333"/>
            <a:ext cx="477644" cy="575850"/>
          </a:xfrm>
          <a:prstGeom prst="rect">
            <a:avLst/>
          </a:prstGeom>
        </p:spPr>
      </p:pic>
      <p:pic>
        <p:nvPicPr>
          <p:cNvPr id="73" name="Picture 72"/>
          <p:cNvPicPr>
            <a:picLocks noChangeAspect="1"/>
          </p:cNvPicPr>
          <p:nvPr/>
        </p:nvPicPr>
        <p:blipFill>
          <a:blip r:embed="rId6"/>
          <a:stretch>
            <a:fillRect/>
          </a:stretch>
        </p:blipFill>
        <p:spPr>
          <a:xfrm>
            <a:off x="9041906" y="2174153"/>
            <a:ext cx="449244" cy="575850"/>
          </a:xfrm>
          <a:prstGeom prst="rect">
            <a:avLst/>
          </a:prstGeom>
        </p:spPr>
      </p:pic>
      <p:grpSp>
        <p:nvGrpSpPr>
          <p:cNvPr id="76" name="Group 75"/>
          <p:cNvGrpSpPr/>
          <p:nvPr/>
        </p:nvGrpSpPr>
        <p:grpSpPr>
          <a:xfrm>
            <a:off x="8608750" y="2911395"/>
            <a:ext cx="3203540" cy="1901382"/>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5522" y="3548834"/>
            <a:ext cx="477644" cy="575850"/>
          </a:xfrm>
          <a:prstGeom prst="rect">
            <a:avLst/>
          </a:prstGeom>
        </p:spPr>
      </p:pic>
      <p:pic>
        <p:nvPicPr>
          <p:cNvPr id="78" name="Picture 77"/>
          <p:cNvPicPr>
            <a:picLocks noChangeAspect="1"/>
          </p:cNvPicPr>
          <p:nvPr/>
        </p:nvPicPr>
        <p:blipFill>
          <a:blip r:embed="rId6"/>
          <a:stretch>
            <a:fillRect/>
          </a:stretch>
        </p:blipFill>
        <p:spPr>
          <a:xfrm>
            <a:off x="10828851" y="3835654"/>
            <a:ext cx="449244" cy="575850"/>
          </a:xfrm>
          <a:prstGeom prst="rect">
            <a:avLst/>
          </a:prstGeom>
        </p:spPr>
      </p:pic>
      <p:cxnSp>
        <p:nvCxnSpPr>
          <p:cNvPr id="96" name="Straight Arrow Connector 95"/>
          <p:cNvCxnSpPr/>
          <p:nvPr/>
        </p:nvCxnSpPr>
        <p:spPr>
          <a:xfrm flipV="1">
            <a:off x="3762984" y="3151274"/>
            <a:ext cx="171012" cy="1260230"/>
          </a:xfrm>
          <a:prstGeom prst="straightConnector1">
            <a:avLst/>
          </a:prstGeom>
          <a:ln w="53975">
            <a:solidFill>
              <a:schemeClr val="bg2">
                <a:lumMod val="7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0" name="Straight Arrow Connector 99"/>
          <p:cNvCxnSpPr/>
          <p:nvPr/>
        </p:nvCxnSpPr>
        <p:spPr>
          <a:xfrm flipV="1">
            <a:off x="4173789" y="3073044"/>
            <a:ext cx="2799757" cy="1544381"/>
          </a:xfrm>
          <a:prstGeom prst="straightConnector1">
            <a:avLst/>
          </a:prstGeom>
          <a:ln w="53975">
            <a:solidFill>
              <a:schemeClr val="bg2">
                <a:lumMod val="7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3" name="Straight Arrow Connector 102"/>
          <p:cNvCxnSpPr/>
          <p:nvPr/>
        </p:nvCxnSpPr>
        <p:spPr>
          <a:xfrm flipV="1">
            <a:off x="4258153" y="3835655"/>
            <a:ext cx="4453858" cy="850320"/>
          </a:xfrm>
          <a:prstGeom prst="straightConnector1">
            <a:avLst/>
          </a:prstGeom>
          <a:ln w="53975">
            <a:solidFill>
              <a:schemeClr val="bg2">
                <a:lumMod val="7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6" name="Straight Arrow Connector 105"/>
          <p:cNvCxnSpPr/>
          <p:nvPr/>
        </p:nvCxnSpPr>
        <p:spPr>
          <a:xfrm>
            <a:off x="4258153" y="4812777"/>
            <a:ext cx="2715393" cy="893533"/>
          </a:xfrm>
          <a:prstGeom prst="straightConnector1">
            <a:avLst/>
          </a:prstGeom>
          <a:ln w="53975">
            <a:solidFill>
              <a:schemeClr val="bg2">
                <a:lumMod val="7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9" name="Straight Arrow Connector 108"/>
          <p:cNvCxnSpPr/>
          <p:nvPr/>
        </p:nvCxnSpPr>
        <p:spPr>
          <a:xfrm flipH="1">
            <a:off x="5153270" y="2677930"/>
            <a:ext cx="1590262" cy="0"/>
          </a:xfrm>
          <a:prstGeom prst="straightConnector1">
            <a:avLst/>
          </a:prstGeom>
          <a:ln w="285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270" y="2811119"/>
            <a:ext cx="3380495" cy="1512998"/>
          </a:xfrm>
          <a:prstGeom prst="straightConnector1">
            <a:avLst/>
          </a:prstGeom>
          <a:ln w="285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570" y="2911395"/>
            <a:ext cx="2094953" cy="2936325"/>
          </a:xfrm>
          <a:prstGeom prst="straightConnector1">
            <a:avLst/>
          </a:prstGeom>
          <a:ln w="285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19" name="Group 118"/>
          <p:cNvGrpSpPr/>
          <p:nvPr/>
        </p:nvGrpSpPr>
        <p:grpSpPr>
          <a:xfrm>
            <a:off x="3419729" y="3601817"/>
            <a:ext cx="514267" cy="514267"/>
            <a:chOff x="492" y="17985"/>
            <a:chExt cx="524853" cy="524853"/>
          </a:xfrm>
        </p:grpSpPr>
        <p:sp>
          <p:nvSpPr>
            <p:cNvPr id="120" name="Oval 11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122" name="Group 121"/>
          <p:cNvGrpSpPr/>
          <p:nvPr/>
        </p:nvGrpSpPr>
        <p:grpSpPr>
          <a:xfrm>
            <a:off x="4571772" y="4076309"/>
            <a:ext cx="514267" cy="514267"/>
            <a:chOff x="492" y="17985"/>
            <a:chExt cx="524853" cy="524853"/>
          </a:xfrm>
        </p:grpSpPr>
        <p:sp>
          <p:nvSpPr>
            <p:cNvPr id="123" name="Oval 12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125" name="Group 124"/>
          <p:cNvGrpSpPr/>
          <p:nvPr/>
        </p:nvGrpSpPr>
        <p:grpSpPr>
          <a:xfrm>
            <a:off x="5430060" y="2781412"/>
            <a:ext cx="514267" cy="514267"/>
            <a:chOff x="492" y="17985"/>
            <a:chExt cx="524853" cy="524853"/>
          </a:xfrm>
        </p:grpSpPr>
        <p:sp>
          <p:nvSpPr>
            <p:cNvPr id="126" name="Oval 12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sp>
        <p:nvSpPr>
          <p:cNvPr id="128" name="TextBox 127"/>
          <p:cNvSpPr txBox="1"/>
          <p:nvPr/>
        </p:nvSpPr>
        <p:spPr>
          <a:xfrm>
            <a:off x="5505371" y="2483902"/>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911" y="3558555"/>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30" name="TextBox 129"/>
          <p:cNvSpPr txBox="1"/>
          <p:nvPr/>
        </p:nvSpPr>
        <p:spPr>
          <a:xfrm rot="3218485">
            <a:off x="6046662" y="4638690"/>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3428908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anim calcmode="lin" valueType="num">
                                      <p:cBhvr>
                                        <p:cTn id="8" dur="1000" fill="hold"/>
                                        <p:tgtEl>
                                          <p:spTgt spid="119"/>
                                        </p:tgtEl>
                                        <p:attrNameLst>
                                          <p:attrName>ppt_x</p:attrName>
                                        </p:attrNameLst>
                                      </p:cBhvr>
                                      <p:tavLst>
                                        <p:tav tm="0">
                                          <p:val>
                                            <p:strVal val="#ppt_x"/>
                                          </p:val>
                                        </p:tav>
                                        <p:tav tm="100000">
                                          <p:val>
                                            <p:strVal val="#ppt_x"/>
                                          </p:val>
                                        </p:tav>
                                      </p:tavLst>
                                    </p:anim>
                                    <p:anim calcmode="lin" valueType="num">
                                      <p:cBhvr>
                                        <p:cTn id="9" dur="1000" fill="hold"/>
                                        <p:tgtEl>
                                          <p:spTgt spid="1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anim calcmode="lin" valueType="num">
                                      <p:cBhvr>
                                        <p:cTn id="13" dur="1000" fill="hold"/>
                                        <p:tgtEl>
                                          <p:spTgt spid="96"/>
                                        </p:tgtEl>
                                        <p:attrNameLst>
                                          <p:attrName>ppt_x</p:attrName>
                                        </p:attrNameLst>
                                      </p:cBhvr>
                                      <p:tavLst>
                                        <p:tav tm="0">
                                          <p:val>
                                            <p:strVal val="#ppt_x"/>
                                          </p:val>
                                        </p:tav>
                                        <p:tav tm="100000">
                                          <p:val>
                                            <p:strVal val="#ppt_x"/>
                                          </p:val>
                                        </p:tav>
                                      </p:tavLst>
                                    </p:anim>
                                    <p:anim calcmode="lin" valueType="num">
                                      <p:cBhvr>
                                        <p:cTn id="14" dur="1000" fill="hold"/>
                                        <p:tgtEl>
                                          <p:spTgt spid="9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1000"/>
                                        <p:tgtEl>
                                          <p:spTgt spid="69"/>
                                        </p:tgtEl>
                                      </p:cBhvr>
                                    </p:animEffect>
                                    <p:anim calcmode="lin" valueType="num">
                                      <p:cBhvr>
                                        <p:cTn id="28" dur="1000" fill="hold"/>
                                        <p:tgtEl>
                                          <p:spTgt spid="69"/>
                                        </p:tgtEl>
                                        <p:attrNameLst>
                                          <p:attrName>ppt_x</p:attrName>
                                        </p:attrNameLst>
                                      </p:cBhvr>
                                      <p:tavLst>
                                        <p:tav tm="0">
                                          <p:val>
                                            <p:strVal val="#ppt_x"/>
                                          </p:val>
                                        </p:tav>
                                        <p:tav tm="100000">
                                          <p:val>
                                            <p:strVal val="#ppt_x"/>
                                          </p:val>
                                        </p:tav>
                                      </p:tavLst>
                                    </p:anim>
                                    <p:anim calcmode="lin" valueType="num">
                                      <p:cBhvr>
                                        <p:cTn id="29" dur="1000" fill="hold"/>
                                        <p:tgtEl>
                                          <p:spTgt spid="6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1000"/>
                                        <p:tgtEl>
                                          <p:spTgt spid="71"/>
                                        </p:tgtEl>
                                      </p:cBhvr>
                                    </p:animEffect>
                                    <p:anim calcmode="lin" valueType="num">
                                      <p:cBhvr>
                                        <p:cTn id="33" dur="1000" fill="hold"/>
                                        <p:tgtEl>
                                          <p:spTgt spid="71"/>
                                        </p:tgtEl>
                                        <p:attrNameLst>
                                          <p:attrName>ppt_x</p:attrName>
                                        </p:attrNameLst>
                                      </p:cBhvr>
                                      <p:tavLst>
                                        <p:tav tm="0">
                                          <p:val>
                                            <p:strVal val="#ppt_x"/>
                                          </p:val>
                                        </p:tav>
                                        <p:tav tm="100000">
                                          <p:val>
                                            <p:strVal val="#ppt_x"/>
                                          </p:val>
                                        </p:tav>
                                      </p:tavLst>
                                    </p:anim>
                                    <p:anim calcmode="lin" valueType="num">
                                      <p:cBhvr>
                                        <p:cTn id="34" dur="1000" fill="hold"/>
                                        <p:tgtEl>
                                          <p:spTgt spid="7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anim calcmode="lin" valueType="num">
                                      <p:cBhvr>
                                        <p:cTn id="45" dur="1000" fill="hold"/>
                                        <p:tgtEl>
                                          <p:spTgt spid="100"/>
                                        </p:tgtEl>
                                        <p:attrNameLst>
                                          <p:attrName>ppt_x</p:attrName>
                                        </p:attrNameLst>
                                      </p:cBhvr>
                                      <p:tavLst>
                                        <p:tav tm="0">
                                          <p:val>
                                            <p:strVal val="#ppt_x"/>
                                          </p:val>
                                        </p:tav>
                                        <p:tav tm="100000">
                                          <p:val>
                                            <p:strVal val="#ppt_x"/>
                                          </p:val>
                                        </p:tav>
                                      </p:tavLst>
                                    </p:anim>
                                    <p:anim calcmode="lin" valueType="num">
                                      <p:cBhvr>
                                        <p:cTn id="46" dur="1000" fill="hold"/>
                                        <p:tgtEl>
                                          <p:spTgt spid="1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1000"/>
                                        <p:tgtEl>
                                          <p:spTgt spid="122"/>
                                        </p:tgtEl>
                                      </p:cBhvr>
                                    </p:animEffect>
                                    <p:anim calcmode="lin" valueType="num">
                                      <p:cBhvr>
                                        <p:cTn id="50" dur="1000" fill="hold"/>
                                        <p:tgtEl>
                                          <p:spTgt spid="122"/>
                                        </p:tgtEl>
                                        <p:attrNameLst>
                                          <p:attrName>ppt_x</p:attrName>
                                        </p:attrNameLst>
                                      </p:cBhvr>
                                      <p:tavLst>
                                        <p:tav tm="0">
                                          <p:val>
                                            <p:strVal val="#ppt_x"/>
                                          </p:val>
                                        </p:tav>
                                        <p:tav tm="100000">
                                          <p:val>
                                            <p:strVal val="#ppt_x"/>
                                          </p:val>
                                        </p:tav>
                                      </p:tavLst>
                                    </p:anim>
                                    <p:anim calcmode="lin" valueType="num">
                                      <p:cBhvr>
                                        <p:cTn id="51" dur="1000" fill="hold"/>
                                        <p:tgtEl>
                                          <p:spTgt spid="12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fade">
                                      <p:cBhvr>
                                        <p:cTn id="54" dur="1000"/>
                                        <p:tgtEl>
                                          <p:spTgt spid="103"/>
                                        </p:tgtEl>
                                      </p:cBhvr>
                                    </p:animEffect>
                                    <p:anim calcmode="lin" valueType="num">
                                      <p:cBhvr>
                                        <p:cTn id="55" dur="1000" fill="hold"/>
                                        <p:tgtEl>
                                          <p:spTgt spid="103"/>
                                        </p:tgtEl>
                                        <p:attrNameLst>
                                          <p:attrName>ppt_x</p:attrName>
                                        </p:attrNameLst>
                                      </p:cBhvr>
                                      <p:tavLst>
                                        <p:tav tm="0">
                                          <p:val>
                                            <p:strVal val="#ppt_x"/>
                                          </p:val>
                                        </p:tav>
                                        <p:tav tm="100000">
                                          <p:val>
                                            <p:strVal val="#ppt_x"/>
                                          </p:val>
                                        </p:tav>
                                      </p:tavLst>
                                    </p:anim>
                                    <p:anim calcmode="lin" valueType="num">
                                      <p:cBhvr>
                                        <p:cTn id="56" dur="1000" fill="hold"/>
                                        <p:tgtEl>
                                          <p:spTgt spid="10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06"/>
                                        </p:tgtEl>
                                        <p:attrNameLst>
                                          <p:attrName>style.visibility</p:attrName>
                                        </p:attrNameLst>
                                      </p:cBhvr>
                                      <p:to>
                                        <p:strVal val="visible"/>
                                      </p:to>
                                    </p:set>
                                    <p:animEffect transition="in" filter="fade">
                                      <p:cBhvr>
                                        <p:cTn id="59" dur="1000"/>
                                        <p:tgtEl>
                                          <p:spTgt spid="106"/>
                                        </p:tgtEl>
                                      </p:cBhvr>
                                    </p:animEffect>
                                    <p:anim calcmode="lin" valueType="num">
                                      <p:cBhvr>
                                        <p:cTn id="60" dur="1000" fill="hold"/>
                                        <p:tgtEl>
                                          <p:spTgt spid="106"/>
                                        </p:tgtEl>
                                        <p:attrNameLst>
                                          <p:attrName>ppt_x</p:attrName>
                                        </p:attrNameLst>
                                      </p:cBhvr>
                                      <p:tavLst>
                                        <p:tav tm="0">
                                          <p:val>
                                            <p:strVal val="#ppt_x"/>
                                          </p:val>
                                        </p:tav>
                                        <p:tav tm="100000">
                                          <p:val>
                                            <p:strVal val="#ppt_x"/>
                                          </p:val>
                                        </p:tav>
                                      </p:tavLst>
                                    </p:anim>
                                    <p:anim calcmode="lin" valueType="num">
                                      <p:cBhvr>
                                        <p:cTn id="61" dur="1000" fill="hold"/>
                                        <p:tgtEl>
                                          <p:spTgt spid="10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fade">
                                      <p:cBhvr>
                                        <p:cTn id="64" dur="1000"/>
                                        <p:tgtEl>
                                          <p:spTgt spid="91"/>
                                        </p:tgtEl>
                                      </p:cBhvr>
                                    </p:animEffect>
                                    <p:anim calcmode="lin" valueType="num">
                                      <p:cBhvr>
                                        <p:cTn id="65" dur="1000" fill="hold"/>
                                        <p:tgtEl>
                                          <p:spTgt spid="91"/>
                                        </p:tgtEl>
                                        <p:attrNameLst>
                                          <p:attrName>ppt_x</p:attrName>
                                        </p:attrNameLst>
                                      </p:cBhvr>
                                      <p:tavLst>
                                        <p:tav tm="0">
                                          <p:val>
                                            <p:strVal val="#ppt_x"/>
                                          </p:val>
                                        </p:tav>
                                        <p:tav tm="100000">
                                          <p:val>
                                            <p:strVal val="#ppt_x"/>
                                          </p:val>
                                        </p:tav>
                                      </p:tavLst>
                                    </p:anim>
                                    <p:anim calcmode="lin" valueType="num">
                                      <p:cBhvr>
                                        <p:cTn id="66" dur="1000" fill="hold"/>
                                        <p:tgtEl>
                                          <p:spTgt spid="9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1000"/>
                                        <p:tgtEl>
                                          <p:spTgt spid="92"/>
                                        </p:tgtEl>
                                      </p:cBhvr>
                                    </p:animEffect>
                                    <p:anim calcmode="lin" valueType="num">
                                      <p:cBhvr>
                                        <p:cTn id="70" dur="1000" fill="hold"/>
                                        <p:tgtEl>
                                          <p:spTgt spid="92"/>
                                        </p:tgtEl>
                                        <p:attrNameLst>
                                          <p:attrName>ppt_x</p:attrName>
                                        </p:attrNameLst>
                                      </p:cBhvr>
                                      <p:tavLst>
                                        <p:tav tm="0">
                                          <p:val>
                                            <p:strVal val="#ppt_x"/>
                                          </p:val>
                                        </p:tav>
                                        <p:tav tm="100000">
                                          <p:val>
                                            <p:strVal val="#ppt_x"/>
                                          </p:val>
                                        </p:tav>
                                      </p:tavLst>
                                    </p:anim>
                                    <p:anim calcmode="lin" valueType="num">
                                      <p:cBhvr>
                                        <p:cTn id="71" dur="1000" fill="hold"/>
                                        <p:tgtEl>
                                          <p:spTgt spid="92"/>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1000"/>
                                        <p:tgtEl>
                                          <p:spTgt spid="78"/>
                                        </p:tgtEl>
                                      </p:cBhvr>
                                    </p:animEffect>
                                    <p:anim calcmode="lin" valueType="num">
                                      <p:cBhvr>
                                        <p:cTn id="75" dur="1000" fill="hold"/>
                                        <p:tgtEl>
                                          <p:spTgt spid="78"/>
                                        </p:tgtEl>
                                        <p:attrNameLst>
                                          <p:attrName>ppt_x</p:attrName>
                                        </p:attrNameLst>
                                      </p:cBhvr>
                                      <p:tavLst>
                                        <p:tav tm="0">
                                          <p:val>
                                            <p:strVal val="#ppt_x"/>
                                          </p:val>
                                        </p:tav>
                                        <p:tav tm="100000">
                                          <p:val>
                                            <p:strVal val="#ppt_x"/>
                                          </p:val>
                                        </p:tav>
                                      </p:tavLst>
                                    </p:anim>
                                    <p:anim calcmode="lin" valueType="num">
                                      <p:cBhvr>
                                        <p:cTn id="76" dur="1000" fill="hold"/>
                                        <p:tgtEl>
                                          <p:spTgt spid="78"/>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1000"/>
                                        <p:tgtEl>
                                          <p:spTgt spid="77"/>
                                        </p:tgtEl>
                                      </p:cBhvr>
                                    </p:animEffect>
                                    <p:anim calcmode="lin" valueType="num">
                                      <p:cBhvr>
                                        <p:cTn id="80" dur="1000" fill="hold"/>
                                        <p:tgtEl>
                                          <p:spTgt spid="77"/>
                                        </p:tgtEl>
                                        <p:attrNameLst>
                                          <p:attrName>ppt_x</p:attrName>
                                        </p:attrNameLst>
                                      </p:cBhvr>
                                      <p:tavLst>
                                        <p:tav tm="0">
                                          <p:val>
                                            <p:strVal val="#ppt_x"/>
                                          </p:val>
                                        </p:tav>
                                        <p:tav tm="100000">
                                          <p:val>
                                            <p:strVal val="#ppt_x"/>
                                          </p:val>
                                        </p:tav>
                                      </p:tavLst>
                                    </p:anim>
                                    <p:anim calcmode="lin" valueType="num">
                                      <p:cBhvr>
                                        <p:cTn id="81" dur="1000" fill="hold"/>
                                        <p:tgtEl>
                                          <p:spTgt spid="7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1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1000"/>
                                        <p:tgtEl>
                                          <p:spTgt spid="72"/>
                                        </p:tgtEl>
                                      </p:cBhvr>
                                    </p:animEffect>
                                    <p:anim calcmode="lin" valueType="num">
                                      <p:cBhvr>
                                        <p:cTn id="90" dur="1000" fill="hold"/>
                                        <p:tgtEl>
                                          <p:spTgt spid="72"/>
                                        </p:tgtEl>
                                        <p:attrNameLst>
                                          <p:attrName>ppt_x</p:attrName>
                                        </p:attrNameLst>
                                      </p:cBhvr>
                                      <p:tavLst>
                                        <p:tav tm="0">
                                          <p:val>
                                            <p:strVal val="#ppt_x"/>
                                          </p:val>
                                        </p:tav>
                                        <p:tav tm="100000">
                                          <p:val>
                                            <p:strVal val="#ppt_x"/>
                                          </p:val>
                                        </p:tav>
                                      </p:tavLst>
                                    </p:anim>
                                    <p:anim calcmode="lin" valueType="num">
                                      <p:cBhvr>
                                        <p:cTn id="91"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1000"/>
                                        <p:tgtEl>
                                          <p:spTgt spid="113"/>
                                        </p:tgtEl>
                                      </p:cBhvr>
                                    </p:animEffect>
                                    <p:anim calcmode="lin" valueType="num">
                                      <p:cBhvr>
                                        <p:cTn id="97" dur="1000" fill="hold"/>
                                        <p:tgtEl>
                                          <p:spTgt spid="113"/>
                                        </p:tgtEl>
                                        <p:attrNameLst>
                                          <p:attrName>ppt_x</p:attrName>
                                        </p:attrNameLst>
                                      </p:cBhvr>
                                      <p:tavLst>
                                        <p:tav tm="0">
                                          <p:val>
                                            <p:strVal val="#ppt_x"/>
                                          </p:val>
                                        </p:tav>
                                        <p:tav tm="100000">
                                          <p:val>
                                            <p:strVal val="#ppt_x"/>
                                          </p:val>
                                        </p:tav>
                                      </p:tavLst>
                                    </p:anim>
                                    <p:anim calcmode="lin" valueType="num">
                                      <p:cBhvr>
                                        <p:cTn id="98" dur="1000" fill="hold"/>
                                        <p:tgtEl>
                                          <p:spTgt spid="113"/>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fade">
                                      <p:cBhvr>
                                        <p:cTn id="101" dur="1000"/>
                                        <p:tgtEl>
                                          <p:spTgt spid="116"/>
                                        </p:tgtEl>
                                      </p:cBhvr>
                                    </p:animEffect>
                                    <p:anim calcmode="lin" valueType="num">
                                      <p:cBhvr>
                                        <p:cTn id="102" dur="1000" fill="hold"/>
                                        <p:tgtEl>
                                          <p:spTgt spid="116"/>
                                        </p:tgtEl>
                                        <p:attrNameLst>
                                          <p:attrName>ppt_x</p:attrName>
                                        </p:attrNameLst>
                                      </p:cBhvr>
                                      <p:tavLst>
                                        <p:tav tm="0">
                                          <p:val>
                                            <p:strVal val="#ppt_x"/>
                                          </p:val>
                                        </p:tav>
                                        <p:tav tm="100000">
                                          <p:val>
                                            <p:strVal val="#ppt_x"/>
                                          </p:val>
                                        </p:tav>
                                      </p:tavLst>
                                    </p:anim>
                                    <p:anim calcmode="lin" valueType="num">
                                      <p:cBhvr>
                                        <p:cTn id="103" dur="1000" fill="hold"/>
                                        <p:tgtEl>
                                          <p:spTgt spid="116"/>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25"/>
                                        </p:tgtEl>
                                        <p:attrNameLst>
                                          <p:attrName>style.visibility</p:attrName>
                                        </p:attrNameLst>
                                      </p:cBhvr>
                                      <p:to>
                                        <p:strVal val="visible"/>
                                      </p:to>
                                    </p:set>
                                    <p:animEffect transition="in" filter="fade">
                                      <p:cBhvr>
                                        <p:cTn id="106" dur="1000"/>
                                        <p:tgtEl>
                                          <p:spTgt spid="125"/>
                                        </p:tgtEl>
                                      </p:cBhvr>
                                    </p:animEffect>
                                    <p:anim calcmode="lin" valueType="num">
                                      <p:cBhvr>
                                        <p:cTn id="107" dur="1000" fill="hold"/>
                                        <p:tgtEl>
                                          <p:spTgt spid="125"/>
                                        </p:tgtEl>
                                        <p:attrNameLst>
                                          <p:attrName>ppt_x</p:attrName>
                                        </p:attrNameLst>
                                      </p:cBhvr>
                                      <p:tavLst>
                                        <p:tav tm="0">
                                          <p:val>
                                            <p:strVal val="#ppt_x"/>
                                          </p:val>
                                        </p:tav>
                                        <p:tav tm="100000">
                                          <p:val>
                                            <p:strVal val="#ppt_x"/>
                                          </p:val>
                                        </p:tav>
                                      </p:tavLst>
                                    </p:anim>
                                    <p:anim calcmode="lin" valueType="num">
                                      <p:cBhvr>
                                        <p:cTn id="108" dur="1000" fill="hold"/>
                                        <p:tgtEl>
                                          <p:spTgt spid="125"/>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09"/>
                                        </p:tgtEl>
                                        <p:attrNameLst>
                                          <p:attrName>style.visibility</p:attrName>
                                        </p:attrNameLst>
                                      </p:cBhvr>
                                      <p:to>
                                        <p:strVal val="visible"/>
                                      </p:to>
                                    </p:set>
                                    <p:animEffect transition="in" filter="fade">
                                      <p:cBhvr>
                                        <p:cTn id="111" dur="1000"/>
                                        <p:tgtEl>
                                          <p:spTgt spid="109"/>
                                        </p:tgtEl>
                                      </p:cBhvr>
                                    </p:animEffect>
                                    <p:anim calcmode="lin" valueType="num">
                                      <p:cBhvr>
                                        <p:cTn id="112" dur="1000" fill="hold"/>
                                        <p:tgtEl>
                                          <p:spTgt spid="109"/>
                                        </p:tgtEl>
                                        <p:attrNameLst>
                                          <p:attrName>ppt_x</p:attrName>
                                        </p:attrNameLst>
                                      </p:cBhvr>
                                      <p:tavLst>
                                        <p:tav tm="0">
                                          <p:val>
                                            <p:strVal val="#ppt_x"/>
                                          </p:val>
                                        </p:tav>
                                        <p:tav tm="100000">
                                          <p:val>
                                            <p:strVal val="#ppt_x"/>
                                          </p:val>
                                        </p:tav>
                                      </p:tavLst>
                                    </p:anim>
                                    <p:anim calcmode="lin" valueType="num">
                                      <p:cBhvr>
                                        <p:cTn id="113" dur="1000" fill="hold"/>
                                        <p:tgtEl>
                                          <p:spTgt spid="10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fade">
                                      <p:cBhvr>
                                        <p:cTn id="116" dur="1000"/>
                                        <p:tgtEl>
                                          <p:spTgt spid="130"/>
                                        </p:tgtEl>
                                      </p:cBhvr>
                                    </p:animEffect>
                                    <p:anim calcmode="lin" valueType="num">
                                      <p:cBhvr>
                                        <p:cTn id="117" dur="1000" fill="hold"/>
                                        <p:tgtEl>
                                          <p:spTgt spid="130"/>
                                        </p:tgtEl>
                                        <p:attrNameLst>
                                          <p:attrName>ppt_x</p:attrName>
                                        </p:attrNameLst>
                                      </p:cBhvr>
                                      <p:tavLst>
                                        <p:tav tm="0">
                                          <p:val>
                                            <p:strVal val="#ppt_x"/>
                                          </p:val>
                                        </p:tav>
                                        <p:tav tm="100000">
                                          <p:val>
                                            <p:strVal val="#ppt_x"/>
                                          </p:val>
                                        </p:tav>
                                      </p:tavLst>
                                    </p:anim>
                                    <p:anim calcmode="lin" valueType="num">
                                      <p:cBhvr>
                                        <p:cTn id="118" dur="1000" fill="hold"/>
                                        <p:tgtEl>
                                          <p:spTgt spid="130"/>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129"/>
                                        </p:tgtEl>
                                        <p:attrNameLst>
                                          <p:attrName>style.visibility</p:attrName>
                                        </p:attrNameLst>
                                      </p:cBhvr>
                                      <p:to>
                                        <p:strVal val="visible"/>
                                      </p:to>
                                    </p:set>
                                    <p:animEffect transition="in" filter="fade">
                                      <p:cBhvr>
                                        <p:cTn id="121" dur="1000"/>
                                        <p:tgtEl>
                                          <p:spTgt spid="129"/>
                                        </p:tgtEl>
                                      </p:cBhvr>
                                    </p:animEffect>
                                    <p:anim calcmode="lin" valueType="num">
                                      <p:cBhvr>
                                        <p:cTn id="122" dur="1000" fill="hold"/>
                                        <p:tgtEl>
                                          <p:spTgt spid="129"/>
                                        </p:tgtEl>
                                        <p:attrNameLst>
                                          <p:attrName>ppt_x</p:attrName>
                                        </p:attrNameLst>
                                      </p:cBhvr>
                                      <p:tavLst>
                                        <p:tav tm="0">
                                          <p:val>
                                            <p:strVal val="#ppt_x"/>
                                          </p:val>
                                        </p:tav>
                                        <p:tav tm="100000">
                                          <p:val>
                                            <p:strVal val="#ppt_x"/>
                                          </p:val>
                                        </p:tav>
                                      </p:tavLst>
                                    </p:anim>
                                    <p:anim calcmode="lin" valueType="num">
                                      <p:cBhvr>
                                        <p:cTn id="123" dur="1000" fill="hold"/>
                                        <p:tgtEl>
                                          <p:spTgt spid="129"/>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28"/>
                                        </p:tgtEl>
                                        <p:attrNameLst>
                                          <p:attrName>style.visibility</p:attrName>
                                        </p:attrNameLst>
                                      </p:cBhvr>
                                      <p:to>
                                        <p:strVal val="visible"/>
                                      </p:to>
                                    </p:set>
                                    <p:animEffect transition="in" filter="fade">
                                      <p:cBhvr>
                                        <p:cTn id="126" dur="1000"/>
                                        <p:tgtEl>
                                          <p:spTgt spid="128"/>
                                        </p:tgtEl>
                                      </p:cBhvr>
                                    </p:animEffect>
                                    <p:anim calcmode="lin" valueType="num">
                                      <p:cBhvr>
                                        <p:cTn id="127" dur="1000" fill="hold"/>
                                        <p:tgtEl>
                                          <p:spTgt spid="128"/>
                                        </p:tgtEl>
                                        <p:attrNameLst>
                                          <p:attrName>ppt_x</p:attrName>
                                        </p:attrNameLst>
                                      </p:cBhvr>
                                      <p:tavLst>
                                        <p:tav tm="0">
                                          <p:val>
                                            <p:strVal val="#ppt_x"/>
                                          </p:val>
                                        </p:tav>
                                        <p:tav tm="100000">
                                          <p:val>
                                            <p:strVal val="#ppt_x"/>
                                          </p:val>
                                        </p:tav>
                                      </p:tavLst>
                                    </p:anim>
                                    <p:anim calcmode="lin" valueType="num">
                                      <p:cBhvr>
                                        <p:cTn id="128"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1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Place logic to reusable component, which can be called from the app and from other solution</a:t>
            </a:r>
          </a:p>
          <a:p>
            <a:pPr marL="571329" lvl="1" indent="-342797" defTabSz="685594">
              <a:buFont typeface="Arial" panose="020B0604020202020204" pitchFamily="34" charset="0"/>
              <a:buChar char="•"/>
            </a:pPr>
            <a:r>
              <a:rPr lang="en-US" dirty="0" smtClean="0"/>
              <a:t>Provides reusability and easy maintenance </a:t>
            </a:r>
            <a:endParaRPr lang="en-US" dirty="0"/>
          </a:p>
        </p:txBody>
      </p:sp>
      <p:sp>
        <p:nvSpPr>
          <p:cNvPr id="211" name="Title 210"/>
          <p:cNvSpPr>
            <a:spLocks noGrp="1"/>
          </p:cNvSpPr>
          <p:nvPr>
            <p:ph type="title"/>
          </p:nvPr>
        </p:nvSpPr>
        <p:spPr/>
        <p:txBody>
          <a:bodyPr/>
          <a:lstStyle/>
          <a:p>
            <a:r>
              <a:rPr lang="en-US" sz="4704" dirty="0"/>
              <a:t>Updating Branding Afterwards</a:t>
            </a:r>
            <a:br>
              <a:rPr lang="en-US" sz="4704" dirty="0"/>
            </a:br>
            <a:r>
              <a:rPr lang="en-US" sz="2799" dirty="0"/>
              <a:t>Reference architecture</a:t>
            </a:r>
            <a:endParaRPr lang="en-US" sz="4704" dirty="0"/>
          </a:p>
        </p:txBody>
      </p:sp>
      <p:pic>
        <p:nvPicPr>
          <p:cNvPr id="3" name="Picture 2"/>
          <p:cNvPicPr>
            <a:picLocks noChangeAspect="1"/>
          </p:cNvPicPr>
          <p:nvPr/>
        </p:nvPicPr>
        <p:blipFill>
          <a:blip r:embed="rId3"/>
          <a:stretch>
            <a:fillRect/>
          </a:stretch>
        </p:blipFill>
        <p:spPr>
          <a:xfrm>
            <a:off x="3550350" y="2953481"/>
            <a:ext cx="7244148" cy="3755883"/>
          </a:xfrm>
          <a:prstGeom prst="rect">
            <a:avLst/>
          </a:prstGeom>
        </p:spPr>
      </p:pic>
    </p:spTree>
    <p:extLst>
      <p:ext uri="{BB962C8B-B14F-4D97-AF65-F5344CB8AC3E}">
        <p14:creationId xmlns:p14="http://schemas.microsoft.com/office/powerpoint/2010/main" val="333548715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Sample for iteration and update “in-scope” site collections</a:t>
            </a:r>
            <a:endParaRPr lang="en-US" sz="5400" dirty="0"/>
          </a:p>
        </p:txBody>
      </p:sp>
    </p:spTree>
    <p:extLst>
      <p:ext uri="{BB962C8B-B14F-4D97-AF65-F5344CB8AC3E}">
        <p14:creationId xmlns:p14="http://schemas.microsoft.com/office/powerpoint/2010/main" val="2817843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cs typeface="Segoe UI Light"/>
              </a:rPr>
              <a:t>Remote </a:t>
            </a:r>
            <a:r>
              <a:rPr lang="en-US" dirty="0"/>
              <a:t>event receiver based modifications</a:t>
            </a:r>
          </a:p>
        </p:txBody>
      </p:sp>
    </p:spTree>
    <p:extLst>
      <p:ext uri="{BB962C8B-B14F-4D97-AF65-F5344CB8AC3E}">
        <p14:creationId xmlns:p14="http://schemas.microsoft.com/office/powerpoint/2010/main" val="292925612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532367" cy="1975926"/>
          </a:xfrm>
        </p:spPr>
        <p:txBody>
          <a:bodyPr/>
          <a:lstStyle/>
          <a:p>
            <a:r>
              <a:rPr lang="en-US" dirty="0" smtClean="0"/>
              <a:t>Key objective</a:t>
            </a:r>
          </a:p>
          <a:p>
            <a:pPr lvl="1"/>
            <a:r>
              <a:rPr lang="en-US" dirty="0" smtClean="0"/>
              <a:t>Provide new site options to be available for end users</a:t>
            </a:r>
          </a:p>
          <a:p>
            <a:pPr lvl="1"/>
            <a:r>
              <a:rPr lang="en-US" dirty="0" smtClean="0"/>
              <a:t>Same capabilities as for out–of–the–box site definitions</a:t>
            </a:r>
          </a:p>
          <a:p>
            <a:r>
              <a:rPr lang="en-US" dirty="0" smtClean="0"/>
              <a:t>Challenge</a:t>
            </a:r>
          </a:p>
          <a:p>
            <a:pPr lvl="1"/>
            <a:r>
              <a:rPr lang="en-US" dirty="0" smtClean="0"/>
              <a:t>Impacts on major version upgrade</a:t>
            </a:r>
          </a:p>
          <a:p>
            <a:pPr lvl="1"/>
            <a:r>
              <a:rPr lang="en-US" dirty="0" smtClean="0"/>
              <a:t>Is not and cannot be supported in Office365</a:t>
            </a:r>
          </a:p>
          <a:p>
            <a:pPr lvl="1"/>
            <a:r>
              <a:rPr lang="en-US" dirty="0" smtClean="0"/>
              <a:t>Deployed in farm level</a:t>
            </a:r>
            <a:endParaRPr lang="en-US" dirty="0"/>
          </a:p>
        </p:txBody>
      </p:sp>
      <p:sp>
        <p:nvSpPr>
          <p:cNvPr id="2" name="Title 1"/>
          <p:cNvSpPr>
            <a:spLocks noGrp="1"/>
          </p:cNvSpPr>
          <p:nvPr>
            <p:ph type="title"/>
          </p:nvPr>
        </p:nvSpPr>
        <p:spPr/>
        <p:txBody>
          <a:bodyPr/>
          <a:lstStyle/>
          <a:p>
            <a:r>
              <a:rPr lang="en-US" dirty="0" smtClean="0"/>
              <a:t>Site Definition Provisioning Process</a:t>
            </a:r>
            <a:br>
              <a:rPr lang="en-US" dirty="0" smtClean="0"/>
            </a:br>
            <a:r>
              <a:rPr lang="en-US" sz="3200" dirty="0" smtClean="0">
                <a:solidFill>
                  <a:schemeClr val="bg2"/>
                </a:solidFill>
              </a:rPr>
              <a:t>Classic template system available since 2003 or 2007</a:t>
            </a:r>
            <a:endParaRPr lang="en-US" sz="3200" dirty="0">
              <a:solidFill>
                <a:schemeClr val="bg2"/>
              </a:solidFill>
            </a:endParaRPr>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344713" y="989701"/>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352" dirty="0"/>
          </a:p>
        </p:txBody>
      </p:sp>
      <p:pic>
        <p:nvPicPr>
          <p:cNvPr id="6" name="Picture 5"/>
          <p:cNvPicPr>
            <a:picLocks noChangeAspect="1"/>
          </p:cNvPicPr>
          <p:nvPr/>
        </p:nvPicPr>
        <p:blipFill>
          <a:blip r:embed="rId3"/>
          <a:stretch>
            <a:fillRect/>
          </a:stretch>
        </p:blipFill>
        <p:spPr>
          <a:xfrm>
            <a:off x="6093618" y="1447799"/>
            <a:ext cx="5644590" cy="3206394"/>
          </a:xfrm>
          <a:prstGeom prst="rect">
            <a:avLst/>
          </a:prstGeom>
        </p:spPr>
      </p:pic>
      <p:grpSp>
        <p:nvGrpSpPr>
          <p:cNvPr id="16" name="Group 15"/>
          <p:cNvGrpSpPr/>
          <p:nvPr/>
        </p:nvGrpSpPr>
        <p:grpSpPr>
          <a:xfrm>
            <a:off x="10943451" y="6163391"/>
            <a:ext cx="153318" cy="642032"/>
            <a:chOff x="11040320" y="2999257"/>
            <a:chExt cx="153318" cy="642032"/>
          </a:xfrm>
        </p:grpSpPr>
        <p:sp>
          <p:nvSpPr>
            <p:cNvPr id="17" name="Rectangle 16"/>
            <p:cNvSpPr/>
            <p:nvPr/>
          </p:nvSpPr>
          <p:spPr bwMode="auto">
            <a:xfrm rot="18739424" flipH="1">
              <a:off x="10795963" y="3243615"/>
              <a:ext cx="642031" cy="153317"/>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rot="2860576">
              <a:off x="10795964" y="3243614"/>
              <a:ext cx="642031" cy="153317"/>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13953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673" cy="1975926"/>
          </a:xfrm>
        </p:spPr>
        <p:txBody>
          <a:bodyPr/>
          <a:lstStyle/>
          <a:p>
            <a:r>
              <a:rPr lang="en-US" dirty="0" smtClean="0"/>
              <a:t>What</a:t>
            </a:r>
          </a:p>
          <a:p>
            <a:pPr lvl="1"/>
            <a:r>
              <a:rPr lang="en-US" dirty="0" smtClean="0"/>
              <a:t>Process events from SharePoint using custom code</a:t>
            </a:r>
          </a:p>
          <a:p>
            <a:r>
              <a:rPr lang="en-US" dirty="0" smtClean="0"/>
              <a:t>Why</a:t>
            </a:r>
          </a:p>
          <a:p>
            <a:pPr lvl="1"/>
            <a:r>
              <a:rPr lang="en-US" dirty="0" smtClean="0"/>
              <a:t>To react on user or customization actions done in the host web</a:t>
            </a:r>
          </a:p>
          <a:p>
            <a:pPr lvl="1"/>
            <a:r>
              <a:rPr lang="en-US" dirty="0" smtClean="0"/>
              <a:t>Old pattern was created by event receivers with server-side code</a:t>
            </a:r>
          </a:p>
          <a:p>
            <a:r>
              <a:rPr lang="en-US" dirty="0" smtClean="0"/>
              <a:t>How</a:t>
            </a:r>
          </a:p>
          <a:p>
            <a:pPr lvl="1"/>
            <a:r>
              <a:rPr lang="en-US" dirty="0" smtClean="0"/>
              <a:t>Create remote event receivers</a:t>
            </a:r>
          </a:p>
          <a:p>
            <a:pPr lvl="1"/>
            <a:r>
              <a:rPr lang="en-US" dirty="0" smtClean="0"/>
              <a:t>Registration can be done either using server-side or client-side code</a:t>
            </a:r>
          </a:p>
          <a:p>
            <a:pPr lvl="1"/>
            <a:r>
              <a:rPr lang="en-US" dirty="0" smtClean="0"/>
              <a:t>External web service is called when events in host web occur</a:t>
            </a:r>
            <a:endParaRPr lang="en-US" dirty="0"/>
          </a:p>
        </p:txBody>
      </p:sp>
      <p:sp>
        <p:nvSpPr>
          <p:cNvPr id="3" name="Title 2"/>
          <p:cNvSpPr>
            <a:spLocks noGrp="1"/>
          </p:cNvSpPr>
          <p:nvPr>
            <p:ph type="title"/>
          </p:nvPr>
        </p:nvSpPr>
        <p:spPr/>
        <p:txBody>
          <a:bodyPr/>
          <a:lstStyle/>
          <a:p>
            <a:r>
              <a:rPr lang="en-US" smtClean="0"/>
              <a:t>Remote event receivers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281850550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4294967295"/>
          </p:nvPr>
        </p:nvSpPr>
        <p:spPr>
          <a:xfrm>
            <a:off x="461563" y="1364010"/>
            <a:ext cx="11460412" cy="1328738"/>
          </a:xfrm>
          <a:solidFill>
            <a:schemeClr val="accent1">
              <a:lumMod val="75000"/>
              <a:lumOff val="25000"/>
            </a:schemeClr>
          </a:solidFill>
          <a:effectLst>
            <a:glow rad="127000">
              <a:schemeClr val="accent1">
                <a:lumMod val="75000"/>
                <a:lumOff val="25000"/>
              </a:schemeClr>
            </a:glow>
          </a:effectLst>
        </p:spPr>
        <p:txBody>
          <a:bodyPr/>
          <a:lstStyle/>
          <a:p>
            <a:pPr marL="0" indent="0">
              <a:buNone/>
            </a:pPr>
            <a:r>
              <a:rPr lang="en-US" sz="4799" dirty="0">
                <a:solidFill>
                  <a:schemeClr val="bg1"/>
                </a:solidFill>
              </a:rPr>
              <a:t>SharePoint is increasingly acting as                        a data hub</a:t>
            </a:r>
          </a:p>
        </p:txBody>
      </p:sp>
      <p:sp>
        <p:nvSpPr>
          <p:cNvPr id="3" name="Title 2"/>
          <p:cNvSpPr>
            <a:spLocks noGrp="1"/>
          </p:cNvSpPr>
          <p:nvPr>
            <p:ph type="title" idx="4294967295"/>
          </p:nvPr>
        </p:nvSpPr>
        <p:spPr>
          <a:xfrm>
            <a:off x="0" y="228600"/>
            <a:ext cx="11149013" cy="747713"/>
          </a:xfrm>
        </p:spPr>
        <p:txBody>
          <a:bodyPr/>
          <a:lstStyle/>
          <a:p>
            <a:r>
              <a:rPr lang="en-US" dirty="0" smtClean="0">
                <a:solidFill>
                  <a:schemeClr val="bg1"/>
                </a:solidFill>
              </a:rPr>
              <a:t>Remote event receivers</a:t>
            </a:r>
            <a:endParaRPr lang="en-US" dirty="0">
              <a:solidFill>
                <a:schemeClr val="bg1"/>
              </a:solidFill>
            </a:endParaRPr>
          </a:p>
        </p:txBody>
      </p:sp>
      <p:grpSp>
        <p:nvGrpSpPr>
          <p:cNvPr id="2" name="Group 1"/>
          <p:cNvGrpSpPr/>
          <p:nvPr/>
        </p:nvGrpSpPr>
        <p:grpSpPr>
          <a:xfrm>
            <a:off x="467710" y="3303934"/>
            <a:ext cx="11454265" cy="2861577"/>
            <a:chOff x="467831" y="3068374"/>
            <a:chExt cx="11457249" cy="2862322"/>
          </a:xfrm>
        </p:grpSpPr>
        <p:sp>
          <p:nvSpPr>
            <p:cNvPr id="4" name="TextBox 3"/>
            <p:cNvSpPr txBox="1"/>
            <p:nvPr/>
          </p:nvSpPr>
          <p:spPr>
            <a:xfrm>
              <a:off x="467832" y="3068374"/>
              <a:ext cx="5728623" cy="1680460"/>
            </a:xfrm>
            <a:prstGeom prst="rect">
              <a:avLst/>
            </a:prstGeom>
            <a:solidFill>
              <a:schemeClr val="accent3"/>
            </a:solidFill>
          </p:spPr>
          <p:txBody>
            <a:bodyPr wrap="square" lIns="182832" tIns="146266" rIns="182832" bIns="146266" rtlCol="0">
              <a:spAutoFit/>
            </a:bodyPr>
            <a:lstStyle/>
            <a:p>
              <a:pPr>
                <a:lnSpc>
                  <a:spcPct val="90000"/>
                </a:lnSpc>
                <a:spcBef>
                  <a:spcPct val="20000"/>
                </a:spcBef>
                <a:buSzPct val="90000"/>
              </a:pPr>
              <a:r>
                <a:rPr lang="en-US" sz="3199" dirty="0">
                  <a:solidFill>
                    <a:schemeClr val="bg1"/>
                  </a:solidFill>
                </a:rPr>
                <a:t>In previous versions, there was no way to inform external systems of events</a:t>
              </a:r>
            </a:p>
          </p:txBody>
        </p:sp>
        <p:sp>
          <p:nvSpPr>
            <p:cNvPr id="6" name="TextBox 5"/>
            <p:cNvSpPr txBox="1"/>
            <p:nvPr/>
          </p:nvSpPr>
          <p:spPr>
            <a:xfrm>
              <a:off x="6196455" y="3068374"/>
              <a:ext cx="5728625" cy="1292662"/>
            </a:xfrm>
            <a:prstGeom prst="rect">
              <a:avLst/>
            </a:prstGeom>
            <a:solidFill>
              <a:srgbClr val="9B4F96"/>
            </a:solidFill>
          </p:spPr>
          <p:txBody>
            <a:bodyPr wrap="square" lIns="182832" tIns="146266" rIns="182832" bIns="146266" rtlCol="0">
              <a:spAutoFit/>
            </a:bodyPr>
            <a:lstStyle/>
            <a:p>
              <a:pPr>
                <a:lnSpc>
                  <a:spcPct val="90000"/>
                </a:lnSpc>
                <a:spcBef>
                  <a:spcPct val="20000"/>
                </a:spcBef>
                <a:buSzPct val="90000"/>
              </a:pPr>
              <a:r>
                <a:rPr lang="en-US" sz="2399" dirty="0">
                  <a:solidFill>
                    <a:schemeClr val="bg1"/>
                  </a:solidFill>
                </a:rPr>
                <a:t>Highly-requested capability by customers, n</a:t>
              </a:r>
              <a:r>
                <a:rPr lang="fi-FI" sz="2399" dirty="0">
                  <a:solidFill>
                    <a:schemeClr val="bg1"/>
                  </a:solidFill>
                </a:rPr>
                <a:t>ow included in SharePoint2013</a:t>
              </a:r>
              <a:endParaRPr lang="en-US" sz="2399" dirty="0">
                <a:solidFill>
                  <a:schemeClr val="bg1"/>
                </a:solidFill>
              </a:endParaRPr>
            </a:p>
          </p:txBody>
        </p:sp>
        <p:sp>
          <p:nvSpPr>
            <p:cNvPr id="7" name="TextBox 6"/>
            <p:cNvSpPr txBox="1"/>
            <p:nvPr/>
          </p:nvSpPr>
          <p:spPr>
            <a:xfrm>
              <a:off x="467831" y="4748834"/>
              <a:ext cx="5728624" cy="1181862"/>
            </a:xfrm>
            <a:prstGeom prst="rect">
              <a:avLst/>
            </a:prstGeom>
            <a:solidFill>
              <a:schemeClr val="accent3"/>
            </a:solidFill>
          </p:spPr>
          <p:txBody>
            <a:bodyPr wrap="square" lIns="182832" tIns="146266" rIns="182832" bIns="146266" rtlCol="0">
              <a:spAutoFit/>
            </a:bodyPr>
            <a:lstStyle/>
            <a:p>
              <a:pPr>
                <a:lnSpc>
                  <a:spcPct val="90000"/>
                </a:lnSpc>
                <a:spcBef>
                  <a:spcPct val="20000"/>
                </a:spcBef>
                <a:spcAft>
                  <a:spcPts val="600"/>
                </a:spcAft>
                <a:buSzPct val="90000"/>
              </a:pPr>
              <a:r>
                <a:rPr lang="en-US" sz="3199" dirty="0">
                  <a:solidFill>
                    <a:schemeClr val="bg1"/>
                  </a:solidFill>
                </a:rPr>
                <a:t>External lists also support events</a:t>
              </a:r>
            </a:p>
          </p:txBody>
        </p:sp>
      </p:grpSp>
    </p:spTree>
    <p:extLst>
      <p:ext uri="{BB962C8B-B14F-4D97-AF65-F5344CB8AC3E}">
        <p14:creationId xmlns:p14="http://schemas.microsoft.com/office/powerpoint/2010/main" val="3919924454"/>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event receivers</a:t>
            </a:r>
            <a:endParaRPr lang="en-US" dirty="0"/>
          </a:p>
        </p:txBody>
      </p:sp>
      <p:grpSp>
        <p:nvGrpSpPr>
          <p:cNvPr id="3" name="Group 2"/>
          <p:cNvGrpSpPr>
            <a:grpSpLocks noChangeAspect="1"/>
          </p:cNvGrpSpPr>
          <p:nvPr/>
        </p:nvGrpSpPr>
        <p:grpSpPr>
          <a:xfrm>
            <a:off x="6310162" y="4828911"/>
            <a:ext cx="1830812" cy="1691559"/>
            <a:chOff x="4583290" y="569756"/>
            <a:chExt cx="2539971" cy="2346772"/>
          </a:xfrm>
        </p:grpSpPr>
        <p:sp>
          <p:nvSpPr>
            <p:cNvPr id="4" name="Flowchart: Process 3"/>
            <p:cNvSpPr/>
            <p:nvPr/>
          </p:nvSpPr>
          <p:spPr bwMode="auto">
            <a:xfrm>
              <a:off x="4583290" y="569756"/>
              <a:ext cx="2421116" cy="2325043"/>
            </a:xfrm>
            <a:prstGeom prst="flowChartProcess">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5032508" y="904739"/>
              <a:ext cx="2090753" cy="2011789"/>
              <a:chOff x="3404188" y="2365141"/>
              <a:chExt cx="2090753" cy="2011789"/>
            </a:xfrm>
          </p:grpSpPr>
          <p:grpSp>
            <p:nvGrpSpPr>
              <p:cNvPr id="7" name="Group 6"/>
              <p:cNvGrpSpPr/>
              <p:nvPr/>
            </p:nvGrpSpPr>
            <p:grpSpPr>
              <a:xfrm>
                <a:off x="4131580" y="2634725"/>
                <a:ext cx="666750" cy="1487475"/>
                <a:chOff x="2081162" y="4640597"/>
                <a:chExt cx="666750" cy="1487475"/>
              </a:xfrm>
              <a:solidFill>
                <a:schemeClr val="bg1"/>
              </a:solidFill>
            </p:grpSpPr>
            <p:sp>
              <p:nvSpPr>
                <p:cNvPr id="18" name="Snip Diagonal Corner Rectangle 17"/>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9" name="Isosceles Triangle 18"/>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0" name="Isosceles Triangle 19"/>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8"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3482627" y="2365141"/>
                <a:ext cx="2012314" cy="2011789"/>
              </a:xfrm>
              <a:prstGeom prst="rect">
                <a:avLst/>
              </a:prstGeom>
              <a:noFill/>
            </p:spPr>
          </p:pic>
          <p:grpSp>
            <p:nvGrpSpPr>
              <p:cNvPr id="9" name="Group 8"/>
              <p:cNvGrpSpPr/>
              <p:nvPr/>
            </p:nvGrpSpPr>
            <p:grpSpPr>
              <a:xfrm>
                <a:off x="3404188" y="2985988"/>
                <a:ext cx="1090092" cy="875577"/>
                <a:chOff x="8224522" y="1953280"/>
                <a:chExt cx="1090092" cy="875577"/>
              </a:xfrm>
            </p:grpSpPr>
            <p:grpSp>
              <p:nvGrpSpPr>
                <p:cNvPr id="10" name="Group 9"/>
                <p:cNvGrpSpPr/>
                <p:nvPr/>
              </p:nvGrpSpPr>
              <p:grpSpPr>
                <a:xfrm>
                  <a:off x="8224522" y="1953280"/>
                  <a:ext cx="1090092" cy="875577"/>
                  <a:chOff x="3599175" y="4220568"/>
                  <a:chExt cx="1090092" cy="875577"/>
                </a:xfrm>
              </p:grpSpPr>
              <p:sp>
                <p:nvSpPr>
                  <p:cNvPr id="14" name="Rounded Rectangle 13"/>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3614541" y="4243079"/>
                    <a:ext cx="1057169" cy="832818"/>
                    <a:chOff x="3705190" y="4561217"/>
                    <a:chExt cx="1057169" cy="832818"/>
                  </a:xfrm>
                </p:grpSpPr>
                <p:pic>
                  <p:nvPicPr>
                    <p:cNvPr id="16"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17" name="Rectangle 16"/>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 name="Group 10"/>
                <p:cNvGrpSpPr/>
                <p:nvPr/>
              </p:nvGrpSpPr>
              <p:grpSpPr>
                <a:xfrm>
                  <a:off x="8490140" y="2176722"/>
                  <a:ext cx="637210" cy="553161"/>
                  <a:chOff x="5768367" y="2467303"/>
                  <a:chExt cx="637210" cy="553161"/>
                </a:xfrm>
              </p:grpSpPr>
              <p:pic>
                <p:nvPicPr>
                  <p:cNvPr id="12" name="Picture 4" descr="\\MAGNUM\Projects\Microsoft\Cloud Power FY12\Design\Icons\PNGs\IT_guy.png"/>
                  <p:cNvPicPr>
                    <a:picLocks noChangeAspect="1" noChangeArrowheads="1"/>
                  </p:cNvPicPr>
                  <p:nvPr/>
                </p:nvPicPr>
                <p:blipFill>
                  <a:blip r:embed="rId5" cstate="print">
                    <a:duotone>
                      <a:prstClr val="black"/>
                      <a:srgbClr val="D9C3A5">
                        <a:tint val="50000"/>
                        <a:satMod val="180000"/>
                      </a:srgbClr>
                    </a:duotone>
                  </a:blip>
                  <a:srcRect/>
                  <a:stretch>
                    <a:fillRect/>
                  </a:stretch>
                </p:blipFill>
                <p:spPr bwMode="auto">
                  <a:xfrm>
                    <a:off x="5852416" y="2467303"/>
                    <a:ext cx="553161" cy="553161"/>
                  </a:xfrm>
                  <a:prstGeom prst="rect">
                    <a:avLst/>
                  </a:prstGeom>
                  <a:noFill/>
                </p:spPr>
              </p:pic>
              <p:pic>
                <p:nvPicPr>
                  <p:cNvPr id="13" name="Picture 3" descr="\\MAGNUM\Projects\Microsoft\Cloud Power FY12\Design\ICONS_PNG\Confidentiality.png"/>
                  <p:cNvPicPr>
                    <a:picLocks noChangeAspect="1" noChangeArrowheads="1"/>
                  </p:cNvPicPr>
                  <p:nvPr/>
                </p:nvPicPr>
                <p:blipFill>
                  <a:blip r:embed="rId6" cstate="print">
                    <a:duotone>
                      <a:prstClr val="black"/>
                      <a:srgbClr val="D9C3A5">
                        <a:tint val="50000"/>
                        <a:satMod val="180000"/>
                      </a:srgbClr>
                    </a:duotone>
                  </a:blip>
                  <a:srcRect/>
                  <a:stretch>
                    <a:fillRect/>
                  </a:stretch>
                </p:blipFill>
                <p:spPr bwMode="auto">
                  <a:xfrm>
                    <a:off x="5768367" y="2655722"/>
                    <a:ext cx="364742" cy="364742"/>
                  </a:xfrm>
                  <a:prstGeom prst="rect">
                    <a:avLst/>
                  </a:prstGeom>
                  <a:noFill/>
                </p:spPr>
              </p:pic>
            </p:grpSp>
          </p:grpSp>
        </p:grpSp>
        <p:sp>
          <p:nvSpPr>
            <p:cNvPr id="6" name="TextBox 5"/>
            <p:cNvSpPr txBox="1"/>
            <p:nvPr/>
          </p:nvSpPr>
          <p:spPr>
            <a:xfrm>
              <a:off x="5528864" y="651867"/>
              <a:ext cx="578069" cy="426881"/>
            </a:xfrm>
            <a:prstGeom prst="rect">
              <a:avLst/>
            </a:prstGeom>
            <a:noFill/>
          </p:spPr>
          <p:txBody>
            <a:bodyPr wrap="none" lIns="0" tIns="0" rIns="0" bIns="0" rtlCol="0">
              <a:spAutoFit/>
            </a:bodyPr>
            <a:lstStyle/>
            <a:p>
              <a:r>
                <a:rPr lang="en-US" sz="1999" spc="-70" dirty="0">
                  <a:solidFill>
                    <a:schemeClr val="tx2"/>
                  </a:solidFill>
                  <a:latin typeface="+mj-lt"/>
                </a:rPr>
                <a:t>ACS</a:t>
              </a:r>
            </a:p>
          </p:txBody>
        </p:sp>
      </p:grpSp>
      <p:grpSp>
        <p:nvGrpSpPr>
          <p:cNvPr id="39" name="Group 38"/>
          <p:cNvGrpSpPr>
            <a:grpSpLocks noChangeAspect="1"/>
          </p:cNvGrpSpPr>
          <p:nvPr/>
        </p:nvGrpSpPr>
        <p:grpSpPr>
          <a:xfrm>
            <a:off x="639014" y="4175131"/>
            <a:ext cx="1746186" cy="1491545"/>
            <a:chOff x="282221" y="3885799"/>
            <a:chExt cx="2502765" cy="2137791"/>
          </a:xfrm>
        </p:grpSpPr>
        <p:sp>
          <p:nvSpPr>
            <p:cNvPr id="40" name="Flowchart: Process 39"/>
            <p:cNvSpPr/>
            <p:nvPr/>
          </p:nvSpPr>
          <p:spPr bwMode="auto">
            <a:xfrm>
              <a:off x="282221" y="3885799"/>
              <a:ext cx="2502765" cy="2137791"/>
            </a:xfrm>
            <a:prstGeom prst="flowChartProcess">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373159" y="4322687"/>
              <a:ext cx="2411827" cy="1590551"/>
              <a:chOff x="2667934" y="1586479"/>
              <a:chExt cx="2411827" cy="1590551"/>
            </a:xfrm>
          </p:grpSpPr>
          <p:pic>
            <p:nvPicPr>
              <p:cNvPr id="43" name="Picture 6" descr="\\MAGNUM\Projects\Microsoft\Cloud Power FY12\Design\ICONS_PNG\Professionals.png"/>
              <p:cNvPicPr>
                <a:picLocks noChangeAspect="1" noChangeArrowheads="1"/>
              </p:cNvPicPr>
              <p:nvPr/>
            </p:nvPicPr>
            <p:blipFill>
              <a:blip r:embed="rId7" cstate="print">
                <a:duotone>
                  <a:prstClr val="black"/>
                  <a:srgbClr val="D9C3A5">
                    <a:tint val="50000"/>
                    <a:satMod val="180000"/>
                  </a:srgbClr>
                </a:duotone>
              </a:blip>
              <a:srcRect/>
              <a:stretch>
                <a:fillRect/>
              </a:stretch>
            </p:blipFill>
            <p:spPr bwMode="auto">
              <a:xfrm>
                <a:off x="2667934" y="1695955"/>
                <a:ext cx="1371957" cy="1371600"/>
              </a:xfrm>
              <a:prstGeom prst="rect">
                <a:avLst/>
              </a:prstGeom>
              <a:noFill/>
            </p:spPr>
          </p:pic>
          <p:pic>
            <p:nvPicPr>
              <p:cNvPr id="44" name="Picture 43" descr="\\MAGNUM\Projects\Microsoft\Cloud Power FY12\Design\ICONS_PNG\Laptop.png"/>
              <p:cNvPicPr>
                <a:picLocks noChangeAspect="1" noChangeArrowheads="1"/>
              </p:cNvPicPr>
              <p:nvPr/>
            </p:nvPicPr>
            <p:blipFill>
              <a:blip r:embed="rId8" cstate="print">
                <a:duotone>
                  <a:prstClr val="black"/>
                  <a:srgbClr val="D9C3A5">
                    <a:tint val="50000"/>
                    <a:satMod val="180000"/>
                  </a:srgbClr>
                </a:duotone>
              </a:blip>
              <a:srcRect/>
              <a:stretch>
                <a:fillRect/>
              </a:stretch>
            </p:blipFill>
            <p:spPr bwMode="auto">
              <a:xfrm>
                <a:off x="3488796" y="1586479"/>
                <a:ext cx="1590965" cy="1590551"/>
              </a:xfrm>
              <a:prstGeom prst="rect">
                <a:avLst/>
              </a:prstGeom>
              <a:noFill/>
            </p:spPr>
          </p:pic>
        </p:grpSp>
        <p:sp>
          <p:nvSpPr>
            <p:cNvPr id="42" name="TextBox 41"/>
            <p:cNvSpPr txBox="1"/>
            <p:nvPr/>
          </p:nvSpPr>
          <p:spPr>
            <a:xfrm>
              <a:off x="1204712" y="4001427"/>
              <a:ext cx="770764" cy="441013"/>
            </a:xfrm>
            <a:prstGeom prst="rect">
              <a:avLst/>
            </a:prstGeom>
            <a:noFill/>
          </p:spPr>
          <p:txBody>
            <a:bodyPr wrap="none" lIns="0" tIns="0" rIns="0" bIns="0" rtlCol="0">
              <a:spAutoFit/>
            </a:bodyPr>
            <a:lstStyle/>
            <a:p>
              <a:r>
                <a:rPr lang="en-US" sz="1999" spc="-70" dirty="0">
                  <a:solidFill>
                    <a:schemeClr val="tx2"/>
                  </a:solidFill>
                  <a:latin typeface="+mj-lt"/>
                </a:rPr>
                <a:t>Users</a:t>
              </a:r>
            </a:p>
          </p:txBody>
        </p:sp>
      </p:grpSp>
      <p:grpSp>
        <p:nvGrpSpPr>
          <p:cNvPr id="45" name="Group 44"/>
          <p:cNvGrpSpPr>
            <a:grpSpLocks noChangeAspect="1"/>
          </p:cNvGrpSpPr>
          <p:nvPr/>
        </p:nvGrpSpPr>
        <p:grpSpPr>
          <a:xfrm>
            <a:off x="9077516" y="3148836"/>
            <a:ext cx="2380596" cy="1835522"/>
            <a:chOff x="8615232" y="2940633"/>
            <a:chExt cx="3182688" cy="2453961"/>
          </a:xfrm>
        </p:grpSpPr>
        <p:sp>
          <p:nvSpPr>
            <p:cNvPr id="46" name="Rectangle 45"/>
            <p:cNvSpPr/>
            <p:nvPr/>
          </p:nvSpPr>
          <p:spPr>
            <a:xfrm>
              <a:off x="8615232" y="2940633"/>
              <a:ext cx="2727094" cy="2100975"/>
            </a:xfrm>
            <a:prstGeom prst="rect">
              <a:avLst/>
            </a:prstGeom>
            <a:solidFill>
              <a:schemeClr val="bg1">
                <a:lumMod val="95000"/>
                <a:alpha val="90000"/>
              </a:schemeClr>
            </a:solidFill>
            <a:ln>
              <a:solidFill>
                <a:schemeClr val="bg2"/>
              </a:solidFill>
            </a:ln>
          </p:spPr>
          <p:style>
            <a:lnRef idx="2">
              <a:schemeClr val="accent2"/>
            </a:lnRef>
            <a:fillRef idx="1">
              <a:schemeClr val="lt1"/>
            </a:fillRef>
            <a:effectRef idx="0">
              <a:schemeClr val="accent2"/>
            </a:effectRef>
            <a:fontRef idx="minor">
              <a:schemeClr val="dk1"/>
            </a:fontRef>
          </p:style>
          <p:txBody>
            <a:bodyPr rtlCol="0" anchor="t"/>
            <a:lstStyle/>
            <a:p>
              <a:r>
                <a:rPr lang="en-US" sz="1999" dirty="0">
                  <a:solidFill>
                    <a:schemeClr val="tx2"/>
                  </a:solidFill>
                  <a:latin typeface="Segoe UI Light" panose="020B0502040204020203" pitchFamily="34" charset="0"/>
                  <a:ea typeface="Segoe UI" pitchFamily="34" charset="0"/>
                  <a:cs typeface="Segoe UI Light" panose="020B0502040204020203" pitchFamily="34" charset="0"/>
                </a:rPr>
                <a:t>External System</a:t>
              </a:r>
            </a:p>
          </p:txBody>
        </p:sp>
        <p:grpSp>
          <p:nvGrpSpPr>
            <p:cNvPr id="47" name="Group 46"/>
            <p:cNvGrpSpPr>
              <a:grpSpLocks noChangeAspect="1"/>
            </p:cNvGrpSpPr>
            <p:nvPr/>
          </p:nvGrpSpPr>
          <p:grpSpPr>
            <a:xfrm>
              <a:off x="10023120" y="3280445"/>
              <a:ext cx="1774800" cy="1774337"/>
              <a:chOff x="6849580" y="4206958"/>
              <a:chExt cx="2012314" cy="2011789"/>
            </a:xfrm>
          </p:grpSpPr>
          <p:grpSp>
            <p:nvGrpSpPr>
              <p:cNvPr id="68" name="Group 67"/>
              <p:cNvGrpSpPr/>
              <p:nvPr/>
            </p:nvGrpSpPr>
            <p:grpSpPr>
              <a:xfrm>
                <a:off x="7487957" y="4470625"/>
                <a:ext cx="666750" cy="1487475"/>
                <a:chOff x="2081162" y="4640597"/>
                <a:chExt cx="666750" cy="1487475"/>
              </a:xfrm>
              <a:solidFill>
                <a:schemeClr val="bg1"/>
              </a:solidFill>
            </p:grpSpPr>
            <p:sp>
              <p:nvSpPr>
                <p:cNvPr id="70" name="Snip Diagonal Corner Rectangle 69"/>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71" name="Isosceles Triangle 70"/>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72" name="Isosceles Triangle 71"/>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69"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48" name="Group 47"/>
            <p:cNvGrpSpPr>
              <a:grpSpLocks noChangeAspect="1"/>
            </p:cNvGrpSpPr>
            <p:nvPr/>
          </p:nvGrpSpPr>
          <p:grpSpPr>
            <a:xfrm>
              <a:off x="9581427" y="3619794"/>
              <a:ext cx="1774724" cy="1774800"/>
              <a:chOff x="6849580" y="4206958"/>
              <a:chExt cx="2012314" cy="2011789"/>
            </a:xfrm>
          </p:grpSpPr>
          <p:grpSp>
            <p:nvGrpSpPr>
              <p:cNvPr id="63" name="Group 62"/>
              <p:cNvGrpSpPr/>
              <p:nvPr/>
            </p:nvGrpSpPr>
            <p:grpSpPr>
              <a:xfrm>
                <a:off x="7487957" y="4470625"/>
                <a:ext cx="666750" cy="1487475"/>
                <a:chOff x="2081162" y="4640597"/>
                <a:chExt cx="666750" cy="1487475"/>
              </a:xfrm>
              <a:solidFill>
                <a:schemeClr val="bg1"/>
              </a:solidFill>
            </p:grpSpPr>
            <p:sp>
              <p:nvSpPr>
                <p:cNvPr id="65" name="Snip Diagonal Corner Rectangle 64"/>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6" name="Isosceles Triangle 65"/>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7" name="Isosceles Triangle 66"/>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64"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49" name="Group 48"/>
            <p:cNvGrpSpPr>
              <a:grpSpLocks noChangeAspect="1"/>
            </p:cNvGrpSpPr>
            <p:nvPr/>
          </p:nvGrpSpPr>
          <p:grpSpPr>
            <a:xfrm>
              <a:off x="8957770" y="3307914"/>
              <a:ext cx="1848871" cy="1774800"/>
              <a:chOff x="6597379" y="1670285"/>
              <a:chExt cx="2095751" cy="2011789"/>
            </a:xfrm>
          </p:grpSpPr>
          <p:grpSp>
            <p:nvGrpSpPr>
              <p:cNvPr id="50" name="Group 49"/>
              <p:cNvGrpSpPr/>
              <p:nvPr/>
            </p:nvGrpSpPr>
            <p:grpSpPr>
              <a:xfrm>
                <a:off x="6680816" y="1670285"/>
                <a:ext cx="2012314" cy="2011789"/>
                <a:chOff x="6849580" y="4206958"/>
                <a:chExt cx="2012314" cy="2011789"/>
              </a:xfrm>
            </p:grpSpPr>
            <p:grpSp>
              <p:nvGrpSpPr>
                <p:cNvPr id="58" name="Group 57"/>
                <p:cNvGrpSpPr/>
                <p:nvPr/>
              </p:nvGrpSpPr>
              <p:grpSpPr>
                <a:xfrm>
                  <a:off x="7487957" y="4470625"/>
                  <a:ext cx="666750" cy="1487475"/>
                  <a:chOff x="2081162" y="4640597"/>
                  <a:chExt cx="666750" cy="1487475"/>
                </a:xfrm>
                <a:solidFill>
                  <a:schemeClr val="bg1"/>
                </a:solidFill>
              </p:grpSpPr>
              <p:sp>
                <p:nvSpPr>
                  <p:cNvPr id="60" name="Snip Diagonal Corner Rectangle 59"/>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Isosceles Triangle 60"/>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2" name="Isosceles Triangle 61"/>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9"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51" name="Group 50"/>
              <p:cNvGrpSpPr/>
              <p:nvPr/>
            </p:nvGrpSpPr>
            <p:grpSpPr>
              <a:xfrm>
                <a:off x="6597379" y="2286514"/>
                <a:ext cx="1090092" cy="875577"/>
                <a:chOff x="8743255" y="3259944"/>
                <a:chExt cx="1090092" cy="875577"/>
              </a:xfrm>
            </p:grpSpPr>
            <p:grpSp>
              <p:nvGrpSpPr>
                <p:cNvPr id="52" name="Group 51"/>
                <p:cNvGrpSpPr/>
                <p:nvPr/>
              </p:nvGrpSpPr>
              <p:grpSpPr>
                <a:xfrm>
                  <a:off x="8743255" y="3259944"/>
                  <a:ext cx="1090092" cy="875577"/>
                  <a:chOff x="3599175" y="4220568"/>
                  <a:chExt cx="1090092" cy="875577"/>
                </a:xfrm>
              </p:grpSpPr>
              <p:sp>
                <p:nvSpPr>
                  <p:cNvPr id="54" name="Rounded Rectangle 53"/>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4"/>
                  <p:cNvGrpSpPr/>
                  <p:nvPr/>
                </p:nvGrpSpPr>
                <p:grpSpPr>
                  <a:xfrm>
                    <a:off x="3614541" y="4243079"/>
                    <a:ext cx="1057169" cy="832818"/>
                    <a:chOff x="3705190" y="4561217"/>
                    <a:chExt cx="1057169" cy="832818"/>
                  </a:xfrm>
                </p:grpSpPr>
                <p:pic>
                  <p:nvPicPr>
                    <p:cNvPr id="56"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57" name="Rectangle 56"/>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53" name="Picture 6" descr="\\MAGNUM\Projects\Microsoft\Cloud Power FY12\Design\Icons\PNGs\Web Service.png"/>
                <p:cNvPicPr>
                  <a:picLocks noChangeAspect="1" noChangeArrowheads="1"/>
                </p:cNvPicPr>
                <p:nvPr/>
              </p:nvPicPr>
              <p:blipFill>
                <a:blip r:embed="rId9" cstate="print">
                  <a:duotone>
                    <a:prstClr val="black"/>
                    <a:srgbClr val="D9C3A5">
                      <a:tint val="50000"/>
                      <a:satMod val="180000"/>
                    </a:srgbClr>
                  </a:duotone>
                </a:blip>
                <a:srcRect/>
                <a:stretch>
                  <a:fillRect/>
                </a:stretch>
              </p:blipFill>
              <p:spPr bwMode="auto">
                <a:xfrm>
                  <a:off x="8940963" y="3420018"/>
                  <a:ext cx="684177" cy="684000"/>
                </a:xfrm>
                <a:prstGeom prst="rect">
                  <a:avLst/>
                </a:prstGeom>
                <a:noFill/>
              </p:spPr>
            </p:pic>
          </p:grpSp>
        </p:grpSp>
      </p:grpSp>
      <p:grpSp>
        <p:nvGrpSpPr>
          <p:cNvPr id="81" name="Group 80"/>
          <p:cNvGrpSpPr>
            <a:grpSpLocks noChangeAspect="1"/>
          </p:cNvGrpSpPr>
          <p:nvPr/>
        </p:nvGrpSpPr>
        <p:grpSpPr>
          <a:xfrm>
            <a:off x="5758666" y="1216444"/>
            <a:ext cx="2348430" cy="1835522"/>
            <a:chOff x="5170311" y="1342992"/>
            <a:chExt cx="2553752" cy="1995999"/>
          </a:xfrm>
        </p:grpSpPr>
        <p:grpSp>
          <p:nvGrpSpPr>
            <p:cNvPr id="38" name="Group 37"/>
            <p:cNvGrpSpPr/>
            <p:nvPr/>
          </p:nvGrpSpPr>
          <p:grpSpPr>
            <a:xfrm>
              <a:off x="5466285" y="1342992"/>
              <a:ext cx="2257778" cy="1995999"/>
              <a:chOff x="9268178" y="2835069"/>
              <a:chExt cx="2257778" cy="1995999"/>
            </a:xfrm>
          </p:grpSpPr>
          <p:sp>
            <p:nvSpPr>
              <p:cNvPr id="22" name="Flowchart: Process 21"/>
              <p:cNvSpPr/>
              <p:nvPr/>
            </p:nvSpPr>
            <p:spPr bwMode="auto">
              <a:xfrm>
                <a:off x="9268178" y="2892834"/>
                <a:ext cx="2257778" cy="1938234"/>
              </a:xfrm>
              <a:prstGeom prst="flowChartProcess">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9588959" y="2835069"/>
                <a:ext cx="1847151" cy="1762310"/>
                <a:chOff x="6597379" y="1670285"/>
                <a:chExt cx="2108638" cy="2011789"/>
              </a:xfrm>
            </p:grpSpPr>
            <p:grpSp>
              <p:nvGrpSpPr>
                <p:cNvPr id="25" name="Group 24"/>
                <p:cNvGrpSpPr/>
                <p:nvPr/>
              </p:nvGrpSpPr>
              <p:grpSpPr>
                <a:xfrm>
                  <a:off x="6693703" y="1670285"/>
                  <a:ext cx="2012314" cy="2011789"/>
                  <a:chOff x="6862467" y="4206958"/>
                  <a:chExt cx="2012314" cy="2011789"/>
                </a:xfrm>
              </p:grpSpPr>
              <p:grpSp>
                <p:nvGrpSpPr>
                  <p:cNvPr id="33" name="Group 32"/>
                  <p:cNvGrpSpPr/>
                  <p:nvPr/>
                </p:nvGrpSpPr>
                <p:grpSpPr>
                  <a:xfrm>
                    <a:off x="7487957" y="4470625"/>
                    <a:ext cx="666750" cy="1487475"/>
                    <a:chOff x="2081162" y="4640597"/>
                    <a:chExt cx="666750" cy="1487475"/>
                  </a:xfrm>
                  <a:solidFill>
                    <a:schemeClr val="bg1"/>
                  </a:solidFill>
                </p:grpSpPr>
                <p:sp>
                  <p:nvSpPr>
                    <p:cNvPr id="35" name="Snip Diagonal Corner Rectangle 34"/>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Isosceles Triangle 35"/>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34"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62467" y="4206958"/>
                    <a:ext cx="2012314" cy="2011789"/>
                  </a:xfrm>
                  <a:prstGeom prst="rect">
                    <a:avLst/>
                  </a:prstGeom>
                  <a:noFill/>
                </p:spPr>
              </p:pic>
            </p:grpSp>
            <p:grpSp>
              <p:nvGrpSpPr>
                <p:cNvPr id="26" name="Group 25"/>
                <p:cNvGrpSpPr/>
                <p:nvPr/>
              </p:nvGrpSpPr>
              <p:grpSpPr>
                <a:xfrm>
                  <a:off x="6597379" y="2286514"/>
                  <a:ext cx="1090092" cy="875577"/>
                  <a:chOff x="8743255" y="3259944"/>
                  <a:chExt cx="1090092" cy="875577"/>
                </a:xfrm>
              </p:grpSpPr>
              <p:grpSp>
                <p:nvGrpSpPr>
                  <p:cNvPr id="27" name="Group 26"/>
                  <p:cNvGrpSpPr/>
                  <p:nvPr/>
                </p:nvGrpSpPr>
                <p:grpSpPr>
                  <a:xfrm>
                    <a:off x="8743255" y="3259944"/>
                    <a:ext cx="1090092" cy="875577"/>
                    <a:chOff x="3599175" y="4220568"/>
                    <a:chExt cx="1090092" cy="875577"/>
                  </a:xfrm>
                </p:grpSpPr>
                <p:sp>
                  <p:nvSpPr>
                    <p:cNvPr id="29" name="Rounded Rectangle 28"/>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a:off x="3614541" y="4243079"/>
                      <a:ext cx="1057169" cy="832818"/>
                      <a:chOff x="3705190" y="4561217"/>
                      <a:chExt cx="1057169" cy="832818"/>
                    </a:xfrm>
                  </p:grpSpPr>
                  <p:pic>
                    <p:nvPicPr>
                      <p:cNvPr id="31"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32" name="Rectangle 31"/>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8" name="Picture 6" descr="\\MAGNUM\Projects\Microsoft\Cloud Power FY12\Design\Icons\PNGs\Web Service.png"/>
                  <p:cNvPicPr>
                    <a:picLocks noChangeAspect="1" noChangeArrowheads="1"/>
                  </p:cNvPicPr>
                  <p:nvPr/>
                </p:nvPicPr>
                <p:blipFill>
                  <a:blip r:embed="rId9" cstate="print">
                    <a:duotone>
                      <a:prstClr val="black"/>
                      <a:srgbClr val="D9C3A5">
                        <a:tint val="50000"/>
                        <a:satMod val="180000"/>
                      </a:srgbClr>
                    </a:duotone>
                  </a:blip>
                  <a:srcRect/>
                  <a:stretch>
                    <a:fillRect/>
                  </a:stretch>
                </p:blipFill>
                <p:spPr bwMode="auto">
                  <a:xfrm>
                    <a:off x="8940963" y="3420018"/>
                    <a:ext cx="684177" cy="684000"/>
                  </a:xfrm>
                  <a:prstGeom prst="rect">
                    <a:avLst/>
                  </a:prstGeom>
                  <a:noFill/>
                </p:spPr>
              </p:pic>
            </p:grpSp>
          </p:grpSp>
          <p:sp>
            <p:nvSpPr>
              <p:cNvPr id="24" name="TextBox 23"/>
              <p:cNvSpPr txBox="1"/>
              <p:nvPr/>
            </p:nvSpPr>
            <p:spPr>
              <a:xfrm>
                <a:off x="9377934" y="4422178"/>
                <a:ext cx="2072940" cy="307777"/>
              </a:xfrm>
              <a:prstGeom prst="rect">
                <a:avLst/>
              </a:prstGeom>
              <a:noFill/>
            </p:spPr>
            <p:txBody>
              <a:bodyPr wrap="none" lIns="0" tIns="0" rIns="0" bIns="0" rtlCol="0">
                <a:spAutoFit/>
              </a:bodyPr>
              <a:lstStyle/>
              <a:p>
                <a:pPr algn="r"/>
                <a:r>
                  <a:rPr lang="en-US" sz="1799" spc="-70" dirty="0">
                    <a:solidFill>
                      <a:schemeClr val="tx2"/>
                    </a:solidFill>
                    <a:latin typeface="+mj-lt"/>
                  </a:rPr>
                  <a:t>Custom Web Service</a:t>
                </a:r>
              </a:p>
            </p:txBody>
          </p:sp>
        </p:grpSp>
        <p:cxnSp>
          <p:nvCxnSpPr>
            <p:cNvPr id="80" name="Straight Arrow Connector 79"/>
            <p:cNvCxnSpPr/>
            <p:nvPr/>
          </p:nvCxnSpPr>
          <p:spPr>
            <a:xfrm flipH="1">
              <a:off x="5170311" y="2359378"/>
              <a:ext cx="650622" cy="0"/>
            </a:xfrm>
            <a:prstGeom prst="straightConnector1">
              <a:avLst/>
            </a:prstGeom>
            <a:ln w="41275">
              <a:solidFill>
                <a:schemeClr val="bg1">
                  <a:lumMod val="50000"/>
                </a:schemeClr>
              </a:solidFill>
              <a:headEnd type="none"/>
              <a:tailEnd type="oval" w="lg" len="lg"/>
            </a:ln>
          </p:spPr>
          <p:style>
            <a:lnRef idx="1">
              <a:schemeClr val="accent4"/>
            </a:lnRef>
            <a:fillRef idx="0">
              <a:schemeClr val="accent4"/>
            </a:fillRef>
            <a:effectRef idx="0">
              <a:schemeClr val="accent4"/>
            </a:effectRef>
            <a:fontRef idx="minor">
              <a:schemeClr val="tx1"/>
            </a:fontRef>
          </p:style>
        </p:cxnSp>
      </p:grpSp>
      <p:grpSp>
        <p:nvGrpSpPr>
          <p:cNvPr id="79" name="Group 78"/>
          <p:cNvGrpSpPr>
            <a:grpSpLocks noChangeAspect="1"/>
          </p:cNvGrpSpPr>
          <p:nvPr/>
        </p:nvGrpSpPr>
        <p:grpSpPr>
          <a:xfrm>
            <a:off x="3697771" y="3652202"/>
            <a:ext cx="1907039" cy="1739271"/>
            <a:chOff x="759379" y="293561"/>
            <a:chExt cx="3800824" cy="3466441"/>
          </a:xfrm>
        </p:grpSpPr>
        <p:sp>
          <p:nvSpPr>
            <p:cNvPr id="82" name="Rectangle 81"/>
            <p:cNvSpPr/>
            <p:nvPr/>
          </p:nvSpPr>
          <p:spPr>
            <a:xfrm>
              <a:off x="927110" y="293561"/>
              <a:ext cx="3340490" cy="3073631"/>
            </a:xfrm>
            <a:prstGeom prst="rect">
              <a:avLst/>
            </a:prstGeom>
            <a:solidFill>
              <a:schemeClr val="bg1">
                <a:lumMod val="95000"/>
                <a:alpha val="90000"/>
              </a:schemeClr>
            </a:solidFill>
            <a:ln>
              <a:solidFill>
                <a:schemeClr val="bg2"/>
              </a:solidFill>
            </a:ln>
          </p:spPr>
          <p:style>
            <a:lnRef idx="2">
              <a:schemeClr val="accent2"/>
            </a:lnRef>
            <a:fillRef idx="1">
              <a:schemeClr val="lt1"/>
            </a:fillRef>
            <a:effectRef idx="0">
              <a:schemeClr val="accent2"/>
            </a:effectRef>
            <a:fontRef idx="minor">
              <a:schemeClr val="dk1"/>
            </a:fontRef>
          </p:style>
          <p:txBody>
            <a:bodyPr rtlCol="0" anchor="t"/>
            <a:lstStyle/>
            <a:p>
              <a:pPr algn="r"/>
              <a:r>
                <a:rPr lang="en-US" sz="1799" dirty="0">
                  <a:solidFill>
                    <a:schemeClr val="tx2"/>
                  </a:solidFill>
                  <a:latin typeface="Segoe UI Light" panose="020B0502040204020203" pitchFamily="34" charset="0"/>
                  <a:ea typeface="Segoe UI" pitchFamily="34" charset="0"/>
                  <a:cs typeface="Segoe UI Light" panose="020B0502040204020203" pitchFamily="34" charset="0"/>
                </a:rPr>
                <a:t>SharePoint</a:t>
              </a:r>
            </a:p>
          </p:txBody>
        </p:sp>
        <p:grpSp>
          <p:nvGrpSpPr>
            <p:cNvPr id="83" name="Group 82"/>
            <p:cNvGrpSpPr/>
            <p:nvPr/>
          </p:nvGrpSpPr>
          <p:grpSpPr>
            <a:xfrm>
              <a:off x="1525824" y="2178288"/>
              <a:ext cx="1939125" cy="1581714"/>
              <a:chOff x="1456896" y="2239810"/>
              <a:chExt cx="1939125" cy="1581714"/>
            </a:xfrm>
          </p:grpSpPr>
          <p:grpSp>
            <p:nvGrpSpPr>
              <p:cNvPr id="130" name="Group 129"/>
              <p:cNvGrpSpPr>
                <a:grpSpLocks noChangeAspect="1"/>
              </p:cNvGrpSpPr>
              <p:nvPr/>
            </p:nvGrpSpPr>
            <p:grpSpPr>
              <a:xfrm>
                <a:off x="1944842" y="2370724"/>
                <a:ext cx="1451179" cy="1450800"/>
                <a:chOff x="6849580" y="4206958"/>
                <a:chExt cx="2012314" cy="2011789"/>
              </a:xfrm>
            </p:grpSpPr>
            <p:grpSp>
              <p:nvGrpSpPr>
                <p:cNvPr id="144" name="Group 143"/>
                <p:cNvGrpSpPr/>
                <p:nvPr/>
              </p:nvGrpSpPr>
              <p:grpSpPr>
                <a:xfrm>
                  <a:off x="7487957" y="4470625"/>
                  <a:ext cx="666750" cy="1487475"/>
                  <a:chOff x="2081162" y="4640597"/>
                  <a:chExt cx="666750" cy="1487475"/>
                </a:xfrm>
                <a:solidFill>
                  <a:schemeClr val="bg1"/>
                </a:solidFill>
              </p:grpSpPr>
              <p:sp>
                <p:nvSpPr>
                  <p:cNvPr id="146" name="Snip Diagonal Corner Rectangle 145"/>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8" name="Isosceles Triangle 147"/>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5"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131" name="Group 130"/>
              <p:cNvGrpSpPr>
                <a:grpSpLocks noChangeAspect="1"/>
              </p:cNvGrpSpPr>
              <p:nvPr/>
            </p:nvGrpSpPr>
            <p:grpSpPr>
              <a:xfrm>
                <a:off x="1456896" y="2239810"/>
                <a:ext cx="1506784" cy="1440000"/>
                <a:chOff x="1375311" y="2365141"/>
                <a:chExt cx="2105091" cy="2011789"/>
              </a:xfrm>
            </p:grpSpPr>
            <p:grpSp>
              <p:nvGrpSpPr>
                <p:cNvPr id="132" name="Group 131"/>
                <p:cNvGrpSpPr/>
                <p:nvPr/>
              </p:nvGrpSpPr>
              <p:grpSpPr>
                <a:xfrm>
                  <a:off x="2121558" y="2627297"/>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33"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468088" y="2365141"/>
                  <a:ext cx="2012314" cy="2011789"/>
                </a:xfrm>
                <a:prstGeom prst="rect">
                  <a:avLst/>
                </a:prstGeom>
                <a:noFill/>
              </p:spPr>
            </p:pic>
            <p:grpSp>
              <p:nvGrpSpPr>
                <p:cNvPr id="134" name="Group 133"/>
                <p:cNvGrpSpPr/>
                <p:nvPr/>
              </p:nvGrpSpPr>
              <p:grpSpPr>
                <a:xfrm>
                  <a:off x="1375311" y="2985988"/>
                  <a:ext cx="1090092" cy="875577"/>
                  <a:chOff x="8218120" y="1093433"/>
                  <a:chExt cx="1090092" cy="875577"/>
                </a:xfrm>
              </p:grpSpPr>
              <p:grpSp>
                <p:nvGrpSpPr>
                  <p:cNvPr id="135" name="Group 134"/>
                  <p:cNvGrpSpPr/>
                  <p:nvPr/>
                </p:nvGrpSpPr>
                <p:grpSpPr>
                  <a:xfrm>
                    <a:off x="8218120" y="1093433"/>
                    <a:ext cx="1090092" cy="875577"/>
                    <a:chOff x="3599175" y="4220568"/>
                    <a:chExt cx="1090092" cy="875577"/>
                  </a:xfrm>
                </p:grpSpPr>
                <p:sp>
                  <p:nvSpPr>
                    <p:cNvPr id="137" name="Rounded Rectangle 136"/>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8" name="Group 137"/>
                    <p:cNvGrpSpPr/>
                    <p:nvPr/>
                  </p:nvGrpSpPr>
                  <p:grpSpPr>
                    <a:xfrm>
                      <a:off x="3614541" y="4243079"/>
                      <a:ext cx="1057169" cy="832818"/>
                      <a:chOff x="3705190" y="4561217"/>
                      <a:chExt cx="1057169" cy="832818"/>
                    </a:xfrm>
                  </p:grpSpPr>
                  <p:pic>
                    <p:nvPicPr>
                      <p:cNvPr id="139"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140" name="Rectangle 139"/>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6" name="Picture 135" descr="\\MAGNUM\Projects\Microsoft\Cloud Power FY12\Design\ICONS_PNG\Application.png"/>
                  <p:cNvPicPr>
                    <a:picLocks noChangeAspect="1" noChangeArrowheads="1"/>
                  </p:cNvPicPr>
                  <p:nvPr/>
                </p:nvPicPr>
                <p:blipFill rotWithShape="1">
                  <a:blip r:embed="rId10" cstate="print">
                    <a:duotone>
                      <a:prstClr val="black"/>
                      <a:srgbClr val="D9C3A5">
                        <a:tint val="50000"/>
                        <a:satMod val="180000"/>
                      </a:srgbClr>
                    </a:duotone>
                  </a:blip>
                  <a:srcRect l="30174" t="36465" r="28608" b="29915"/>
                  <a:stretch/>
                </p:blipFill>
                <p:spPr bwMode="auto">
                  <a:xfrm>
                    <a:off x="8418228" y="1301882"/>
                    <a:ext cx="700995" cy="571926"/>
                  </a:xfrm>
                  <a:prstGeom prst="rect">
                    <a:avLst/>
                  </a:prstGeom>
                  <a:noFill/>
                  <a:ln>
                    <a:noFill/>
                  </a:ln>
                </p:spPr>
              </p:pic>
            </p:grpSp>
          </p:grpSp>
        </p:grpSp>
        <p:grpSp>
          <p:nvGrpSpPr>
            <p:cNvPr id="84" name="Group 83"/>
            <p:cNvGrpSpPr>
              <a:grpSpLocks noChangeAspect="1"/>
            </p:cNvGrpSpPr>
            <p:nvPr/>
          </p:nvGrpSpPr>
          <p:grpSpPr>
            <a:xfrm>
              <a:off x="2790900" y="1260521"/>
              <a:ext cx="1769303" cy="1512000"/>
              <a:chOff x="5713617" y="3267568"/>
              <a:chExt cx="2547425" cy="2176963"/>
            </a:xfrm>
          </p:grpSpPr>
          <p:grpSp>
            <p:nvGrpSpPr>
              <p:cNvPr id="111" name="Group 110"/>
              <p:cNvGrpSpPr/>
              <p:nvPr/>
            </p:nvGrpSpPr>
            <p:grpSpPr>
              <a:xfrm>
                <a:off x="6427495" y="3528051"/>
                <a:ext cx="666750" cy="1487475"/>
                <a:chOff x="2081162" y="4640597"/>
                <a:chExt cx="666750" cy="1487475"/>
              </a:xfrm>
              <a:solidFill>
                <a:schemeClr val="bg1"/>
              </a:solidFill>
            </p:grpSpPr>
            <p:sp>
              <p:nvSpPr>
                <p:cNvPr id="127" name="Snip Diagonal Corner Rectangle 126"/>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8" name="Isosceles Triangle 127"/>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9" name="Isosceles Triangle 128"/>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6905730" y="3701400"/>
                <a:ext cx="666750" cy="1487475"/>
                <a:chOff x="2081162" y="4640597"/>
                <a:chExt cx="666750" cy="1487475"/>
              </a:xfrm>
              <a:solidFill>
                <a:schemeClr val="bg1"/>
              </a:solidFill>
            </p:grpSpPr>
            <p:sp>
              <p:nvSpPr>
                <p:cNvPr id="124" name="Snip Diagonal Corner Rectangle 123"/>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5" name="Isosceles Triangle 124"/>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6" name="Isosceles Triangle 125"/>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p:cNvGrpSpPr/>
              <p:nvPr/>
            </p:nvGrpSpPr>
            <p:grpSpPr>
              <a:xfrm>
                <a:off x="5713617" y="3267568"/>
                <a:ext cx="2547425" cy="2176963"/>
                <a:chOff x="5916935" y="3735661"/>
                <a:chExt cx="2547425" cy="2176963"/>
              </a:xfrm>
            </p:grpSpPr>
            <p:pic>
              <p:nvPicPr>
                <p:cNvPr id="114"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452046" y="3900835"/>
                  <a:ext cx="2012314" cy="2011789"/>
                </a:xfrm>
                <a:prstGeom prst="rect">
                  <a:avLst/>
                </a:prstGeom>
                <a:noFill/>
              </p:spPr>
            </p:pic>
            <p:grpSp>
              <p:nvGrpSpPr>
                <p:cNvPr id="115" name="Group 114"/>
                <p:cNvGrpSpPr/>
                <p:nvPr/>
              </p:nvGrpSpPr>
              <p:grpSpPr>
                <a:xfrm>
                  <a:off x="5916935" y="3735661"/>
                  <a:ext cx="2086555" cy="2011789"/>
                  <a:chOff x="5916935" y="3735661"/>
                  <a:chExt cx="2086555" cy="2011789"/>
                </a:xfrm>
              </p:grpSpPr>
              <p:pic>
                <p:nvPicPr>
                  <p:cNvPr id="116"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5991176" y="3735661"/>
                    <a:ext cx="2012314" cy="2011789"/>
                  </a:xfrm>
                  <a:prstGeom prst="rect">
                    <a:avLst/>
                  </a:prstGeom>
                  <a:noFill/>
                </p:spPr>
              </p:pic>
              <p:grpSp>
                <p:nvGrpSpPr>
                  <p:cNvPr id="117" name="Group 116"/>
                  <p:cNvGrpSpPr/>
                  <p:nvPr/>
                </p:nvGrpSpPr>
                <p:grpSpPr>
                  <a:xfrm>
                    <a:off x="5916935" y="4356508"/>
                    <a:ext cx="1090092" cy="875577"/>
                    <a:chOff x="10443966" y="1118814"/>
                    <a:chExt cx="1090092" cy="875577"/>
                  </a:xfrm>
                </p:grpSpPr>
                <p:grpSp>
                  <p:nvGrpSpPr>
                    <p:cNvPr id="118" name="Group 117"/>
                    <p:cNvGrpSpPr/>
                    <p:nvPr/>
                  </p:nvGrpSpPr>
                  <p:grpSpPr>
                    <a:xfrm>
                      <a:off x="10443966" y="1118814"/>
                      <a:ext cx="1090092" cy="875577"/>
                      <a:chOff x="3599175" y="4220568"/>
                      <a:chExt cx="1090092" cy="875577"/>
                    </a:xfrm>
                  </p:grpSpPr>
                  <p:sp>
                    <p:nvSpPr>
                      <p:cNvPr id="120" name="Rounded Rectangle 119"/>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p:cNvGrpSpPr/>
                      <p:nvPr/>
                    </p:nvGrpSpPr>
                    <p:grpSpPr>
                      <a:xfrm>
                        <a:off x="3614541" y="4243079"/>
                        <a:ext cx="1057169" cy="832818"/>
                        <a:chOff x="3705190" y="4561217"/>
                        <a:chExt cx="1057169" cy="832818"/>
                      </a:xfrm>
                    </p:grpSpPr>
                    <p:pic>
                      <p:nvPicPr>
                        <p:cNvPr id="122"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123" name="Rectangle 122"/>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9" name="Flowchart: Magnetic Disk 118"/>
                    <p:cNvSpPr/>
                    <p:nvPr/>
                  </p:nvSpPr>
                  <p:spPr bwMode="auto">
                    <a:xfrm>
                      <a:off x="10764906" y="1444267"/>
                      <a:ext cx="459326" cy="360000"/>
                    </a:xfrm>
                    <a:prstGeom prst="flowChartMagneticDisk">
                      <a:avLst/>
                    </a:prstGeom>
                    <a:solidFill>
                      <a:schemeClr val="bg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85" name="Group 84"/>
            <p:cNvGrpSpPr/>
            <p:nvPr/>
          </p:nvGrpSpPr>
          <p:grpSpPr>
            <a:xfrm>
              <a:off x="759379" y="818126"/>
              <a:ext cx="2410336" cy="1729736"/>
              <a:chOff x="1247150" y="3861130"/>
              <a:chExt cx="2410336" cy="1729736"/>
            </a:xfrm>
          </p:grpSpPr>
          <p:grpSp>
            <p:nvGrpSpPr>
              <p:cNvPr id="86" name="Group 85"/>
              <p:cNvGrpSpPr>
                <a:grpSpLocks noChangeAspect="1"/>
              </p:cNvGrpSpPr>
              <p:nvPr/>
            </p:nvGrpSpPr>
            <p:grpSpPr>
              <a:xfrm>
                <a:off x="2206307" y="4065234"/>
                <a:ext cx="1451179" cy="1450800"/>
                <a:chOff x="6849580" y="4206958"/>
                <a:chExt cx="2012314" cy="2011789"/>
              </a:xfrm>
            </p:grpSpPr>
            <p:grpSp>
              <p:nvGrpSpPr>
                <p:cNvPr id="106" name="Group 105"/>
                <p:cNvGrpSpPr/>
                <p:nvPr/>
              </p:nvGrpSpPr>
              <p:grpSpPr>
                <a:xfrm>
                  <a:off x="7487957" y="4470625"/>
                  <a:ext cx="666750" cy="1487475"/>
                  <a:chOff x="2081162" y="4640597"/>
                  <a:chExt cx="666750" cy="1487475"/>
                </a:xfrm>
                <a:solidFill>
                  <a:schemeClr val="bg1"/>
                </a:solidFill>
              </p:grpSpPr>
              <p:sp>
                <p:nvSpPr>
                  <p:cNvPr id="108" name="Snip Diagonal Corner Rectangle 107"/>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108"/>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7"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87" name="Group 86"/>
              <p:cNvGrpSpPr>
                <a:grpSpLocks noChangeAspect="1"/>
              </p:cNvGrpSpPr>
              <p:nvPr/>
            </p:nvGrpSpPr>
            <p:grpSpPr>
              <a:xfrm>
                <a:off x="1777246" y="3861130"/>
                <a:ext cx="1451179" cy="1450800"/>
                <a:chOff x="6849580" y="4206958"/>
                <a:chExt cx="2012314" cy="2011789"/>
              </a:xfrm>
            </p:grpSpPr>
            <p:grpSp>
              <p:nvGrpSpPr>
                <p:cNvPr id="101" name="Group 100"/>
                <p:cNvGrpSpPr/>
                <p:nvPr/>
              </p:nvGrpSpPr>
              <p:grpSpPr>
                <a:xfrm>
                  <a:off x="7487957" y="4470625"/>
                  <a:ext cx="666750" cy="1487475"/>
                  <a:chOff x="2081162" y="4640597"/>
                  <a:chExt cx="666750" cy="1487475"/>
                </a:xfrm>
                <a:solidFill>
                  <a:schemeClr val="bg1"/>
                </a:solidFill>
              </p:grpSpPr>
              <p:sp>
                <p:nvSpPr>
                  <p:cNvPr id="103" name="Snip Diagonal Corner Rectangle 102"/>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4" name="Isosceles Triangle 103"/>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5" name="Isosceles Triangle 104"/>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2"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88" name="Group 87"/>
              <p:cNvGrpSpPr>
                <a:grpSpLocks noChangeAspect="1"/>
              </p:cNvGrpSpPr>
              <p:nvPr/>
            </p:nvGrpSpPr>
            <p:grpSpPr>
              <a:xfrm>
                <a:off x="1247150" y="4138244"/>
                <a:ext cx="1519200" cy="1452622"/>
                <a:chOff x="1376407" y="550707"/>
                <a:chExt cx="2103995" cy="2011789"/>
              </a:xfrm>
            </p:grpSpPr>
            <p:grpSp>
              <p:nvGrpSpPr>
                <p:cNvPr id="89" name="Group 88"/>
                <p:cNvGrpSpPr/>
                <p:nvPr/>
              </p:nvGrpSpPr>
              <p:grpSpPr>
                <a:xfrm>
                  <a:off x="2098180" y="799745"/>
                  <a:ext cx="666750" cy="1487475"/>
                  <a:chOff x="2081162" y="4640597"/>
                  <a:chExt cx="666750" cy="1487475"/>
                </a:xfrm>
                <a:solidFill>
                  <a:schemeClr val="bg1"/>
                </a:solidFill>
              </p:grpSpPr>
              <p:sp>
                <p:nvSpPr>
                  <p:cNvPr id="98" name="Snip Diagonal Corner Rectangle 97"/>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99" name="Isosceles Triangle 98"/>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a:off x="1376407" y="550707"/>
                  <a:ext cx="2103995" cy="2011789"/>
                  <a:chOff x="1884407" y="1170827"/>
                  <a:chExt cx="2103995" cy="2011789"/>
                </a:xfrm>
              </p:grpSpPr>
              <p:pic>
                <p:nvPicPr>
                  <p:cNvPr id="91"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976088" y="1170827"/>
                    <a:ext cx="2012314" cy="2011789"/>
                  </a:xfrm>
                  <a:prstGeom prst="rect">
                    <a:avLst/>
                  </a:prstGeom>
                  <a:noFill/>
                </p:spPr>
              </p:pic>
              <p:grpSp>
                <p:nvGrpSpPr>
                  <p:cNvPr id="92" name="Group 91"/>
                  <p:cNvGrpSpPr/>
                  <p:nvPr/>
                </p:nvGrpSpPr>
                <p:grpSpPr>
                  <a:xfrm>
                    <a:off x="1884407" y="1791674"/>
                    <a:ext cx="1090092" cy="875577"/>
                    <a:chOff x="3599175" y="4220568"/>
                    <a:chExt cx="1090092" cy="875577"/>
                  </a:xfrm>
                </p:grpSpPr>
                <p:sp>
                  <p:nvSpPr>
                    <p:cNvPr id="94" name="Rounded Rectangle 93"/>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3614541" y="4243079"/>
                      <a:ext cx="1057169" cy="832818"/>
                      <a:chOff x="3705190" y="4561217"/>
                      <a:chExt cx="1057169" cy="832818"/>
                    </a:xfrm>
                  </p:grpSpPr>
                  <p:pic>
                    <p:nvPicPr>
                      <p:cNvPr id="96"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97" name="Rectangle 96"/>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93" name="Picture 4" descr="\\MAGNUM\Projects\Microsoft\Cloud Power FY12\Design\ICONS_PNG\Open_Web_Platform.png"/>
                  <p:cNvPicPr>
                    <a:picLocks noChangeAspect="1" noChangeArrowheads="1"/>
                  </p:cNvPicPr>
                  <p:nvPr/>
                </p:nvPicPr>
                <p:blipFill>
                  <a:blip r:embed="rId11" cstate="print">
                    <a:duotone>
                      <a:prstClr val="black"/>
                      <a:srgbClr val="D9C3A5">
                        <a:tint val="50000"/>
                        <a:satMod val="180000"/>
                      </a:srgbClr>
                    </a:duotone>
                  </a:blip>
                  <a:srcRect/>
                  <a:stretch>
                    <a:fillRect/>
                  </a:stretch>
                </p:blipFill>
                <p:spPr bwMode="auto">
                  <a:xfrm>
                    <a:off x="2157718" y="2016334"/>
                    <a:ext cx="556611" cy="556611"/>
                  </a:xfrm>
                  <a:prstGeom prst="rect">
                    <a:avLst/>
                  </a:prstGeom>
                  <a:noFill/>
                </p:spPr>
              </p:pic>
            </p:grpSp>
          </p:grpSp>
        </p:grpSp>
      </p:grpSp>
      <p:grpSp>
        <p:nvGrpSpPr>
          <p:cNvPr id="78" name="Group 77"/>
          <p:cNvGrpSpPr>
            <a:grpSpLocks noChangeAspect="1"/>
          </p:cNvGrpSpPr>
          <p:nvPr/>
        </p:nvGrpSpPr>
        <p:grpSpPr>
          <a:xfrm>
            <a:off x="3111302" y="2938269"/>
            <a:ext cx="1215686" cy="1151700"/>
            <a:chOff x="3384548" y="2243724"/>
            <a:chExt cx="803630" cy="761331"/>
          </a:xfrm>
        </p:grpSpPr>
        <p:sp>
          <p:nvSpPr>
            <p:cNvPr id="77" name="Rounded Rectangle 76"/>
            <p:cNvSpPr/>
            <p:nvPr/>
          </p:nvSpPr>
          <p:spPr bwMode="auto">
            <a:xfrm>
              <a:off x="3384548" y="2243724"/>
              <a:ext cx="803630" cy="761331"/>
            </a:xfrm>
            <a:prstGeom prst="roundRect">
              <a:avLst>
                <a:gd name="adj" fmla="val 761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76" name="Picture 47" descr="C:\Users\sakuu\Documents\Ballmer MGX 2011\Tile Icons\Calendar.png"/>
            <p:cNvPicPr>
              <a:picLocks noChangeAspect="1" noChangeArrowheads="1"/>
            </p:cNvPicPr>
            <p:nvPr/>
          </p:nvPicPr>
          <p:blipFill>
            <a:blip r:embed="rId12" cstate="print">
              <a:duotone>
                <a:prstClr val="black"/>
                <a:srgbClr val="D9C3A5">
                  <a:tint val="50000"/>
                  <a:satMod val="180000"/>
                </a:srgbClr>
              </a:duotone>
              <a:extLst>
                <a:ext uri="{BEBA8EAE-BF5A-486C-A8C5-ECC9F3942E4B}">
                  <a14:imgProps xmlns:a14="http://schemas.microsoft.com/office/drawing/2010/main">
                    <a14:imgLayer r:embed="rId1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black">
            <a:xfrm>
              <a:off x="3442408" y="2306321"/>
              <a:ext cx="681620" cy="6237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9" name="Straight Arrow Connector 148"/>
          <p:cNvCxnSpPr/>
          <p:nvPr/>
        </p:nvCxnSpPr>
        <p:spPr>
          <a:xfrm flipV="1">
            <a:off x="2247491" y="3620156"/>
            <a:ext cx="863809" cy="469815"/>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sp>
        <p:nvSpPr>
          <p:cNvPr id="150" name="TextBox 149"/>
          <p:cNvSpPr txBox="1"/>
          <p:nvPr/>
        </p:nvSpPr>
        <p:spPr>
          <a:xfrm>
            <a:off x="1141323" y="3239755"/>
            <a:ext cx="1747919" cy="646163"/>
          </a:xfrm>
          <a:prstGeom prst="rect">
            <a:avLst/>
          </a:prstGeom>
          <a:noFill/>
        </p:spPr>
        <p:txBody>
          <a:bodyPr wrap="square" rtlCol="0">
            <a:spAutoFit/>
          </a:bodyPr>
          <a:lstStyle/>
          <a:p>
            <a:r>
              <a:rPr lang="en-US" sz="1799" b="1" dirty="0">
                <a:latin typeface="+mj-lt"/>
              </a:rPr>
              <a:t>1. </a:t>
            </a:r>
            <a:r>
              <a:rPr lang="en-US" sz="1799" dirty="0">
                <a:latin typeface="+mj-lt"/>
              </a:rPr>
              <a:t>User updates </a:t>
            </a:r>
            <a:br>
              <a:rPr lang="en-US" sz="1799" dirty="0">
                <a:latin typeface="+mj-lt"/>
              </a:rPr>
            </a:br>
            <a:r>
              <a:rPr lang="en-US" sz="1799" dirty="0">
                <a:latin typeface="+mj-lt"/>
              </a:rPr>
              <a:t>SharePoint list</a:t>
            </a:r>
          </a:p>
        </p:txBody>
      </p:sp>
      <p:cxnSp>
        <p:nvCxnSpPr>
          <p:cNvPr id="151" name="Straight Arrow Connector 150"/>
          <p:cNvCxnSpPr/>
          <p:nvPr/>
        </p:nvCxnSpPr>
        <p:spPr>
          <a:xfrm>
            <a:off x="5512148" y="4998388"/>
            <a:ext cx="761902" cy="440349"/>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52" name="Straight Arrow Connector 151"/>
          <p:cNvCxnSpPr/>
          <p:nvPr/>
        </p:nvCxnSpPr>
        <p:spPr>
          <a:xfrm flipH="1" flipV="1">
            <a:off x="5130587" y="5257076"/>
            <a:ext cx="1162118" cy="662559"/>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54" name="Straight Arrow Connector 153"/>
          <p:cNvCxnSpPr/>
          <p:nvPr/>
        </p:nvCxnSpPr>
        <p:spPr>
          <a:xfrm flipV="1">
            <a:off x="4110763" y="2065522"/>
            <a:ext cx="1375675" cy="886124"/>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57" name="Straight Arrow Connector 156"/>
          <p:cNvCxnSpPr/>
          <p:nvPr/>
        </p:nvCxnSpPr>
        <p:spPr>
          <a:xfrm flipH="1">
            <a:off x="4326987" y="2392810"/>
            <a:ext cx="1337254" cy="813245"/>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61" name="Straight Arrow Connector 160"/>
          <p:cNvCxnSpPr/>
          <p:nvPr/>
        </p:nvCxnSpPr>
        <p:spPr>
          <a:xfrm>
            <a:off x="8185693" y="2160766"/>
            <a:ext cx="1281690" cy="891200"/>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sp>
        <p:nvSpPr>
          <p:cNvPr id="167" name="TextBox 166"/>
          <p:cNvSpPr txBox="1"/>
          <p:nvPr/>
        </p:nvSpPr>
        <p:spPr>
          <a:xfrm>
            <a:off x="3293873" y="1821136"/>
            <a:ext cx="2045163" cy="646163"/>
          </a:xfrm>
          <a:prstGeom prst="rect">
            <a:avLst/>
          </a:prstGeom>
          <a:noFill/>
        </p:spPr>
        <p:txBody>
          <a:bodyPr wrap="square" rtlCol="0">
            <a:spAutoFit/>
          </a:bodyPr>
          <a:lstStyle/>
          <a:p>
            <a:r>
              <a:rPr lang="en-US" sz="1799" b="1" dirty="0">
                <a:latin typeface="+mj-lt"/>
              </a:rPr>
              <a:t>3. </a:t>
            </a:r>
            <a:r>
              <a:rPr lang="en-US" sz="1799" dirty="0">
                <a:latin typeface="+mj-lt"/>
              </a:rPr>
              <a:t>Registered event receiver called</a:t>
            </a:r>
          </a:p>
        </p:txBody>
      </p:sp>
      <p:sp>
        <p:nvSpPr>
          <p:cNvPr id="168" name="TextBox 167"/>
          <p:cNvSpPr txBox="1"/>
          <p:nvPr/>
        </p:nvSpPr>
        <p:spPr>
          <a:xfrm>
            <a:off x="3809895" y="5678934"/>
            <a:ext cx="2331352" cy="646163"/>
          </a:xfrm>
          <a:prstGeom prst="rect">
            <a:avLst/>
          </a:prstGeom>
          <a:noFill/>
        </p:spPr>
        <p:txBody>
          <a:bodyPr wrap="square" rtlCol="0">
            <a:spAutoFit/>
          </a:bodyPr>
          <a:lstStyle/>
          <a:p>
            <a:r>
              <a:rPr lang="en-US" sz="1799" b="1" dirty="0">
                <a:latin typeface="+mj-lt"/>
              </a:rPr>
              <a:t>2. </a:t>
            </a:r>
            <a:r>
              <a:rPr lang="en-US" sz="1799" dirty="0">
                <a:latin typeface="+mj-lt"/>
              </a:rPr>
              <a:t>SharePoint requests a token from ACS</a:t>
            </a:r>
          </a:p>
        </p:txBody>
      </p:sp>
      <p:sp>
        <p:nvSpPr>
          <p:cNvPr id="169" name="TextBox 168"/>
          <p:cNvSpPr txBox="1"/>
          <p:nvPr/>
        </p:nvSpPr>
        <p:spPr>
          <a:xfrm>
            <a:off x="8849577" y="2029835"/>
            <a:ext cx="2045163" cy="646163"/>
          </a:xfrm>
          <a:prstGeom prst="rect">
            <a:avLst/>
          </a:prstGeom>
          <a:noFill/>
        </p:spPr>
        <p:txBody>
          <a:bodyPr wrap="square" rtlCol="0">
            <a:spAutoFit/>
          </a:bodyPr>
          <a:lstStyle/>
          <a:p>
            <a:r>
              <a:rPr lang="en-US" sz="1799" b="1" dirty="0">
                <a:latin typeface="+mj-lt"/>
              </a:rPr>
              <a:t>4. </a:t>
            </a:r>
            <a:r>
              <a:rPr lang="en-US" sz="1799" dirty="0">
                <a:latin typeface="+mj-lt"/>
              </a:rPr>
              <a:t>Line of business system is updated</a:t>
            </a:r>
          </a:p>
        </p:txBody>
      </p:sp>
      <p:sp>
        <p:nvSpPr>
          <p:cNvPr id="170" name="TextBox 169"/>
          <p:cNvSpPr txBox="1"/>
          <p:nvPr/>
        </p:nvSpPr>
        <p:spPr>
          <a:xfrm>
            <a:off x="4655115" y="2994426"/>
            <a:ext cx="2045163" cy="646163"/>
          </a:xfrm>
          <a:prstGeom prst="rect">
            <a:avLst/>
          </a:prstGeom>
          <a:noFill/>
        </p:spPr>
        <p:txBody>
          <a:bodyPr wrap="square" rtlCol="0">
            <a:spAutoFit/>
          </a:bodyPr>
          <a:lstStyle/>
          <a:p>
            <a:r>
              <a:rPr lang="en-US" sz="1799" b="1" dirty="0">
                <a:latin typeface="+mj-lt"/>
              </a:rPr>
              <a:t>5. </a:t>
            </a:r>
            <a:r>
              <a:rPr lang="en-US" sz="1799" dirty="0">
                <a:latin typeface="+mj-lt"/>
              </a:rPr>
              <a:t>Event receiver returns</a:t>
            </a:r>
          </a:p>
        </p:txBody>
      </p:sp>
      <p:grpSp>
        <p:nvGrpSpPr>
          <p:cNvPr id="74" name="Group 73"/>
          <p:cNvGrpSpPr/>
          <p:nvPr/>
        </p:nvGrpSpPr>
        <p:grpSpPr>
          <a:xfrm>
            <a:off x="765246" y="7551233"/>
            <a:ext cx="422972" cy="489238"/>
            <a:chOff x="739869" y="1499357"/>
            <a:chExt cx="441006" cy="494880"/>
          </a:xfrm>
        </p:grpSpPr>
        <p:sp>
          <p:nvSpPr>
            <p:cNvPr id="21" name="Oval 20"/>
            <p:cNvSpPr/>
            <p:nvPr/>
          </p:nvSpPr>
          <p:spPr bwMode="auto">
            <a:xfrm>
              <a:off x="761022" y="1525591"/>
              <a:ext cx="419853" cy="4289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p:cNvSpPr txBox="1"/>
            <p:nvPr/>
          </p:nvSpPr>
          <p:spPr>
            <a:xfrm>
              <a:off x="739869" y="1499357"/>
              <a:ext cx="363391" cy="494880"/>
            </a:xfrm>
            <a:prstGeom prst="rect">
              <a:avLst/>
            </a:prstGeom>
            <a:noFill/>
          </p:spPr>
          <p:txBody>
            <a:bodyPr wrap="square" lIns="182832" tIns="146266" rIns="182832" bIns="146266" rtlCol="0">
              <a:spAutoFit/>
            </a:bodyPr>
            <a:lstStyle/>
            <a:p>
              <a:pPr>
                <a:lnSpc>
                  <a:spcPct val="90000"/>
                </a:lnSpc>
                <a:spcAft>
                  <a:spcPts val="600"/>
                </a:spcAft>
              </a:pPr>
              <a:r>
                <a:rPr lang="en-US" sz="1400" dirty="0">
                  <a:solidFill>
                    <a:schemeClr val="bg1"/>
                  </a:solidFill>
                </a:rPr>
                <a:t>1</a:t>
              </a:r>
              <a:endParaRPr lang="en-US" sz="2399" dirty="0">
                <a:solidFill>
                  <a:schemeClr val="bg1"/>
                </a:solidFill>
              </a:endParaRPr>
            </a:p>
          </p:txBody>
        </p:sp>
      </p:grpSp>
    </p:spTree>
    <p:extLst>
      <p:ext uri="{BB962C8B-B14F-4D97-AF65-F5344CB8AC3E}">
        <p14:creationId xmlns:p14="http://schemas.microsoft.com/office/powerpoint/2010/main" val="2716849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par>
                                <p:cTn id="8" presetID="10"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1300"/>
                                        <p:tgtEl>
                                          <p:spTgt spid="1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80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2200"/>
                                        <p:tgtEl>
                                          <p:spTgt spid="152"/>
                                        </p:tgtEl>
                                      </p:cBhvr>
                                    </p:animEffect>
                                  </p:childTnLst>
                                </p:cTn>
                              </p:par>
                              <p:par>
                                <p:cTn id="16" presetID="10" presetClass="entr" presetSubtype="0" fill="hold" nodeType="withEffect">
                                  <p:stCondLst>
                                    <p:cond delay="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1000"/>
                                        <p:tgtEl>
                                          <p:spTgt spid="1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8"/>
                                        </p:tgtEl>
                                        <p:attrNameLst>
                                          <p:attrName>style.visibility</p:attrName>
                                        </p:attrNameLst>
                                      </p:cBhvr>
                                      <p:to>
                                        <p:strVal val="visible"/>
                                      </p:to>
                                    </p:set>
                                    <p:animEffect transition="in" filter="fade">
                                      <p:cBhvr>
                                        <p:cTn id="21" dur="500"/>
                                        <p:tgtEl>
                                          <p:spTgt spid="16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fade">
                                      <p:cBhvr>
                                        <p:cTn id="26" dur="2000"/>
                                        <p:tgtEl>
                                          <p:spTgt spid="1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7"/>
                                        </p:tgtEl>
                                        <p:attrNameLst>
                                          <p:attrName>style.visibility</p:attrName>
                                        </p:attrNameLst>
                                      </p:cBhvr>
                                      <p:to>
                                        <p:strVal val="visible"/>
                                      </p:to>
                                    </p:set>
                                    <p:animEffect transition="in" filter="fade">
                                      <p:cBhvr>
                                        <p:cTn id="29" dur="500"/>
                                        <p:tgtEl>
                                          <p:spTgt spid="1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9"/>
                                        </p:tgtEl>
                                        <p:attrNameLst>
                                          <p:attrName>style.visibility</p:attrName>
                                        </p:attrNameLst>
                                      </p:cBhvr>
                                      <p:to>
                                        <p:strVal val="visible"/>
                                      </p:to>
                                    </p:set>
                                    <p:animEffect transition="in" filter="fade">
                                      <p:cBhvr>
                                        <p:cTn id="34" dur="500"/>
                                        <p:tgtEl>
                                          <p:spTgt spid="169"/>
                                        </p:tgtEl>
                                      </p:cBhvr>
                                    </p:animEffect>
                                  </p:childTnLst>
                                </p:cTn>
                              </p:par>
                              <p:par>
                                <p:cTn id="35" presetID="10" presetClass="entr" presetSubtype="0" fill="hold" nodeType="with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fade">
                                      <p:cBhvr>
                                        <p:cTn id="37" dur="2000"/>
                                        <p:tgtEl>
                                          <p:spTgt spid="1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500"/>
                                        <p:tgtEl>
                                          <p:spTgt spid="170"/>
                                        </p:tgtEl>
                                      </p:cBhvr>
                                    </p:animEffect>
                                  </p:childTnLst>
                                </p:cTn>
                              </p:par>
                              <p:par>
                                <p:cTn id="43" presetID="10" presetClass="entr" presetSubtype="0" fill="hold" nodeType="withEffect">
                                  <p:stCondLst>
                                    <p:cond delay="0"/>
                                  </p:stCondLst>
                                  <p:childTnLst>
                                    <p:set>
                                      <p:cBhvr>
                                        <p:cTn id="44" dur="1" fill="hold">
                                          <p:stCondLst>
                                            <p:cond delay="0"/>
                                          </p:stCondLst>
                                        </p:cTn>
                                        <p:tgtEl>
                                          <p:spTgt spid="157"/>
                                        </p:tgtEl>
                                        <p:attrNameLst>
                                          <p:attrName>style.visibility</p:attrName>
                                        </p:attrNameLst>
                                      </p:cBhvr>
                                      <p:to>
                                        <p:strVal val="visible"/>
                                      </p:to>
                                    </p:set>
                                    <p:animEffect transition="in" filter="fade">
                                      <p:cBhvr>
                                        <p:cTn id="45" dur="2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67" grpId="0"/>
      <p:bldP spid="168" grpId="0"/>
      <p:bldP spid="169" grpId="0"/>
      <p:bldP spid="17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event receivers </a:t>
            </a:r>
            <a:r>
              <a:rPr lang="en-US" dirty="0"/>
              <a:t>– </a:t>
            </a:r>
            <a:r>
              <a:rPr lang="en-US" dirty="0" smtClean="0"/>
              <a:t>callback</a:t>
            </a:r>
            <a:endParaRPr lang="en-US" dirty="0"/>
          </a:p>
        </p:txBody>
      </p:sp>
      <p:grpSp>
        <p:nvGrpSpPr>
          <p:cNvPr id="3" name="Group 2"/>
          <p:cNvGrpSpPr>
            <a:grpSpLocks noChangeAspect="1"/>
          </p:cNvGrpSpPr>
          <p:nvPr/>
        </p:nvGrpSpPr>
        <p:grpSpPr>
          <a:xfrm>
            <a:off x="6310162" y="4828911"/>
            <a:ext cx="1830812" cy="1691559"/>
            <a:chOff x="4583290" y="569756"/>
            <a:chExt cx="2539971" cy="2346772"/>
          </a:xfrm>
        </p:grpSpPr>
        <p:sp>
          <p:nvSpPr>
            <p:cNvPr id="4" name="Flowchart: Process 3"/>
            <p:cNvSpPr/>
            <p:nvPr/>
          </p:nvSpPr>
          <p:spPr bwMode="auto">
            <a:xfrm>
              <a:off x="4583290" y="569756"/>
              <a:ext cx="2421116" cy="2325043"/>
            </a:xfrm>
            <a:prstGeom prst="flowChartProcess">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nvGrpSpPr>
            <p:cNvPr id="5" name="Group 4"/>
            <p:cNvGrpSpPr/>
            <p:nvPr/>
          </p:nvGrpSpPr>
          <p:grpSpPr>
            <a:xfrm>
              <a:off x="5032508" y="904739"/>
              <a:ext cx="2090753" cy="2011789"/>
              <a:chOff x="3404188" y="2365141"/>
              <a:chExt cx="2090753" cy="2011789"/>
            </a:xfrm>
          </p:grpSpPr>
          <p:grpSp>
            <p:nvGrpSpPr>
              <p:cNvPr id="7" name="Group 6"/>
              <p:cNvGrpSpPr/>
              <p:nvPr/>
            </p:nvGrpSpPr>
            <p:grpSpPr>
              <a:xfrm>
                <a:off x="4131580" y="2634725"/>
                <a:ext cx="666750" cy="1487475"/>
                <a:chOff x="2081162" y="4640597"/>
                <a:chExt cx="666750" cy="1487475"/>
              </a:xfrm>
              <a:solidFill>
                <a:schemeClr val="bg1"/>
              </a:solidFill>
            </p:grpSpPr>
            <p:sp>
              <p:nvSpPr>
                <p:cNvPr id="18" name="Snip Diagonal Corner Rectangle 17"/>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19" name="Isosceles Triangle 18"/>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20" name="Isosceles Triangle 19"/>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pic>
            <p:nvPicPr>
              <p:cNvPr id="8"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3482627" y="2365141"/>
                <a:ext cx="2012314" cy="2011789"/>
              </a:xfrm>
              <a:prstGeom prst="rect">
                <a:avLst/>
              </a:prstGeom>
              <a:noFill/>
            </p:spPr>
          </p:pic>
          <p:grpSp>
            <p:nvGrpSpPr>
              <p:cNvPr id="9" name="Group 8"/>
              <p:cNvGrpSpPr/>
              <p:nvPr/>
            </p:nvGrpSpPr>
            <p:grpSpPr>
              <a:xfrm>
                <a:off x="3404188" y="2985988"/>
                <a:ext cx="1090092" cy="875577"/>
                <a:chOff x="8224522" y="1953280"/>
                <a:chExt cx="1090092" cy="875577"/>
              </a:xfrm>
            </p:grpSpPr>
            <p:grpSp>
              <p:nvGrpSpPr>
                <p:cNvPr id="10" name="Group 9"/>
                <p:cNvGrpSpPr/>
                <p:nvPr/>
              </p:nvGrpSpPr>
              <p:grpSpPr>
                <a:xfrm>
                  <a:off x="8224522" y="1953280"/>
                  <a:ext cx="1090092" cy="875577"/>
                  <a:chOff x="3599175" y="4220568"/>
                  <a:chExt cx="1090092" cy="875577"/>
                </a:xfrm>
              </p:grpSpPr>
              <p:sp>
                <p:nvSpPr>
                  <p:cNvPr id="14" name="Rounded Rectangle 13"/>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nvGrpSpPr>
                  <p:cNvPr id="15" name="Group 14"/>
                  <p:cNvGrpSpPr/>
                  <p:nvPr/>
                </p:nvGrpSpPr>
                <p:grpSpPr>
                  <a:xfrm>
                    <a:off x="3614541" y="4243079"/>
                    <a:ext cx="1057169" cy="832818"/>
                    <a:chOff x="3705190" y="4561217"/>
                    <a:chExt cx="1057169" cy="832818"/>
                  </a:xfrm>
                </p:grpSpPr>
                <p:pic>
                  <p:nvPicPr>
                    <p:cNvPr id="16"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17" name="Rectangle 16"/>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grpSp>
            <p:grpSp>
              <p:nvGrpSpPr>
                <p:cNvPr id="11" name="Group 10"/>
                <p:cNvGrpSpPr/>
                <p:nvPr/>
              </p:nvGrpSpPr>
              <p:grpSpPr>
                <a:xfrm>
                  <a:off x="8490140" y="2176722"/>
                  <a:ext cx="637210" cy="553161"/>
                  <a:chOff x="5768367" y="2467303"/>
                  <a:chExt cx="637210" cy="553161"/>
                </a:xfrm>
              </p:grpSpPr>
              <p:pic>
                <p:nvPicPr>
                  <p:cNvPr id="12" name="Picture 4" descr="\\MAGNUM\Projects\Microsoft\Cloud Power FY12\Design\Icons\PNGs\IT_guy.png"/>
                  <p:cNvPicPr>
                    <a:picLocks noChangeAspect="1" noChangeArrowheads="1"/>
                  </p:cNvPicPr>
                  <p:nvPr/>
                </p:nvPicPr>
                <p:blipFill>
                  <a:blip r:embed="rId5" cstate="print">
                    <a:duotone>
                      <a:prstClr val="black"/>
                      <a:srgbClr val="D9C3A5">
                        <a:tint val="50000"/>
                        <a:satMod val="180000"/>
                      </a:srgbClr>
                    </a:duotone>
                  </a:blip>
                  <a:srcRect/>
                  <a:stretch>
                    <a:fillRect/>
                  </a:stretch>
                </p:blipFill>
                <p:spPr bwMode="auto">
                  <a:xfrm>
                    <a:off x="5852416" y="2467303"/>
                    <a:ext cx="553161" cy="553161"/>
                  </a:xfrm>
                  <a:prstGeom prst="rect">
                    <a:avLst/>
                  </a:prstGeom>
                  <a:noFill/>
                </p:spPr>
              </p:pic>
              <p:pic>
                <p:nvPicPr>
                  <p:cNvPr id="13" name="Picture 3" descr="\\MAGNUM\Projects\Microsoft\Cloud Power FY12\Design\ICONS_PNG\Confidentiality.png"/>
                  <p:cNvPicPr>
                    <a:picLocks noChangeAspect="1" noChangeArrowheads="1"/>
                  </p:cNvPicPr>
                  <p:nvPr/>
                </p:nvPicPr>
                <p:blipFill>
                  <a:blip r:embed="rId6" cstate="print">
                    <a:duotone>
                      <a:prstClr val="black"/>
                      <a:srgbClr val="D9C3A5">
                        <a:tint val="50000"/>
                        <a:satMod val="180000"/>
                      </a:srgbClr>
                    </a:duotone>
                  </a:blip>
                  <a:srcRect/>
                  <a:stretch>
                    <a:fillRect/>
                  </a:stretch>
                </p:blipFill>
                <p:spPr bwMode="auto">
                  <a:xfrm>
                    <a:off x="5768367" y="2655722"/>
                    <a:ext cx="364742" cy="364742"/>
                  </a:xfrm>
                  <a:prstGeom prst="rect">
                    <a:avLst/>
                  </a:prstGeom>
                  <a:noFill/>
                </p:spPr>
              </p:pic>
            </p:grpSp>
          </p:grpSp>
        </p:grpSp>
        <p:sp>
          <p:nvSpPr>
            <p:cNvPr id="6" name="TextBox 5"/>
            <p:cNvSpPr txBox="1"/>
            <p:nvPr/>
          </p:nvSpPr>
          <p:spPr>
            <a:xfrm>
              <a:off x="5528864" y="651867"/>
              <a:ext cx="578069" cy="426881"/>
            </a:xfrm>
            <a:prstGeom prst="rect">
              <a:avLst/>
            </a:prstGeom>
            <a:noFill/>
          </p:spPr>
          <p:txBody>
            <a:bodyPr wrap="none" lIns="0" tIns="0" rIns="0" bIns="0" rtlCol="0">
              <a:spAutoFit/>
            </a:bodyPr>
            <a:lstStyle/>
            <a:p>
              <a:r>
                <a:rPr lang="en-US" sz="1999" spc="-70" dirty="0">
                  <a:solidFill>
                    <a:schemeClr val="tx2"/>
                  </a:solidFill>
                  <a:latin typeface="+mj-lt"/>
                </a:rPr>
                <a:t>ACS</a:t>
              </a:r>
            </a:p>
          </p:txBody>
        </p:sp>
      </p:grpSp>
      <p:grpSp>
        <p:nvGrpSpPr>
          <p:cNvPr id="39" name="Group 38"/>
          <p:cNvGrpSpPr>
            <a:grpSpLocks noChangeAspect="1"/>
          </p:cNvGrpSpPr>
          <p:nvPr/>
        </p:nvGrpSpPr>
        <p:grpSpPr>
          <a:xfrm>
            <a:off x="639014" y="4175131"/>
            <a:ext cx="1746186" cy="1491545"/>
            <a:chOff x="282221" y="3885799"/>
            <a:chExt cx="2502765" cy="2137791"/>
          </a:xfrm>
        </p:grpSpPr>
        <p:sp>
          <p:nvSpPr>
            <p:cNvPr id="40" name="Flowchart: Process 39"/>
            <p:cNvSpPr/>
            <p:nvPr/>
          </p:nvSpPr>
          <p:spPr bwMode="auto">
            <a:xfrm>
              <a:off x="282221" y="3885799"/>
              <a:ext cx="2502765" cy="2137791"/>
            </a:xfrm>
            <a:prstGeom prst="flowChartProcess">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373159" y="4322687"/>
              <a:ext cx="2411827" cy="1590551"/>
              <a:chOff x="2667934" y="1586479"/>
              <a:chExt cx="2411827" cy="1590551"/>
            </a:xfrm>
          </p:grpSpPr>
          <p:pic>
            <p:nvPicPr>
              <p:cNvPr id="43" name="Picture 6" descr="\\MAGNUM\Projects\Microsoft\Cloud Power FY12\Design\ICONS_PNG\Professionals.png"/>
              <p:cNvPicPr>
                <a:picLocks noChangeAspect="1" noChangeArrowheads="1"/>
              </p:cNvPicPr>
              <p:nvPr/>
            </p:nvPicPr>
            <p:blipFill>
              <a:blip r:embed="rId7" cstate="print">
                <a:duotone>
                  <a:prstClr val="black"/>
                  <a:srgbClr val="D9C3A5">
                    <a:tint val="50000"/>
                    <a:satMod val="180000"/>
                  </a:srgbClr>
                </a:duotone>
              </a:blip>
              <a:srcRect/>
              <a:stretch>
                <a:fillRect/>
              </a:stretch>
            </p:blipFill>
            <p:spPr bwMode="auto">
              <a:xfrm>
                <a:off x="2667934" y="1695955"/>
                <a:ext cx="1371957" cy="1371600"/>
              </a:xfrm>
              <a:prstGeom prst="rect">
                <a:avLst/>
              </a:prstGeom>
              <a:noFill/>
            </p:spPr>
          </p:pic>
          <p:pic>
            <p:nvPicPr>
              <p:cNvPr id="44" name="Picture 43" descr="\\MAGNUM\Projects\Microsoft\Cloud Power FY12\Design\ICONS_PNG\Laptop.png"/>
              <p:cNvPicPr>
                <a:picLocks noChangeAspect="1" noChangeArrowheads="1"/>
              </p:cNvPicPr>
              <p:nvPr/>
            </p:nvPicPr>
            <p:blipFill>
              <a:blip r:embed="rId8" cstate="print">
                <a:duotone>
                  <a:prstClr val="black"/>
                  <a:srgbClr val="D9C3A5">
                    <a:tint val="50000"/>
                    <a:satMod val="180000"/>
                  </a:srgbClr>
                </a:duotone>
              </a:blip>
              <a:srcRect/>
              <a:stretch>
                <a:fillRect/>
              </a:stretch>
            </p:blipFill>
            <p:spPr bwMode="auto">
              <a:xfrm>
                <a:off x="3488796" y="1586479"/>
                <a:ext cx="1590965" cy="1590551"/>
              </a:xfrm>
              <a:prstGeom prst="rect">
                <a:avLst/>
              </a:prstGeom>
              <a:noFill/>
            </p:spPr>
          </p:pic>
        </p:grpSp>
        <p:sp>
          <p:nvSpPr>
            <p:cNvPr id="42" name="TextBox 41"/>
            <p:cNvSpPr txBox="1"/>
            <p:nvPr/>
          </p:nvSpPr>
          <p:spPr>
            <a:xfrm>
              <a:off x="1204712" y="4001427"/>
              <a:ext cx="770764" cy="441013"/>
            </a:xfrm>
            <a:prstGeom prst="rect">
              <a:avLst/>
            </a:prstGeom>
            <a:noFill/>
          </p:spPr>
          <p:txBody>
            <a:bodyPr wrap="none" lIns="0" tIns="0" rIns="0" bIns="0" rtlCol="0">
              <a:spAutoFit/>
            </a:bodyPr>
            <a:lstStyle/>
            <a:p>
              <a:r>
                <a:rPr lang="en-US" sz="1999" spc="-70" dirty="0">
                  <a:solidFill>
                    <a:schemeClr val="accent1"/>
                  </a:solidFill>
                  <a:latin typeface="+mj-lt"/>
                </a:rPr>
                <a:t>Users</a:t>
              </a:r>
            </a:p>
          </p:txBody>
        </p:sp>
      </p:grpSp>
      <p:grpSp>
        <p:nvGrpSpPr>
          <p:cNvPr id="45" name="Group 44"/>
          <p:cNvGrpSpPr>
            <a:grpSpLocks noChangeAspect="1"/>
          </p:cNvGrpSpPr>
          <p:nvPr/>
        </p:nvGrpSpPr>
        <p:grpSpPr>
          <a:xfrm>
            <a:off x="9529446" y="3184044"/>
            <a:ext cx="2380596" cy="1835522"/>
            <a:chOff x="8615232" y="2940633"/>
            <a:chExt cx="3182688" cy="2453961"/>
          </a:xfrm>
        </p:grpSpPr>
        <p:sp>
          <p:nvSpPr>
            <p:cNvPr id="46" name="Rectangle 45"/>
            <p:cNvSpPr/>
            <p:nvPr/>
          </p:nvSpPr>
          <p:spPr>
            <a:xfrm>
              <a:off x="8615232" y="2940633"/>
              <a:ext cx="2727094" cy="2100975"/>
            </a:xfrm>
            <a:prstGeom prst="rect">
              <a:avLst/>
            </a:prstGeom>
            <a:solidFill>
              <a:schemeClr val="bg1">
                <a:lumMod val="95000"/>
                <a:alpha val="90000"/>
              </a:schemeClr>
            </a:solidFill>
            <a:ln>
              <a:solidFill>
                <a:schemeClr val="bg2"/>
              </a:solidFill>
            </a:ln>
          </p:spPr>
          <p:style>
            <a:lnRef idx="2">
              <a:schemeClr val="accent2"/>
            </a:lnRef>
            <a:fillRef idx="1">
              <a:schemeClr val="lt1"/>
            </a:fillRef>
            <a:effectRef idx="0">
              <a:schemeClr val="accent2"/>
            </a:effectRef>
            <a:fontRef idx="minor">
              <a:schemeClr val="dk1"/>
            </a:fontRef>
          </p:style>
          <p:txBody>
            <a:bodyPr rtlCol="0" anchor="t"/>
            <a:lstStyle/>
            <a:p>
              <a:r>
                <a:rPr lang="en-US" sz="1999" dirty="0">
                  <a:solidFill>
                    <a:schemeClr val="tx2"/>
                  </a:solidFill>
                  <a:latin typeface="Segoe UI Light" panose="020B0502040204020203" pitchFamily="34" charset="0"/>
                  <a:ea typeface="Segoe UI" pitchFamily="34" charset="0"/>
                  <a:cs typeface="Segoe UI Light" panose="020B0502040204020203" pitchFamily="34" charset="0"/>
                </a:rPr>
                <a:t>External System</a:t>
              </a:r>
            </a:p>
          </p:txBody>
        </p:sp>
        <p:grpSp>
          <p:nvGrpSpPr>
            <p:cNvPr id="47" name="Group 46"/>
            <p:cNvGrpSpPr>
              <a:grpSpLocks noChangeAspect="1"/>
            </p:cNvGrpSpPr>
            <p:nvPr/>
          </p:nvGrpSpPr>
          <p:grpSpPr>
            <a:xfrm>
              <a:off x="10023120" y="3280445"/>
              <a:ext cx="1774800" cy="1774337"/>
              <a:chOff x="6849580" y="4206958"/>
              <a:chExt cx="2012314" cy="2011789"/>
            </a:xfrm>
          </p:grpSpPr>
          <p:grpSp>
            <p:nvGrpSpPr>
              <p:cNvPr id="68" name="Group 67"/>
              <p:cNvGrpSpPr/>
              <p:nvPr/>
            </p:nvGrpSpPr>
            <p:grpSpPr>
              <a:xfrm>
                <a:off x="7487957" y="4470625"/>
                <a:ext cx="666750" cy="1487475"/>
                <a:chOff x="2081162" y="4640597"/>
                <a:chExt cx="666750" cy="1487475"/>
              </a:xfrm>
              <a:solidFill>
                <a:schemeClr val="bg1"/>
              </a:solidFill>
            </p:grpSpPr>
            <p:sp>
              <p:nvSpPr>
                <p:cNvPr id="70" name="Snip Diagonal Corner Rectangle 69"/>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71" name="Isosceles Triangle 70"/>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72" name="Isosceles Triangle 71"/>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pic>
            <p:nvPicPr>
              <p:cNvPr id="69"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48" name="Group 47"/>
            <p:cNvGrpSpPr>
              <a:grpSpLocks noChangeAspect="1"/>
            </p:cNvGrpSpPr>
            <p:nvPr/>
          </p:nvGrpSpPr>
          <p:grpSpPr>
            <a:xfrm>
              <a:off x="9581427" y="3619794"/>
              <a:ext cx="1774724" cy="1774800"/>
              <a:chOff x="6849580" y="4206958"/>
              <a:chExt cx="2012314" cy="2011789"/>
            </a:xfrm>
          </p:grpSpPr>
          <p:grpSp>
            <p:nvGrpSpPr>
              <p:cNvPr id="63" name="Group 62"/>
              <p:cNvGrpSpPr/>
              <p:nvPr/>
            </p:nvGrpSpPr>
            <p:grpSpPr>
              <a:xfrm>
                <a:off x="7487957" y="4470625"/>
                <a:ext cx="666750" cy="1487475"/>
                <a:chOff x="2081162" y="4640597"/>
                <a:chExt cx="666750" cy="1487475"/>
              </a:xfrm>
              <a:solidFill>
                <a:schemeClr val="bg1"/>
              </a:solidFill>
            </p:grpSpPr>
            <p:sp>
              <p:nvSpPr>
                <p:cNvPr id="65" name="Snip Diagonal Corner Rectangle 64"/>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66" name="Isosceles Triangle 65"/>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67" name="Isosceles Triangle 66"/>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pic>
            <p:nvPicPr>
              <p:cNvPr id="64"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49" name="Group 48"/>
            <p:cNvGrpSpPr>
              <a:grpSpLocks noChangeAspect="1"/>
            </p:cNvGrpSpPr>
            <p:nvPr/>
          </p:nvGrpSpPr>
          <p:grpSpPr>
            <a:xfrm>
              <a:off x="8957770" y="3307914"/>
              <a:ext cx="1848871" cy="1774800"/>
              <a:chOff x="6597379" y="1670285"/>
              <a:chExt cx="2095751" cy="2011789"/>
            </a:xfrm>
          </p:grpSpPr>
          <p:grpSp>
            <p:nvGrpSpPr>
              <p:cNvPr id="50" name="Group 49"/>
              <p:cNvGrpSpPr/>
              <p:nvPr/>
            </p:nvGrpSpPr>
            <p:grpSpPr>
              <a:xfrm>
                <a:off x="6680816" y="1670285"/>
                <a:ext cx="2012314" cy="2011789"/>
                <a:chOff x="6849580" y="4206958"/>
                <a:chExt cx="2012314" cy="2011789"/>
              </a:xfrm>
            </p:grpSpPr>
            <p:grpSp>
              <p:nvGrpSpPr>
                <p:cNvPr id="58" name="Group 57"/>
                <p:cNvGrpSpPr/>
                <p:nvPr/>
              </p:nvGrpSpPr>
              <p:grpSpPr>
                <a:xfrm>
                  <a:off x="7487957" y="4470625"/>
                  <a:ext cx="666750" cy="1487475"/>
                  <a:chOff x="2081162" y="4640597"/>
                  <a:chExt cx="666750" cy="1487475"/>
                </a:xfrm>
                <a:solidFill>
                  <a:schemeClr val="bg1"/>
                </a:solidFill>
              </p:grpSpPr>
              <p:sp>
                <p:nvSpPr>
                  <p:cNvPr id="60" name="Snip Diagonal Corner Rectangle 59"/>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61" name="Isosceles Triangle 60"/>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62" name="Isosceles Triangle 61"/>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pic>
              <p:nvPicPr>
                <p:cNvPr id="59"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51" name="Group 50"/>
              <p:cNvGrpSpPr/>
              <p:nvPr/>
            </p:nvGrpSpPr>
            <p:grpSpPr>
              <a:xfrm>
                <a:off x="6597379" y="2286514"/>
                <a:ext cx="1090092" cy="875577"/>
                <a:chOff x="8743255" y="3259944"/>
                <a:chExt cx="1090092" cy="875577"/>
              </a:xfrm>
            </p:grpSpPr>
            <p:grpSp>
              <p:nvGrpSpPr>
                <p:cNvPr id="52" name="Group 51"/>
                <p:cNvGrpSpPr/>
                <p:nvPr/>
              </p:nvGrpSpPr>
              <p:grpSpPr>
                <a:xfrm>
                  <a:off x="8743255" y="3259944"/>
                  <a:ext cx="1090092" cy="875577"/>
                  <a:chOff x="3599175" y="4220568"/>
                  <a:chExt cx="1090092" cy="875577"/>
                </a:xfrm>
              </p:grpSpPr>
              <p:sp>
                <p:nvSpPr>
                  <p:cNvPr id="54" name="Rounded Rectangle 53"/>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nvGrpSpPr>
                  <p:cNvPr id="55" name="Group 54"/>
                  <p:cNvGrpSpPr/>
                  <p:nvPr/>
                </p:nvGrpSpPr>
                <p:grpSpPr>
                  <a:xfrm>
                    <a:off x="3614541" y="4243079"/>
                    <a:ext cx="1057169" cy="832818"/>
                    <a:chOff x="3705190" y="4561217"/>
                    <a:chExt cx="1057169" cy="832818"/>
                  </a:xfrm>
                </p:grpSpPr>
                <p:pic>
                  <p:nvPicPr>
                    <p:cNvPr id="56"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57" name="Rectangle 56"/>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grpSp>
            <p:pic>
              <p:nvPicPr>
                <p:cNvPr id="53" name="Picture 6" descr="\\MAGNUM\Projects\Microsoft\Cloud Power FY12\Design\Icons\PNGs\Web Service.png"/>
                <p:cNvPicPr>
                  <a:picLocks noChangeAspect="1" noChangeArrowheads="1"/>
                </p:cNvPicPr>
                <p:nvPr/>
              </p:nvPicPr>
              <p:blipFill>
                <a:blip r:embed="rId9" cstate="print">
                  <a:duotone>
                    <a:prstClr val="black"/>
                    <a:srgbClr val="D9C3A5">
                      <a:tint val="50000"/>
                      <a:satMod val="180000"/>
                    </a:srgbClr>
                  </a:duotone>
                </a:blip>
                <a:srcRect/>
                <a:stretch>
                  <a:fillRect/>
                </a:stretch>
              </p:blipFill>
              <p:spPr bwMode="auto">
                <a:xfrm>
                  <a:off x="8940963" y="3420018"/>
                  <a:ext cx="684177" cy="684000"/>
                </a:xfrm>
                <a:prstGeom prst="rect">
                  <a:avLst/>
                </a:prstGeom>
                <a:noFill/>
              </p:spPr>
            </p:pic>
          </p:grpSp>
        </p:grpSp>
      </p:grpSp>
      <p:grpSp>
        <p:nvGrpSpPr>
          <p:cNvPr id="81" name="Group 80"/>
          <p:cNvGrpSpPr>
            <a:grpSpLocks noChangeAspect="1"/>
          </p:cNvGrpSpPr>
          <p:nvPr/>
        </p:nvGrpSpPr>
        <p:grpSpPr>
          <a:xfrm>
            <a:off x="5758666" y="1216444"/>
            <a:ext cx="2348430" cy="1835522"/>
            <a:chOff x="5170311" y="1342992"/>
            <a:chExt cx="2553752" cy="1995999"/>
          </a:xfrm>
        </p:grpSpPr>
        <p:grpSp>
          <p:nvGrpSpPr>
            <p:cNvPr id="38" name="Group 37"/>
            <p:cNvGrpSpPr/>
            <p:nvPr/>
          </p:nvGrpSpPr>
          <p:grpSpPr>
            <a:xfrm>
              <a:off x="5466285" y="1342992"/>
              <a:ext cx="2257778" cy="1995999"/>
              <a:chOff x="9268178" y="2835069"/>
              <a:chExt cx="2257778" cy="1995999"/>
            </a:xfrm>
          </p:grpSpPr>
          <p:sp>
            <p:nvSpPr>
              <p:cNvPr id="22" name="Flowchart: Process 21"/>
              <p:cNvSpPr/>
              <p:nvPr/>
            </p:nvSpPr>
            <p:spPr bwMode="auto">
              <a:xfrm>
                <a:off x="9268178" y="2892834"/>
                <a:ext cx="2257778" cy="1938234"/>
              </a:xfrm>
              <a:prstGeom prst="flowChartProcess">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nvGrpSpPr>
              <p:cNvPr id="23" name="Group 22"/>
              <p:cNvGrpSpPr/>
              <p:nvPr/>
            </p:nvGrpSpPr>
            <p:grpSpPr>
              <a:xfrm>
                <a:off x="9588959" y="2835069"/>
                <a:ext cx="1847151" cy="1762310"/>
                <a:chOff x="6597379" y="1670285"/>
                <a:chExt cx="2108638" cy="2011789"/>
              </a:xfrm>
            </p:grpSpPr>
            <p:grpSp>
              <p:nvGrpSpPr>
                <p:cNvPr id="25" name="Group 24"/>
                <p:cNvGrpSpPr/>
                <p:nvPr/>
              </p:nvGrpSpPr>
              <p:grpSpPr>
                <a:xfrm>
                  <a:off x="6693703" y="1670285"/>
                  <a:ext cx="2012314" cy="2011789"/>
                  <a:chOff x="6862467" y="4206958"/>
                  <a:chExt cx="2012314" cy="2011789"/>
                </a:xfrm>
              </p:grpSpPr>
              <p:grpSp>
                <p:nvGrpSpPr>
                  <p:cNvPr id="33" name="Group 32"/>
                  <p:cNvGrpSpPr/>
                  <p:nvPr/>
                </p:nvGrpSpPr>
                <p:grpSpPr>
                  <a:xfrm>
                    <a:off x="7487957" y="4470625"/>
                    <a:ext cx="666750" cy="1487475"/>
                    <a:chOff x="2081162" y="4640597"/>
                    <a:chExt cx="666750" cy="1487475"/>
                  </a:xfrm>
                  <a:solidFill>
                    <a:schemeClr val="bg1"/>
                  </a:solidFill>
                </p:grpSpPr>
                <p:sp>
                  <p:nvSpPr>
                    <p:cNvPr id="35" name="Snip Diagonal Corner Rectangle 34"/>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36" name="Isosceles Triangle 35"/>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sp>
                  <p:nvSpPr>
                    <p:cNvPr id="37" name="Isosceles Triangle 36"/>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pic>
                <p:nvPicPr>
                  <p:cNvPr id="34"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62467" y="4206958"/>
                    <a:ext cx="2012314" cy="2011789"/>
                  </a:xfrm>
                  <a:prstGeom prst="rect">
                    <a:avLst/>
                  </a:prstGeom>
                  <a:noFill/>
                </p:spPr>
              </p:pic>
            </p:grpSp>
            <p:grpSp>
              <p:nvGrpSpPr>
                <p:cNvPr id="26" name="Group 25"/>
                <p:cNvGrpSpPr/>
                <p:nvPr/>
              </p:nvGrpSpPr>
              <p:grpSpPr>
                <a:xfrm>
                  <a:off x="6597379" y="2286514"/>
                  <a:ext cx="1090092" cy="875577"/>
                  <a:chOff x="8743255" y="3259944"/>
                  <a:chExt cx="1090092" cy="875577"/>
                </a:xfrm>
              </p:grpSpPr>
              <p:grpSp>
                <p:nvGrpSpPr>
                  <p:cNvPr id="27" name="Group 26"/>
                  <p:cNvGrpSpPr/>
                  <p:nvPr/>
                </p:nvGrpSpPr>
                <p:grpSpPr>
                  <a:xfrm>
                    <a:off x="8743255" y="3259944"/>
                    <a:ext cx="1090092" cy="875577"/>
                    <a:chOff x="3599175" y="4220568"/>
                    <a:chExt cx="1090092" cy="875577"/>
                  </a:xfrm>
                </p:grpSpPr>
                <p:sp>
                  <p:nvSpPr>
                    <p:cNvPr id="29" name="Rounded Rectangle 28"/>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nvGrpSpPr>
                    <p:cNvPr id="30" name="Group 29"/>
                    <p:cNvGrpSpPr/>
                    <p:nvPr/>
                  </p:nvGrpSpPr>
                  <p:grpSpPr>
                    <a:xfrm>
                      <a:off x="3614541" y="4243079"/>
                      <a:ext cx="1057169" cy="832818"/>
                      <a:chOff x="3705190" y="4561217"/>
                      <a:chExt cx="1057169" cy="832818"/>
                    </a:xfrm>
                  </p:grpSpPr>
                  <p:pic>
                    <p:nvPicPr>
                      <p:cNvPr id="31"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32" name="Rectangle 31"/>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solidFill>
                            <a:sysClr val="windowText" lastClr="000000"/>
                          </a:solidFill>
                          <a:ea typeface="Segoe UI" pitchFamily="34" charset="0"/>
                          <a:cs typeface="Segoe UI" pitchFamily="34" charset="0"/>
                        </a:endParaRPr>
                      </a:p>
                    </p:txBody>
                  </p:sp>
                </p:grpSp>
              </p:grpSp>
              <p:pic>
                <p:nvPicPr>
                  <p:cNvPr id="28" name="Picture 6" descr="\\MAGNUM\Projects\Microsoft\Cloud Power FY12\Design\Icons\PNGs\Web Service.png"/>
                  <p:cNvPicPr>
                    <a:picLocks noChangeAspect="1" noChangeArrowheads="1"/>
                  </p:cNvPicPr>
                  <p:nvPr/>
                </p:nvPicPr>
                <p:blipFill>
                  <a:blip r:embed="rId9" cstate="print">
                    <a:duotone>
                      <a:prstClr val="black"/>
                      <a:srgbClr val="D9C3A5">
                        <a:tint val="50000"/>
                        <a:satMod val="180000"/>
                      </a:srgbClr>
                    </a:duotone>
                  </a:blip>
                  <a:srcRect/>
                  <a:stretch>
                    <a:fillRect/>
                  </a:stretch>
                </p:blipFill>
                <p:spPr bwMode="auto">
                  <a:xfrm>
                    <a:off x="8940963" y="3420018"/>
                    <a:ext cx="684177" cy="684000"/>
                  </a:xfrm>
                  <a:prstGeom prst="rect">
                    <a:avLst/>
                  </a:prstGeom>
                  <a:noFill/>
                </p:spPr>
              </p:pic>
            </p:grpSp>
          </p:grpSp>
          <p:sp>
            <p:nvSpPr>
              <p:cNvPr id="24" name="TextBox 23"/>
              <p:cNvSpPr txBox="1"/>
              <p:nvPr/>
            </p:nvSpPr>
            <p:spPr>
              <a:xfrm>
                <a:off x="9377934" y="4422178"/>
                <a:ext cx="2072940" cy="307777"/>
              </a:xfrm>
              <a:prstGeom prst="rect">
                <a:avLst/>
              </a:prstGeom>
              <a:noFill/>
            </p:spPr>
            <p:txBody>
              <a:bodyPr wrap="none" lIns="0" tIns="0" rIns="0" bIns="0" rtlCol="0">
                <a:spAutoFit/>
              </a:bodyPr>
              <a:lstStyle/>
              <a:p>
                <a:pPr algn="r"/>
                <a:r>
                  <a:rPr lang="en-US" sz="1799" spc="-70" dirty="0">
                    <a:solidFill>
                      <a:schemeClr val="tx2"/>
                    </a:solidFill>
                    <a:latin typeface="+mj-lt"/>
                  </a:rPr>
                  <a:t>Custom Web Service</a:t>
                </a:r>
              </a:p>
            </p:txBody>
          </p:sp>
        </p:grpSp>
        <p:cxnSp>
          <p:nvCxnSpPr>
            <p:cNvPr id="80" name="Straight Arrow Connector 79"/>
            <p:cNvCxnSpPr/>
            <p:nvPr/>
          </p:nvCxnSpPr>
          <p:spPr>
            <a:xfrm flipH="1">
              <a:off x="5170311" y="2359378"/>
              <a:ext cx="650622" cy="0"/>
            </a:xfrm>
            <a:prstGeom prst="straightConnector1">
              <a:avLst/>
            </a:prstGeom>
            <a:ln w="41275">
              <a:solidFill>
                <a:schemeClr val="bg1">
                  <a:lumMod val="50000"/>
                </a:schemeClr>
              </a:solidFill>
              <a:headEnd type="none"/>
              <a:tailEnd type="oval" w="lg" len="lg"/>
            </a:ln>
          </p:spPr>
          <p:style>
            <a:lnRef idx="1">
              <a:schemeClr val="accent4"/>
            </a:lnRef>
            <a:fillRef idx="0">
              <a:schemeClr val="accent4"/>
            </a:fillRef>
            <a:effectRef idx="0">
              <a:schemeClr val="accent4"/>
            </a:effectRef>
            <a:fontRef idx="minor">
              <a:schemeClr val="tx1"/>
            </a:fontRef>
          </p:style>
        </p:cxnSp>
      </p:grpSp>
      <p:grpSp>
        <p:nvGrpSpPr>
          <p:cNvPr id="79" name="Group 78"/>
          <p:cNvGrpSpPr>
            <a:grpSpLocks noChangeAspect="1"/>
          </p:cNvGrpSpPr>
          <p:nvPr/>
        </p:nvGrpSpPr>
        <p:grpSpPr>
          <a:xfrm>
            <a:off x="3697771" y="3652202"/>
            <a:ext cx="1907039" cy="1739271"/>
            <a:chOff x="759379" y="293561"/>
            <a:chExt cx="3800824" cy="3466441"/>
          </a:xfrm>
        </p:grpSpPr>
        <p:sp>
          <p:nvSpPr>
            <p:cNvPr id="82" name="Rectangle 81"/>
            <p:cNvSpPr/>
            <p:nvPr/>
          </p:nvSpPr>
          <p:spPr>
            <a:xfrm>
              <a:off x="927110" y="293561"/>
              <a:ext cx="3340490" cy="3073631"/>
            </a:xfrm>
            <a:prstGeom prst="rect">
              <a:avLst/>
            </a:prstGeom>
            <a:solidFill>
              <a:schemeClr val="bg1">
                <a:lumMod val="95000"/>
                <a:alpha val="90000"/>
              </a:schemeClr>
            </a:solidFill>
            <a:ln>
              <a:solidFill>
                <a:schemeClr val="bg2"/>
              </a:solidFill>
            </a:ln>
          </p:spPr>
          <p:style>
            <a:lnRef idx="2">
              <a:schemeClr val="accent2"/>
            </a:lnRef>
            <a:fillRef idx="1">
              <a:schemeClr val="lt1"/>
            </a:fillRef>
            <a:effectRef idx="0">
              <a:schemeClr val="accent2"/>
            </a:effectRef>
            <a:fontRef idx="minor">
              <a:schemeClr val="dk1"/>
            </a:fontRef>
          </p:style>
          <p:txBody>
            <a:bodyPr rtlCol="0" anchor="t"/>
            <a:lstStyle/>
            <a:p>
              <a:pPr algn="r"/>
              <a:r>
                <a:rPr lang="en-US" sz="1799" dirty="0">
                  <a:solidFill>
                    <a:schemeClr val="tx2"/>
                  </a:solidFill>
                  <a:latin typeface="Segoe UI Light" panose="020B0502040204020203" pitchFamily="34" charset="0"/>
                  <a:ea typeface="Segoe UI" pitchFamily="34" charset="0"/>
                  <a:cs typeface="Segoe UI Light" panose="020B0502040204020203" pitchFamily="34" charset="0"/>
                </a:rPr>
                <a:t>SharePoint</a:t>
              </a:r>
            </a:p>
          </p:txBody>
        </p:sp>
        <p:grpSp>
          <p:nvGrpSpPr>
            <p:cNvPr id="83" name="Group 82"/>
            <p:cNvGrpSpPr/>
            <p:nvPr/>
          </p:nvGrpSpPr>
          <p:grpSpPr>
            <a:xfrm>
              <a:off x="1525824" y="2178288"/>
              <a:ext cx="1939125" cy="1581714"/>
              <a:chOff x="1456896" y="2239810"/>
              <a:chExt cx="1939125" cy="1581714"/>
            </a:xfrm>
          </p:grpSpPr>
          <p:grpSp>
            <p:nvGrpSpPr>
              <p:cNvPr id="130" name="Group 129"/>
              <p:cNvGrpSpPr>
                <a:grpSpLocks noChangeAspect="1"/>
              </p:cNvGrpSpPr>
              <p:nvPr/>
            </p:nvGrpSpPr>
            <p:grpSpPr>
              <a:xfrm>
                <a:off x="1944842" y="2370724"/>
                <a:ext cx="1451179" cy="1450800"/>
                <a:chOff x="6849580" y="4206958"/>
                <a:chExt cx="2012314" cy="2011789"/>
              </a:xfrm>
            </p:grpSpPr>
            <p:grpSp>
              <p:nvGrpSpPr>
                <p:cNvPr id="144" name="Group 143"/>
                <p:cNvGrpSpPr/>
                <p:nvPr/>
              </p:nvGrpSpPr>
              <p:grpSpPr>
                <a:xfrm>
                  <a:off x="7487957" y="4470625"/>
                  <a:ext cx="666750" cy="1487475"/>
                  <a:chOff x="2081162" y="4640597"/>
                  <a:chExt cx="666750" cy="1487475"/>
                </a:xfrm>
                <a:solidFill>
                  <a:schemeClr val="bg1"/>
                </a:solidFill>
              </p:grpSpPr>
              <p:sp>
                <p:nvSpPr>
                  <p:cNvPr id="146" name="Snip Diagonal Corner Rectangle 145"/>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8" name="Isosceles Triangle 147"/>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5"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131" name="Group 130"/>
              <p:cNvGrpSpPr>
                <a:grpSpLocks noChangeAspect="1"/>
              </p:cNvGrpSpPr>
              <p:nvPr/>
            </p:nvGrpSpPr>
            <p:grpSpPr>
              <a:xfrm>
                <a:off x="1456896" y="2239810"/>
                <a:ext cx="1506784" cy="1440000"/>
                <a:chOff x="1375311" y="2365141"/>
                <a:chExt cx="2105091" cy="2011789"/>
              </a:xfrm>
            </p:grpSpPr>
            <p:grpSp>
              <p:nvGrpSpPr>
                <p:cNvPr id="132" name="Group 131"/>
                <p:cNvGrpSpPr/>
                <p:nvPr/>
              </p:nvGrpSpPr>
              <p:grpSpPr>
                <a:xfrm>
                  <a:off x="2121558" y="2627297"/>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33"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468088" y="2365141"/>
                  <a:ext cx="2012314" cy="2011789"/>
                </a:xfrm>
                <a:prstGeom prst="rect">
                  <a:avLst/>
                </a:prstGeom>
                <a:noFill/>
              </p:spPr>
            </p:pic>
            <p:grpSp>
              <p:nvGrpSpPr>
                <p:cNvPr id="134" name="Group 133"/>
                <p:cNvGrpSpPr/>
                <p:nvPr/>
              </p:nvGrpSpPr>
              <p:grpSpPr>
                <a:xfrm>
                  <a:off x="1375311" y="2985988"/>
                  <a:ext cx="1090092" cy="875577"/>
                  <a:chOff x="8218120" y="1093433"/>
                  <a:chExt cx="1090092" cy="875577"/>
                </a:xfrm>
              </p:grpSpPr>
              <p:grpSp>
                <p:nvGrpSpPr>
                  <p:cNvPr id="135" name="Group 134"/>
                  <p:cNvGrpSpPr/>
                  <p:nvPr/>
                </p:nvGrpSpPr>
                <p:grpSpPr>
                  <a:xfrm>
                    <a:off x="8218120" y="1093433"/>
                    <a:ext cx="1090092" cy="875577"/>
                    <a:chOff x="3599175" y="4220568"/>
                    <a:chExt cx="1090092" cy="875577"/>
                  </a:xfrm>
                </p:grpSpPr>
                <p:sp>
                  <p:nvSpPr>
                    <p:cNvPr id="137" name="Rounded Rectangle 136"/>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8" name="Group 137"/>
                    <p:cNvGrpSpPr/>
                    <p:nvPr/>
                  </p:nvGrpSpPr>
                  <p:grpSpPr>
                    <a:xfrm>
                      <a:off x="3614541" y="4243079"/>
                      <a:ext cx="1057169" cy="832818"/>
                      <a:chOff x="3705190" y="4561217"/>
                      <a:chExt cx="1057169" cy="832818"/>
                    </a:xfrm>
                  </p:grpSpPr>
                  <p:pic>
                    <p:nvPicPr>
                      <p:cNvPr id="139"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140" name="Rectangle 139"/>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6" name="Picture 135" descr="\\MAGNUM\Projects\Microsoft\Cloud Power FY12\Design\ICONS_PNG\Application.png"/>
                  <p:cNvPicPr>
                    <a:picLocks noChangeAspect="1" noChangeArrowheads="1"/>
                  </p:cNvPicPr>
                  <p:nvPr/>
                </p:nvPicPr>
                <p:blipFill rotWithShape="1">
                  <a:blip r:embed="rId10" cstate="print">
                    <a:duotone>
                      <a:prstClr val="black"/>
                      <a:srgbClr val="D9C3A5">
                        <a:tint val="50000"/>
                        <a:satMod val="180000"/>
                      </a:srgbClr>
                    </a:duotone>
                  </a:blip>
                  <a:srcRect l="30174" t="36465" r="28608" b="29915"/>
                  <a:stretch/>
                </p:blipFill>
                <p:spPr bwMode="auto">
                  <a:xfrm>
                    <a:off x="8418228" y="1301882"/>
                    <a:ext cx="700995" cy="571926"/>
                  </a:xfrm>
                  <a:prstGeom prst="rect">
                    <a:avLst/>
                  </a:prstGeom>
                  <a:noFill/>
                  <a:ln>
                    <a:noFill/>
                  </a:ln>
                </p:spPr>
              </p:pic>
            </p:grpSp>
          </p:grpSp>
        </p:grpSp>
        <p:grpSp>
          <p:nvGrpSpPr>
            <p:cNvPr id="84" name="Group 83"/>
            <p:cNvGrpSpPr>
              <a:grpSpLocks noChangeAspect="1"/>
            </p:cNvGrpSpPr>
            <p:nvPr/>
          </p:nvGrpSpPr>
          <p:grpSpPr>
            <a:xfrm>
              <a:off x="2790900" y="1260521"/>
              <a:ext cx="1769303" cy="1512000"/>
              <a:chOff x="5713617" y="3267568"/>
              <a:chExt cx="2547425" cy="2176963"/>
            </a:xfrm>
          </p:grpSpPr>
          <p:grpSp>
            <p:nvGrpSpPr>
              <p:cNvPr id="111" name="Group 110"/>
              <p:cNvGrpSpPr/>
              <p:nvPr/>
            </p:nvGrpSpPr>
            <p:grpSpPr>
              <a:xfrm>
                <a:off x="6427495" y="3528051"/>
                <a:ext cx="666750" cy="1487475"/>
                <a:chOff x="2081162" y="4640597"/>
                <a:chExt cx="666750" cy="1487475"/>
              </a:xfrm>
              <a:solidFill>
                <a:schemeClr val="bg1"/>
              </a:solidFill>
            </p:grpSpPr>
            <p:sp>
              <p:nvSpPr>
                <p:cNvPr id="127" name="Snip Diagonal Corner Rectangle 126"/>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8" name="Isosceles Triangle 127"/>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9" name="Isosceles Triangle 128"/>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6905730" y="3701400"/>
                <a:ext cx="666750" cy="1487475"/>
                <a:chOff x="2081162" y="4640597"/>
                <a:chExt cx="666750" cy="1487475"/>
              </a:xfrm>
              <a:solidFill>
                <a:schemeClr val="bg1"/>
              </a:solidFill>
            </p:grpSpPr>
            <p:sp>
              <p:nvSpPr>
                <p:cNvPr id="124" name="Snip Diagonal Corner Rectangle 123"/>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5" name="Isosceles Triangle 124"/>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6" name="Isosceles Triangle 125"/>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p:cNvGrpSpPr/>
              <p:nvPr/>
            </p:nvGrpSpPr>
            <p:grpSpPr>
              <a:xfrm>
                <a:off x="5713617" y="3267568"/>
                <a:ext cx="2547425" cy="2176963"/>
                <a:chOff x="5916935" y="3735661"/>
                <a:chExt cx="2547425" cy="2176963"/>
              </a:xfrm>
            </p:grpSpPr>
            <p:pic>
              <p:nvPicPr>
                <p:cNvPr id="114"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452046" y="3900835"/>
                  <a:ext cx="2012314" cy="2011789"/>
                </a:xfrm>
                <a:prstGeom prst="rect">
                  <a:avLst/>
                </a:prstGeom>
                <a:noFill/>
              </p:spPr>
            </p:pic>
            <p:grpSp>
              <p:nvGrpSpPr>
                <p:cNvPr id="115" name="Group 114"/>
                <p:cNvGrpSpPr/>
                <p:nvPr/>
              </p:nvGrpSpPr>
              <p:grpSpPr>
                <a:xfrm>
                  <a:off x="5916935" y="3735661"/>
                  <a:ext cx="2086555" cy="2011789"/>
                  <a:chOff x="5916935" y="3735661"/>
                  <a:chExt cx="2086555" cy="2011789"/>
                </a:xfrm>
              </p:grpSpPr>
              <p:pic>
                <p:nvPicPr>
                  <p:cNvPr id="116"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5991176" y="3735661"/>
                    <a:ext cx="2012314" cy="2011789"/>
                  </a:xfrm>
                  <a:prstGeom prst="rect">
                    <a:avLst/>
                  </a:prstGeom>
                  <a:noFill/>
                </p:spPr>
              </p:pic>
              <p:grpSp>
                <p:nvGrpSpPr>
                  <p:cNvPr id="117" name="Group 116"/>
                  <p:cNvGrpSpPr/>
                  <p:nvPr/>
                </p:nvGrpSpPr>
                <p:grpSpPr>
                  <a:xfrm>
                    <a:off x="5916935" y="4356508"/>
                    <a:ext cx="1090092" cy="875577"/>
                    <a:chOff x="10443966" y="1118814"/>
                    <a:chExt cx="1090092" cy="875577"/>
                  </a:xfrm>
                </p:grpSpPr>
                <p:grpSp>
                  <p:nvGrpSpPr>
                    <p:cNvPr id="118" name="Group 117"/>
                    <p:cNvGrpSpPr/>
                    <p:nvPr/>
                  </p:nvGrpSpPr>
                  <p:grpSpPr>
                    <a:xfrm>
                      <a:off x="10443966" y="1118814"/>
                      <a:ext cx="1090092" cy="875577"/>
                      <a:chOff x="3599175" y="4220568"/>
                      <a:chExt cx="1090092" cy="875577"/>
                    </a:xfrm>
                  </p:grpSpPr>
                  <p:sp>
                    <p:nvSpPr>
                      <p:cNvPr id="120" name="Rounded Rectangle 119"/>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p:cNvGrpSpPr/>
                      <p:nvPr/>
                    </p:nvGrpSpPr>
                    <p:grpSpPr>
                      <a:xfrm>
                        <a:off x="3614541" y="4243079"/>
                        <a:ext cx="1057169" cy="832818"/>
                        <a:chOff x="3705190" y="4561217"/>
                        <a:chExt cx="1057169" cy="832818"/>
                      </a:xfrm>
                    </p:grpSpPr>
                    <p:pic>
                      <p:nvPicPr>
                        <p:cNvPr id="122"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123" name="Rectangle 122"/>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9" name="Flowchart: Magnetic Disk 118"/>
                    <p:cNvSpPr/>
                    <p:nvPr/>
                  </p:nvSpPr>
                  <p:spPr bwMode="auto">
                    <a:xfrm>
                      <a:off x="10764906" y="1444267"/>
                      <a:ext cx="459326" cy="360000"/>
                    </a:xfrm>
                    <a:prstGeom prst="flowChartMagneticDisk">
                      <a:avLst/>
                    </a:prstGeom>
                    <a:solidFill>
                      <a:schemeClr val="bg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85" name="Group 84"/>
            <p:cNvGrpSpPr/>
            <p:nvPr/>
          </p:nvGrpSpPr>
          <p:grpSpPr>
            <a:xfrm>
              <a:off x="759379" y="818126"/>
              <a:ext cx="2410336" cy="1729736"/>
              <a:chOff x="1247150" y="3861130"/>
              <a:chExt cx="2410336" cy="1729736"/>
            </a:xfrm>
          </p:grpSpPr>
          <p:grpSp>
            <p:nvGrpSpPr>
              <p:cNvPr id="86" name="Group 85"/>
              <p:cNvGrpSpPr>
                <a:grpSpLocks noChangeAspect="1"/>
              </p:cNvGrpSpPr>
              <p:nvPr/>
            </p:nvGrpSpPr>
            <p:grpSpPr>
              <a:xfrm>
                <a:off x="2206307" y="4065234"/>
                <a:ext cx="1451179" cy="1450800"/>
                <a:chOff x="6849580" y="4206958"/>
                <a:chExt cx="2012314" cy="2011789"/>
              </a:xfrm>
            </p:grpSpPr>
            <p:grpSp>
              <p:nvGrpSpPr>
                <p:cNvPr id="106" name="Group 105"/>
                <p:cNvGrpSpPr/>
                <p:nvPr/>
              </p:nvGrpSpPr>
              <p:grpSpPr>
                <a:xfrm>
                  <a:off x="7487957" y="4470625"/>
                  <a:ext cx="666750" cy="1487475"/>
                  <a:chOff x="2081162" y="4640597"/>
                  <a:chExt cx="666750" cy="1487475"/>
                </a:xfrm>
                <a:solidFill>
                  <a:schemeClr val="bg1"/>
                </a:solidFill>
              </p:grpSpPr>
              <p:sp>
                <p:nvSpPr>
                  <p:cNvPr id="108" name="Snip Diagonal Corner Rectangle 107"/>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108"/>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7"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87" name="Group 86"/>
              <p:cNvGrpSpPr>
                <a:grpSpLocks noChangeAspect="1"/>
              </p:cNvGrpSpPr>
              <p:nvPr/>
            </p:nvGrpSpPr>
            <p:grpSpPr>
              <a:xfrm>
                <a:off x="1777246" y="3861130"/>
                <a:ext cx="1451179" cy="1450800"/>
                <a:chOff x="6849580" y="4206958"/>
                <a:chExt cx="2012314" cy="2011789"/>
              </a:xfrm>
            </p:grpSpPr>
            <p:grpSp>
              <p:nvGrpSpPr>
                <p:cNvPr id="101" name="Group 100"/>
                <p:cNvGrpSpPr/>
                <p:nvPr/>
              </p:nvGrpSpPr>
              <p:grpSpPr>
                <a:xfrm>
                  <a:off x="7487957" y="4470625"/>
                  <a:ext cx="666750" cy="1487475"/>
                  <a:chOff x="2081162" y="4640597"/>
                  <a:chExt cx="666750" cy="1487475"/>
                </a:xfrm>
                <a:solidFill>
                  <a:schemeClr val="bg1"/>
                </a:solidFill>
              </p:grpSpPr>
              <p:sp>
                <p:nvSpPr>
                  <p:cNvPr id="103" name="Snip Diagonal Corner Rectangle 102"/>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4" name="Isosceles Triangle 103"/>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5" name="Isosceles Triangle 104"/>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2"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849580" y="4206958"/>
                  <a:ext cx="2012314" cy="2011789"/>
                </a:xfrm>
                <a:prstGeom prst="rect">
                  <a:avLst/>
                </a:prstGeom>
                <a:noFill/>
              </p:spPr>
            </p:pic>
          </p:grpSp>
          <p:grpSp>
            <p:nvGrpSpPr>
              <p:cNvPr id="88" name="Group 87"/>
              <p:cNvGrpSpPr>
                <a:grpSpLocks noChangeAspect="1"/>
              </p:cNvGrpSpPr>
              <p:nvPr/>
            </p:nvGrpSpPr>
            <p:grpSpPr>
              <a:xfrm>
                <a:off x="1247150" y="4138244"/>
                <a:ext cx="1519200" cy="1452622"/>
                <a:chOff x="1376407" y="550707"/>
                <a:chExt cx="2103995" cy="2011789"/>
              </a:xfrm>
            </p:grpSpPr>
            <p:grpSp>
              <p:nvGrpSpPr>
                <p:cNvPr id="89" name="Group 88"/>
                <p:cNvGrpSpPr/>
                <p:nvPr/>
              </p:nvGrpSpPr>
              <p:grpSpPr>
                <a:xfrm>
                  <a:off x="2098180" y="799745"/>
                  <a:ext cx="666750" cy="1487475"/>
                  <a:chOff x="2081162" y="4640597"/>
                  <a:chExt cx="666750" cy="1487475"/>
                </a:xfrm>
                <a:solidFill>
                  <a:schemeClr val="bg1"/>
                </a:solidFill>
              </p:grpSpPr>
              <p:sp>
                <p:nvSpPr>
                  <p:cNvPr id="98" name="Snip Diagonal Corner Rectangle 97"/>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99" name="Isosceles Triangle 98"/>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a:off x="1376407" y="550707"/>
                  <a:ext cx="2103995" cy="2011789"/>
                  <a:chOff x="1884407" y="1170827"/>
                  <a:chExt cx="2103995" cy="2011789"/>
                </a:xfrm>
              </p:grpSpPr>
              <p:pic>
                <p:nvPicPr>
                  <p:cNvPr id="91" name="Picture 2" descr="\\MAGNUM\Projects\Microsoft\Cloud Power FY12\Design\Icons\PNGs\Server_2.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976088" y="1170827"/>
                    <a:ext cx="2012314" cy="2011789"/>
                  </a:xfrm>
                  <a:prstGeom prst="rect">
                    <a:avLst/>
                  </a:prstGeom>
                  <a:noFill/>
                </p:spPr>
              </p:pic>
              <p:grpSp>
                <p:nvGrpSpPr>
                  <p:cNvPr id="92" name="Group 91"/>
                  <p:cNvGrpSpPr/>
                  <p:nvPr/>
                </p:nvGrpSpPr>
                <p:grpSpPr>
                  <a:xfrm>
                    <a:off x="1884407" y="1791674"/>
                    <a:ext cx="1090092" cy="875577"/>
                    <a:chOff x="3599175" y="4220568"/>
                    <a:chExt cx="1090092" cy="875577"/>
                  </a:xfrm>
                </p:grpSpPr>
                <p:sp>
                  <p:nvSpPr>
                    <p:cNvPr id="94" name="Rounded Rectangle 93"/>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3614541" y="4243079"/>
                      <a:ext cx="1057169" cy="832818"/>
                      <a:chOff x="3705190" y="4561217"/>
                      <a:chExt cx="1057169" cy="832818"/>
                    </a:xfrm>
                  </p:grpSpPr>
                  <p:pic>
                    <p:nvPicPr>
                      <p:cNvPr id="96" name="Picture 4" descr="\\MAGNUM\Projects\Microsoft\Cloud Power FY12\Design\ICONS_PNG\IIS-MULTI-TENANCY.png"/>
                      <p:cNvPicPr>
                        <a:picLocks noChangeAspect="1" noChangeArrowheads="1"/>
                      </p:cNvPicPr>
                      <p:nvPr/>
                    </p:nvPicPr>
                    <p:blipFill rotWithShape="1">
                      <a:blip r:embed="rId4" cstate="print">
                        <a:duotone>
                          <a:prstClr val="black"/>
                          <a:srgbClr val="D9C3A5">
                            <a:tint val="50000"/>
                            <a:satMod val="180000"/>
                          </a:srgbClr>
                        </a:duotone>
                      </a:blip>
                      <a:srcRect l="13694" t="34655" r="28499" b="19806"/>
                      <a:stretch/>
                    </p:blipFill>
                    <p:spPr bwMode="auto">
                      <a:xfrm>
                        <a:off x="3705190" y="4561217"/>
                        <a:ext cx="1057169" cy="832818"/>
                      </a:xfrm>
                      <a:prstGeom prst="rect">
                        <a:avLst/>
                      </a:prstGeom>
                      <a:noFill/>
                    </p:spPr>
                  </p:pic>
                  <p:sp>
                    <p:nvSpPr>
                      <p:cNvPr id="97" name="Rectangle 96"/>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93" name="Picture 4" descr="\\MAGNUM\Projects\Microsoft\Cloud Power FY12\Design\ICONS_PNG\Open_Web_Platform.png"/>
                  <p:cNvPicPr>
                    <a:picLocks noChangeAspect="1" noChangeArrowheads="1"/>
                  </p:cNvPicPr>
                  <p:nvPr/>
                </p:nvPicPr>
                <p:blipFill>
                  <a:blip r:embed="rId11" cstate="print">
                    <a:duotone>
                      <a:prstClr val="black"/>
                      <a:srgbClr val="D9C3A5">
                        <a:tint val="50000"/>
                        <a:satMod val="180000"/>
                      </a:srgbClr>
                    </a:duotone>
                  </a:blip>
                  <a:srcRect/>
                  <a:stretch>
                    <a:fillRect/>
                  </a:stretch>
                </p:blipFill>
                <p:spPr bwMode="auto">
                  <a:xfrm>
                    <a:off x="2157718" y="2016334"/>
                    <a:ext cx="556611" cy="556611"/>
                  </a:xfrm>
                  <a:prstGeom prst="rect">
                    <a:avLst/>
                  </a:prstGeom>
                  <a:noFill/>
                </p:spPr>
              </p:pic>
            </p:grpSp>
          </p:grpSp>
        </p:grpSp>
      </p:grpSp>
      <p:grpSp>
        <p:nvGrpSpPr>
          <p:cNvPr id="78" name="Group 77"/>
          <p:cNvGrpSpPr>
            <a:grpSpLocks noChangeAspect="1"/>
          </p:cNvGrpSpPr>
          <p:nvPr/>
        </p:nvGrpSpPr>
        <p:grpSpPr>
          <a:xfrm>
            <a:off x="3111302" y="2938269"/>
            <a:ext cx="1215686" cy="1151700"/>
            <a:chOff x="3384548" y="2243724"/>
            <a:chExt cx="803630" cy="761331"/>
          </a:xfrm>
        </p:grpSpPr>
        <p:sp>
          <p:nvSpPr>
            <p:cNvPr id="77" name="Rounded Rectangle 76"/>
            <p:cNvSpPr/>
            <p:nvPr/>
          </p:nvSpPr>
          <p:spPr bwMode="auto">
            <a:xfrm>
              <a:off x="3384548" y="2243724"/>
              <a:ext cx="803630" cy="761331"/>
            </a:xfrm>
            <a:prstGeom prst="roundRect">
              <a:avLst>
                <a:gd name="adj" fmla="val 761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76" name="Picture 47" descr="C:\Users\sakuu\Documents\Ballmer MGX 2011\Tile Icons\Calendar.png"/>
            <p:cNvPicPr>
              <a:picLocks noChangeAspect="1" noChangeArrowheads="1"/>
            </p:cNvPicPr>
            <p:nvPr/>
          </p:nvPicPr>
          <p:blipFill>
            <a:blip r:embed="rId12" cstate="print">
              <a:duotone>
                <a:prstClr val="black"/>
                <a:srgbClr val="D9C3A5">
                  <a:tint val="50000"/>
                  <a:satMod val="180000"/>
                </a:srgbClr>
              </a:duotone>
              <a:extLst>
                <a:ext uri="{BEBA8EAE-BF5A-486C-A8C5-ECC9F3942E4B}">
                  <a14:imgProps xmlns:a14="http://schemas.microsoft.com/office/drawing/2010/main">
                    <a14:imgLayer r:embed="rId1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black">
            <a:xfrm>
              <a:off x="3442408" y="2306321"/>
              <a:ext cx="681620" cy="6237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9" name="Straight Arrow Connector 148"/>
          <p:cNvCxnSpPr/>
          <p:nvPr/>
        </p:nvCxnSpPr>
        <p:spPr>
          <a:xfrm flipV="1">
            <a:off x="2247491" y="3620156"/>
            <a:ext cx="863809" cy="469815"/>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sp>
        <p:nvSpPr>
          <p:cNvPr id="150" name="TextBox 149"/>
          <p:cNvSpPr txBox="1"/>
          <p:nvPr/>
        </p:nvSpPr>
        <p:spPr>
          <a:xfrm>
            <a:off x="1141323" y="3239755"/>
            <a:ext cx="1747919" cy="646163"/>
          </a:xfrm>
          <a:prstGeom prst="rect">
            <a:avLst/>
          </a:prstGeom>
          <a:noFill/>
        </p:spPr>
        <p:txBody>
          <a:bodyPr wrap="square" rtlCol="0">
            <a:spAutoFit/>
          </a:bodyPr>
          <a:lstStyle/>
          <a:p>
            <a:r>
              <a:rPr lang="en-US" sz="1799" b="1" dirty="0">
                <a:latin typeface="+mj-lt"/>
              </a:rPr>
              <a:t>1. </a:t>
            </a:r>
            <a:r>
              <a:rPr lang="en-US" sz="1799" dirty="0">
                <a:latin typeface="+mj-lt"/>
              </a:rPr>
              <a:t>User updates </a:t>
            </a:r>
            <a:br>
              <a:rPr lang="en-US" sz="1799" dirty="0">
                <a:latin typeface="+mj-lt"/>
              </a:rPr>
            </a:br>
            <a:r>
              <a:rPr lang="en-US" sz="1799" dirty="0">
                <a:latin typeface="+mj-lt"/>
              </a:rPr>
              <a:t>SharePoint list</a:t>
            </a:r>
          </a:p>
        </p:txBody>
      </p:sp>
      <p:cxnSp>
        <p:nvCxnSpPr>
          <p:cNvPr id="151" name="Straight Arrow Connector 150"/>
          <p:cNvCxnSpPr/>
          <p:nvPr/>
        </p:nvCxnSpPr>
        <p:spPr>
          <a:xfrm>
            <a:off x="5512148" y="4998388"/>
            <a:ext cx="761902" cy="440349"/>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52" name="Straight Arrow Connector 151"/>
          <p:cNvCxnSpPr/>
          <p:nvPr/>
        </p:nvCxnSpPr>
        <p:spPr>
          <a:xfrm flipH="1" flipV="1">
            <a:off x="5130587" y="5257076"/>
            <a:ext cx="1162118" cy="662559"/>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54" name="Straight Arrow Connector 153"/>
          <p:cNvCxnSpPr/>
          <p:nvPr/>
        </p:nvCxnSpPr>
        <p:spPr>
          <a:xfrm flipV="1">
            <a:off x="4110763" y="2065522"/>
            <a:ext cx="1375675" cy="886124"/>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57" name="Straight Arrow Connector 156"/>
          <p:cNvCxnSpPr/>
          <p:nvPr/>
        </p:nvCxnSpPr>
        <p:spPr>
          <a:xfrm flipH="1">
            <a:off x="4293534" y="2392810"/>
            <a:ext cx="1337254" cy="813245"/>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61" name="Straight Arrow Connector 160"/>
          <p:cNvCxnSpPr/>
          <p:nvPr/>
        </p:nvCxnSpPr>
        <p:spPr>
          <a:xfrm>
            <a:off x="8152241" y="2160766"/>
            <a:ext cx="1893842" cy="891200"/>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sp>
        <p:nvSpPr>
          <p:cNvPr id="167" name="TextBox 166"/>
          <p:cNvSpPr txBox="1"/>
          <p:nvPr/>
        </p:nvSpPr>
        <p:spPr>
          <a:xfrm>
            <a:off x="3293873" y="1821136"/>
            <a:ext cx="2045163" cy="646163"/>
          </a:xfrm>
          <a:prstGeom prst="rect">
            <a:avLst/>
          </a:prstGeom>
          <a:noFill/>
        </p:spPr>
        <p:txBody>
          <a:bodyPr wrap="square" rtlCol="0">
            <a:spAutoFit/>
          </a:bodyPr>
          <a:lstStyle/>
          <a:p>
            <a:r>
              <a:rPr lang="en-US" sz="1799" b="1" dirty="0">
                <a:latin typeface="+mj-lt"/>
              </a:rPr>
              <a:t>3. </a:t>
            </a:r>
            <a:r>
              <a:rPr lang="en-US" sz="1799" dirty="0">
                <a:latin typeface="+mj-lt"/>
              </a:rPr>
              <a:t>Registered event receiver called</a:t>
            </a:r>
          </a:p>
        </p:txBody>
      </p:sp>
      <p:sp>
        <p:nvSpPr>
          <p:cNvPr id="168" name="TextBox 167"/>
          <p:cNvSpPr txBox="1"/>
          <p:nvPr/>
        </p:nvSpPr>
        <p:spPr>
          <a:xfrm>
            <a:off x="3809895" y="5678934"/>
            <a:ext cx="2331352" cy="646163"/>
          </a:xfrm>
          <a:prstGeom prst="rect">
            <a:avLst/>
          </a:prstGeom>
          <a:noFill/>
        </p:spPr>
        <p:txBody>
          <a:bodyPr wrap="square" rtlCol="0">
            <a:spAutoFit/>
          </a:bodyPr>
          <a:lstStyle/>
          <a:p>
            <a:r>
              <a:rPr lang="en-US" sz="1799" b="1" dirty="0">
                <a:latin typeface="+mj-lt"/>
              </a:rPr>
              <a:t>2. </a:t>
            </a:r>
            <a:r>
              <a:rPr lang="en-US" sz="1799" dirty="0">
                <a:latin typeface="+mj-lt"/>
              </a:rPr>
              <a:t>SharePoint requests a token from ACS</a:t>
            </a:r>
          </a:p>
        </p:txBody>
      </p:sp>
      <p:sp>
        <p:nvSpPr>
          <p:cNvPr id="169" name="TextBox 168"/>
          <p:cNvSpPr txBox="1"/>
          <p:nvPr/>
        </p:nvSpPr>
        <p:spPr>
          <a:xfrm>
            <a:off x="8893539" y="1927486"/>
            <a:ext cx="2045163" cy="646163"/>
          </a:xfrm>
          <a:prstGeom prst="rect">
            <a:avLst/>
          </a:prstGeom>
          <a:noFill/>
        </p:spPr>
        <p:txBody>
          <a:bodyPr wrap="square" rtlCol="0">
            <a:spAutoFit/>
          </a:bodyPr>
          <a:lstStyle/>
          <a:p>
            <a:r>
              <a:rPr lang="en-US" sz="1799" b="1" dirty="0">
                <a:latin typeface="+mj-lt"/>
              </a:rPr>
              <a:t>4. </a:t>
            </a:r>
            <a:r>
              <a:rPr lang="en-US" sz="1799" dirty="0">
                <a:latin typeface="+mj-lt"/>
              </a:rPr>
              <a:t>Line of business system is updated</a:t>
            </a:r>
          </a:p>
        </p:txBody>
      </p:sp>
      <p:sp>
        <p:nvSpPr>
          <p:cNvPr id="170" name="TextBox 169"/>
          <p:cNvSpPr txBox="1"/>
          <p:nvPr/>
        </p:nvSpPr>
        <p:spPr>
          <a:xfrm>
            <a:off x="4554425" y="3006041"/>
            <a:ext cx="2322046" cy="646163"/>
          </a:xfrm>
          <a:prstGeom prst="rect">
            <a:avLst/>
          </a:prstGeom>
          <a:noFill/>
        </p:spPr>
        <p:txBody>
          <a:bodyPr wrap="square" rtlCol="0">
            <a:spAutoFit/>
          </a:bodyPr>
          <a:lstStyle/>
          <a:p>
            <a:r>
              <a:rPr lang="en-US" sz="1799" dirty="0">
                <a:latin typeface="+mj-lt"/>
              </a:rPr>
              <a:t>6. Event receiver calls back into SharePoint</a:t>
            </a:r>
          </a:p>
        </p:txBody>
      </p:sp>
      <p:cxnSp>
        <p:nvCxnSpPr>
          <p:cNvPr id="156" name="Straight Arrow Connector 155"/>
          <p:cNvCxnSpPr/>
          <p:nvPr/>
        </p:nvCxnSpPr>
        <p:spPr>
          <a:xfrm flipH="1">
            <a:off x="7182733" y="3226232"/>
            <a:ext cx="21935" cy="1483641"/>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159" name="Straight Arrow Connector 158"/>
          <p:cNvCxnSpPr/>
          <p:nvPr/>
        </p:nvCxnSpPr>
        <p:spPr>
          <a:xfrm flipV="1">
            <a:off x="6920157" y="3196798"/>
            <a:ext cx="11988" cy="1486761"/>
          </a:xfrm>
          <a:prstGeom prst="straightConnector1">
            <a:avLst/>
          </a:prstGeom>
          <a:ln w="28575">
            <a:solidFill>
              <a:schemeClr val="accent1">
                <a:lumMod val="75000"/>
                <a:lumOff val="25000"/>
              </a:schemeClr>
            </a:solidFill>
            <a:tailEnd type="stealth" w="lg" len="lg"/>
          </a:ln>
        </p:spPr>
        <p:style>
          <a:lnRef idx="1">
            <a:schemeClr val="accent4"/>
          </a:lnRef>
          <a:fillRef idx="0">
            <a:schemeClr val="accent4"/>
          </a:fillRef>
          <a:effectRef idx="0">
            <a:schemeClr val="accent4"/>
          </a:effectRef>
          <a:fontRef idx="minor">
            <a:schemeClr val="tx1"/>
          </a:fontRef>
        </p:style>
      </p:cxnSp>
      <p:sp>
        <p:nvSpPr>
          <p:cNvPr id="160" name="TextBox 159"/>
          <p:cNvSpPr txBox="1"/>
          <p:nvPr/>
        </p:nvSpPr>
        <p:spPr>
          <a:xfrm>
            <a:off x="7303188" y="3551933"/>
            <a:ext cx="2045163" cy="923090"/>
          </a:xfrm>
          <a:prstGeom prst="rect">
            <a:avLst/>
          </a:prstGeom>
          <a:noFill/>
        </p:spPr>
        <p:txBody>
          <a:bodyPr wrap="square" rtlCol="0">
            <a:spAutoFit/>
          </a:bodyPr>
          <a:lstStyle/>
          <a:p>
            <a:r>
              <a:rPr lang="en-US" sz="1799" b="1" dirty="0">
                <a:latin typeface="+mj-lt"/>
              </a:rPr>
              <a:t>5. </a:t>
            </a:r>
            <a:r>
              <a:rPr lang="en-US" sz="1799" dirty="0">
                <a:latin typeface="+mj-lt"/>
              </a:rPr>
              <a:t>Event receiver requests a token from ACS</a:t>
            </a:r>
          </a:p>
        </p:txBody>
      </p:sp>
    </p:spTree>
    <p:extLst>
      <p:ext uri="{BB962C8B-B14F-4D97-AF65-F5344CB8AC3E}">
        <p14:creationId xmlns:p14="http://schemas.microsoft.com/office/powerpoint/2010/main" val="94557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par>
                                <p:cTn id="8" presetID="10"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500"/>
                                        <p:tgtEl>
                                          <p:spTgt spid="168"/>
                                        </p:tgtEl>
                                      </p:cBhvr>
                                    </p:animEffect>
                                  </p:childTnLst>
                                </p:cTn>
                              </p:par>
                              <p:par>
                                <p:cTn id="16" presetID="10" presetClass="entr" presetSubtype="0" fill="hold" nodeType="withEffect">
                                  <p:stCondLst>
                                    <p:cond delay="1900"/>
                                  </p:stCondLst>
                                  <p:childTnLst>
                                    <p:set>
                                      <p:cBhvr>
                                        <p:cTn id="17" dur="1" fill="hold">
                                          <p:stCondLst>
                                            <p:cond delay="0"/>
                                          </p:stCondLst>
                                        </p:cTn>
                                        <p:tgtEl>
                                          <p:spTgt spid="152"/>
                                        </p:tgtEl>
                                        <p:attrNameLst>
                                          <p:attrName>style.visibility</p:attrName>
                                        </p:attrNameLst>
                                      </p:cBhvr>
                                      <p:to>
                                        <p:strVal val="visible"/>
                                      </p:to>
                                    </p:set>
                                    <p:animEffect transition="in" filter="fade">
                                      <p:cBhvr>
                                        <p:cTn id="18" dur="2100"/>
                                        <p:tgtEl>
                                          <p:spTgt spid="152"/>
                                        </p:tgtEl>
                                      </p:cBhvr>
                                    </p:animEffect>
                                  </p:childTnLst>
                                </p:cTn>
                              </p:par>
                              <p:par>
                                <p:cTn id="19" presetID="10" presetClass="entr" presetSubtype="0"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2000"/>
                                        <p:tgtEl>
                                          <p:spTgt spid="1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fade">
                                      <p:cBhvr>
                                        <p:cTn id="26" dur="500"/>
                                        <p:tgtEl>
                                          <p:spTgt spid="1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7"/>
                                        </p:tgtEl>
                                        <p:attrNameLst>
                                          <p:attrName>style.visibility</p:attrName>
                                        </p:attrNameLst>
                                      </p:cBhvr>
                                      <p:to>
                                        <p:strVal val="visible"/>
                                      </p:to>
                                    </p:set>
                                    <p:animEffect transition="in" filter="fade">
                                      <p:cBhvr>
                                        <p:cTn id="29" dur="500"/>
                                        <p:tgtEl>
                                          <p:spTgt spid="1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9"/>
                                        </p:tgtEl>
                                        <p:attrNameLst>
                                          <p:attrName>style.visibility</p:attrName>
                                        </p:attrNameLst>
                                      </p:cBhvr>
                                      <p:to>
                                        <p:strVal val="visible"/>
                                      </p:to>
                                    </p:set>
                                    <p:animEffect transition="in" filter="fade">
                                      <p:cBhvr>
                                        <p:cTn id="34" dur="500"/>
                                        <p:tgtEl>
                                          <p:spTgt spid="169"/>
                                        </p:tgtEl>
                                      </p:cBhvr>
                                    </p:animEffect>
                                  </p:childTnLst>
                                </p:cTn>
                              </p:par>
                              <p:par>
                                <p:cTn id="35" presetID="10" presetClass="entr" presetSubtype="0" fill="hold" nodeType="with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fade">
                                      <p:cBhvr>
                                        <p:cTn id="37" dur="500"/>
                                        <p:tgtEl>
                                          <p:spTgt spid="1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nodeType="with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p:cTn id="45" dur="2000"/>
                                        <p:tgtEl>
                                          <p:spTgt spid="156"/>
                                        </p:tgtEl>
                                      </p:cBhvr>
                                    </p:animEffect>
                                  </p:childTnLst>
                                </p:cTn>
                              </p:par>
                              <p:par>
                                <p:cTn id="46" presetID="10" presetClass="entr" presetSubtype="0" fill="hold" nodeType="withEffect">
                                  <p:stCondLst>
                                    <p:cond delay="2000"/>
                                  </p:stCondLst>
                                  <p:childTnLst>
                                    <p:set>
                                      <p:cBhvr>
                                        <p:cTn id="47" dur="1" fill="hold">
                                          <p:stCondLst>
                                            <p:cond delay="0"/>
                                          </p:stCondLst>
                                        </p:cTn>
                                        <p:tgtEl>
                                          <p:spTgt spid="159"/>
                                        </p:tgtEl>
                                        <p:attrNameLst>
                                          <p:attrName>style.visibility</p:attrName>
                                        </p:attrNameLst>
                                      </p:cBhvr>
                                      <p:to>
                                        <p:strVal val="visible"/>
                                      </p:to>
                                    </p:set>
                                    <p:animEffect transition="in" filter="fade">
                                      <p:cBhvr>
                                        <p:cTn id="48" dur="2000"/>
                                        <p:tgtEl>
                                          <p:spTgt spid="15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0"/>
                                        </p:tgtEl>
                                        <p:attrNameLst>
                                          <p:attrName>style.visibility</p:attrName>
                                        </p:attrNameLst>
                                      </p:cBhvr>
                                      <p:to>
                                        <p:strVal val="visible"/>
                                      </p:to>
                                    </p:set>
                                    <p:animEffect transition="in" filter="fade">
                                      <p:cBhvr>
                                        <p:cTn id="53" dur="500"/>
                                        <p:tgtEl>
                                          <p:spTgt spid="170"/>
                                        </p:tgtEl>
                                      </p:cBhvr>
                                    </p:animEffect>
                                  </p:childTnLst>
                                </p:cTn>
                              </p:par>
                              <p:par>
                                <p:cTn id="54" presetID="10" presetClass="entr" presetSubtype="0" fill="hold" nodeType="with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fade">
                                      <p:cBhvr>
                                        <p:cTn id="56"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67" grpId="0"/>
      <p:bldP spid="168" grpId="0"/>
      <p:bldP spid="169" grpId="0"/>
      <p:bldP spid="170" grpId="0"/>
      <p:bldP spid="16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GB" dirty="0" smtClean="0"/>
              <a:t>Remediation activities</a:t>
            </a:r>
            <a:endParaRPr lang="en-GB" dirty="0"/>
          </a:p>
        </p:txBody>
      </p:sp>
      <p:graphicFrame>
        <p:nvGraphicFramePr>
          <p:cNvPr id="4" name="Diagram 3"/>
          <p:cNvGraphicFramePr/>
          <p:nvPr>
            <p:extLst/>
          </p:nvPr>
        </p:nvGraphicFramePr>
        <p:xfrm>
          <a:off x="269170" y="1189761"/>
          <a:ext cx="11650488" cy="5827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1087616"/>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519112" y="1447799"/>
            <a:ext cx="11149013" cy="3381376"/>
          </a:xfrm>
          <a:solidFill>
            <a:schemeClr val="tx2"/>
          </a:solidFill>
        </p:spPr>
        <p:txBody>
          <a:bodyPr/>
          <a:lstStyle/>
          <a:p>
            <a:r>
              <a:rPr lang="en-US" dirty="0" smtClean="0">
                <a:solidFill>
                  <a:schemeClr val="bg1"/>
                </a:solidFill>
              </a:rPr>
              <a:t>Not a good choice for “mirroring” or sync solutions</a:t>
            </a:r>
          </a:p>
          <a:p>
            <a:pPr marL="685594" lvl="1" indent="-342797">
              <a:buFont typeface="Arial" panose="020B0604020202020204" pitchFamily="34" charset="0"/>
              <a:buChar char="•"/>
            </a:pPr>
            <a:r>
              <a:rPr lang="en-US" dirty="0" smtClean="0">
                <a:solidFill>
                  <a:schemeClr val="bg1"/>
                </a:solidFill>
              </a:rPr>
              <a:t>Use remote event receivers to receive notification that a change has occurred</a:t>
            </a:r>
          </a:p>
          <a:p>
            <a:pPr marL="685594" lvl="1" indent="-342797">
              <a:buFont typeface="Arial" panose="020B0604020202020204" pitchFamily="34" charset="0"/>
              <a:buChar char="•"/>
            </a:pPr>
            <a:r>
              <a:rPr lang="en-US" dirty="0" smtClean="0">
                <a:solidFill>
                  <a:schemeClr val="bg1"/>
                </a:solidFill>
              </a:rPr>
              <a:t>Use interface to poll SharePoint for changes</a:t>
            </a:r>
          </a:p>
          <a:p>
            <a:pPr marL="685594" lvl="1" indent="-342797">
              <a:buFont typeface="Arial" panose="020B0604020202020204" pitchFamily="34" charset="0"/>
              <a:buChar char="•"/>
            </a:pPr>
            <a:r>
              <a:rPr lang="en-US" dirty="0" smtClean="0">
                <a:solidFill>
                  <a:schemeClr val="bg1"/>
                </a:solidFill>
              </a:rPr>
              <a:t>Write changes as required</a:t>
            </a:r>
          </a:p>
          <a:p>
            <a:r>
              <a:rPr lang="en-US" dirty="0" smtClean="0">
                <a:solidFill>
                  <a:schemeClr val="bg1"/>
                </a:solidFill>
              </a:rPr>
              <a:t>No guaranteed delivery</a:t>
            </a:r>
          </a:p>
          <a:p>
            <a:pPr marL="685594" lvl="1" indent="-342797">
              <a:buFont typeface="Arial" panose="020B0604020202020204" pitchFamily="34" charset="0"/>
              <a:buChar char="•"/>
            </a:pPr>
            <a:r>
              <a:rPr lang="en-US" dirty="0" smtClean="0">
                <a:solidFill>
                  <a:schemeClr val="bg1"/>
                </a:solidFill>
              </a:rPr>
              <a:t>Custom code can help improve delivery</a:t>
            </a:r>
          </a:p>
          <a:p>
            <a:pPr marL="685594" lvl="1" indent="-342797">
              <a:buFont typeface="Arial" panose="020B0604020202020204" pitchFamily="34" charset="0"/>
              <a:buChar char="•"/>
            </a:pPr>
            <a:r>
              <a:rPr lang="en-US" dirty="0" smtClean="0">
                <a:solidFill>
                  <a:schemeClr val="bg1"/>
                </a:solidFill>
              </a:rPr>
              <a:t>Issues in network could block the execution and there’s no retry mechanism</a:t>
            </a:r>
            <a:endParaRPr lang="en-US" dirty="0">
              <a:solidFill>
                <a:schemeClr val="bg1"/>
              </a:solidFill>
            </a:endParaRPr>
          </a:p>
        </p:txBody>
      </p:sp>
      <p:sp>
        <p:nvSpPr>
          <p:cNvPr id="3" name="Title 2"/>
          <p:cNvSpPr>
            <a:spLocks noGrp="1"/>
          </p:cNvSpPr>
          <p:nvPr>
            <p:ph type="title"/>
          </p:nvPr>
        </p:nvSpPr>
        <p:spPr/>
        <p:txBody>
          <a:bodyPr/>
          <a:lstStyle/>
          <a:p>
            <a:r>
              <a:rPr lang="en-US" dirty="0" smtClean="0">
                <a:solidFill>
                  <a:srgbClr val="EB3C00"/>
                </a:solidFill>
              </a:rPr>
              <a:t>Remote event receivers – architecture</a:t>
            </a:r>
            <a:endParaRPr lang="en-US" dirty="0">
              <a:solidFill>
                <a:srgbClr val="EB3C00"/>
              </a:solidFill>
            </a:endParaRPr>
          </a:p>
        </p:txBody>
      </p:sp>
    </p:spTree>
    <p:extLst>
      <p:ext uri="{BB962C8B-B14F-4D97-AF65-F5344CB8AC3E}">
        <p14:creationId xmlns:p14="http://schemas.microsoft.com/office/powerpoint/2010/main" val="1198402690"/>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pPr marL="0" indent="0">
              <a:buNone/>
            </a:pPr>
            <a:r>
              <a:rPr lang="en-US" dirty="0" smtClean="0"/>
              <a:t>Add a remote event receiver as a new item</a:t>
            </a:r>
          </a:p>
          <a:p>
            <a:pPr marL="0" indent="0">
              <a:buNone/>
            </a:pPr>
            <a:r>
              <a:rPr lang="en-US" sz="1999" dirty="0"/>
              <a:t>Note: This wizard is only for events in app web.</a:t>
            </a:r>
            <a:endParaRPr lang="en-US" dirty="0"/>
          </a:p>
        </p:txBody>
      </p:sp>
      <p:sp>
        <p:nvSpPr>
          <p:cNvPr id="3" name="Title 2"/>
          <p:cNvSpPr>
            <a:spLocks noGrp="1"/>
          </p:cNvSpPr>
          <p:nvPr>
            <p:ph type="title"/>
          </p:nvPr>
        </p:nvSpPr>
        <p:spPr/>
        <p:txBody>
          <a:bodyPr/>
          <a:lstStyle/>
          <a:p>
            <a:r>
              <a:rPr lang="en-US" dirty="0" smtClean="0"/>
              <a:t>Remote event receivers </a:t>
            </a:r>
            <a:r>
              <a:rPr lang="en-US" dirty="0"/>
              <a:t>– </a:t>
            </a:r>
            <a:r>
              <a:rPr lang="en-US" dirty="0" smtClean="0"/>
              <a:t>tooling</a:t>
            </a: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17" y="2396228"/>
            <a:ext cx="4732249" cy="3913890"/>
          </a:xfrm>
          <a:prstGeom prst="rect">
            <a:avLst/>
          </a:prstGeom>
          <a:noFill/>
          <a:ln w="9525">
            <a:solidFill>
              <a:schemeClr val="tx1"/>
            </a:solidFill>
            <a:miter lim="800000"/>
            <a:headEnd/>
            <a:tailEnd/>
          </a:ln>
          <a:effectLst/>
        </p:spPr>
      </p:pic>
      <p:pic>
        <p:nvPicPr>
          <p:cNvPr id="7" name="Picture 6" descr="SharePoint Customization Wizar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418" y="2836386"/>
            <a:ext cx="4159150" cy="3031344"/>
          </a:xfrm>
          <a:prstGeom prst="rect">
            <a:avLst/>
          </a:prstGeom>
        </p:spPr>
      </p:pic>
    </p:spTree>
    <p:extLst>
      <p:ext uri="{BB962C8B-B14F-4D97-AF65-F5344CB8AC3E}">
        <p14:creationId xmlns:p14="http://schemas.microsoft.com/office/powerpoint/2010/main" val="223631445"/>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lstStyle/>
          <a:p>
            <a:r>
              <a:rPr lang="en-US" sz="3599" dirty="0"/>
              <a:t>Synchronous and asynchronous events are supported</a:t>
            </a:r>
          </a:p>
          <a:p>
            <a:endParaRPr lang="en-US" sz="3599" dirty="0"/>
          </a:p>
        </p:txBody>
      </p:sp>
      <p:sp>
        <p:nvSpPr>
          <p:cNvPr id="3" name="Title 2"/>
          <p:cNvSpPr>
            <a:spLocks noGrp="1"/>
          </p:cNvSpPr>
          <p:nvPr>
            <p:ph type="title"/>
          </p:nvPr>
        </p:nvSpPr>
        <p:spPr/>
        <p:txBody>
          <a:bodyPr/>
          <a:lstStyle/>
          <a:p>
            <a:r>
              <a:rPr lang="en-US" sz="4799" dirty="0"/>
              <a:t>Remote event receivers – interface methods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17" y="2240590"/>
            <a:ext cx="9708324" cy="34509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0819"/>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a:t>Calling </a:t>
            </a:r>
            <a:r>
              <a:rPr lang="en-US" dirty="0" smtClean="0"/>
              <a:t>back </a:t>
            </a:r>
            <a:r>
              <a:rPr lang="en-US" dirty="0"/>
              <a:t>into SharePoint</a:t>
            </a:r>
          </a:p>
          <a:p>
            <a:endParaRPr lang="en-US" dirty="0"/>
          </a:p>
        </p:txBody>
      </p:sp>
      <p:sp>
        <p:nvSpPr>
          <p:cNvPr id="3" name="Title 2"/>
          <p:cNvSpPr>
            <a:spLocks noGrp="1"/>
          </p:cNvSpPr>
          <p:nvPr>
            <p:ph type="title"/>
          </p:nvPr>
        </p:nvSpPr>
        <p:spPr/>
        <p:txBody>
          <a:bodyPr/>
          <a:lstStyle/>
          <a:p>
            <a:r>
              <a:rPr lang="en-US" dirty="0" smtClean="0"/>
              <a:t>Remote event receivers </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741" y="2469867"/>
            <a:ext cx="10085756" cy="3361918"/>
          </a:xfrm>
          <a:prstGeom prst="rect">
            <a:avLst/>
          </a:prstGeom>
          <a:ln>
            <a:solidFill>
              <a:schemeClr val="accent1"/>
            </a:solidFill>
          </a:ln>
        </p:spPr>
      </p:pic>
    </p:spTree>
    <p:extLst>
      <p:ext uri="{BB962C8B-B14F-4D97-AF65-F5344CB8AC3E}">
        <p14:creationId xmlns:p14="http://schemas.microsoft.com/office/powerpoint/2010/main" val="241731986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Remote event receivers – registration</a:t>
            </a:r>
            <a:br>
              <a:rPr lang="en-US" dirty="0" smtClean="0"/>
            </a:br>
            <a:r>
              <a:rPr lang="en-US" sz="3199" dirty="0"/>
              <a:t>Using server-side object model – requires access to server</a:t>
            </a:r>
            <a:endParaRPr lang="en-US" dirty="0"/>
          </a:p>
        </p:txBody>
      </p:sp>
      <p:sp>
        <p:nvSpPr>
          <p:cNvPr id="6" name="Text Placeholder 5"/>
          <p:cNvSpPr>
            <a:spLocks noGrp="1"/>
          </p:cNvSpPr>
          <p:nvPr>
            <p:ph type="body" sz="quarter" idx="10"/>
          </p:nvPr>
        </p:nvSpPr>
        <p:spPr/>
        <p:txBody>
          <a:bodyPr/>
          <a:lstStyle/>
          <a:p>
            <a:r>
              <a:rPr lang="en-US" sz="1999" dirty="0"/>
              <a:t>string url= </a:t>
            </a:r>
            <a:r>
              <a:rPr lang="en-US" sz="1999" dirty="0">
                <a:solidFill>
                  <a:schemeClr val="tx2"/>
                </a:solidFill>
              </a:rPr>
              <a:t>"</a:t>
            </a:r>
            <a:r>
              <a:rPr lang="en-US" sz="1999" b="1" dirty="0">
                <a:solidFill>
                  <a:schemeClr val="tx2"/>
                </a:solidFill>
              </a:rPr>
              <a:t>http://contoso.com/RemoteEventService.svc</a:t>
            </a:r>
            <a:r>
              <a:rPr lang="en-US" sz="1999" dirty="0">
                <a:solidFill>
                  <a:schemeClr val="tx2"/>
                </a:solidFill>
              </a:rPr>
              <a:t>";         </a:t>
            </a:r>
          </a:p>
          <a:p>
            <a:r>
              <a:rPr lang="en-US" sz="1999" dirty="0"/>
              <a:t>   </a:t>
            </a:r>
          </a:p>
          <a:p>
            <a:r>
              <a:rPr lang="en-US" sz="1999" dirty="0"/>
              <a:t>using (SPSite site = new SPSite(siteUrl)) </a:t>
            </a:r>
          </a:p>
          <a:p>
            <a:r>
              <a:rPr lang="en-US" sz="1999" dirty="0"/>
              <a:t>{ </a:t>
            </a:r>
          </a:p>
          <a:p>
            <a:r>
              <a:rPr lang="en-US" sz="1999" dirty="0"/>
              <a:t>   using (SPWeb web = </a:t>
            </a:r>
            <a:r>
              <a:rPr lang="en-US" sz="1999" dirty="0" err="1"/>
              <a:t>site.RootWeb</a:t>
            </a:r>
            <a:r>
              <a:rPr lang="en-US" sz="1999" dirty="0"/>
              <a:t>) </a:t>
            </a:r>
          </a:p>
          <a:p>
            <a:r>
              <a:rPr lang="en-US" sz="1999" dirty="0"/>
              <a:t>   {</a:t>
            </a:r>
          </a:p>
          <a:p>
            <a:r>
              <a:rPr lang="en-US" sz="1999" dirty="0"/>
              <a:t>      </a:t>
            </a:r>
            <a:r>
              <a:rPr lang="en-US" sz="1999" dirty="0" err="1"/>
              <a:t>SPList</a:t>
            </a:r>
            <a:r>
              <a:rPr lang="en-US" sz="1999" dirty="0"/>
              <a:t> list = </a:t>
            </a:r>
            <a:r>
              <a:rPr lang="en-US" sz="1999" dirty="0" err="1"/>
              <a:t>web.Lists</a:t>
            </a:r>
            <a:r>
              <a:rPr lang="en-US" sz="1999" dirty="0"/>
              <a:t>[</a:t>
            </a:r>
            <a:r>
              <a:rPr lang="en-US" sz="1999" dirty="0" err="1"/>
              <a:t>listTitle</a:t>
            </a:r>
            <a:r>
              <a:rPr lang="en-US" sz="1999" dirty="0"/>
              <a:t>]; </a:t>
            </a:r>
          </a:p>
          <a:p>
            <a:r>
              <a:rPr lang="en-US" sz="1999" dirty="0"/>
              <a:t>      </a:t>
            </a:r>
            <a:r>
              <a:rPr lang="en-US" sz="1999" dirty="0" err="1"/>
              <a:t>list.EventReceivers.Add</a:t>
            </a:r>
            <a:r>
              <a:rPr lang="en-US" sz="1999" dirty="0"/>
              <a:t>(</a:t>
            </a:r>
          </a:p>
          <a:p>
            <a:r>
              <a:rPr lang="en-US" sz="1999" dirty="0"/>
              <a:t>        </a:t>
            </a:r>
            <a:r>
              <a:rPr lang="en-US" sz="1999" dirty="0" err="1"/>
              <a:t>SPEventReceiverType.ItemAdded</a:t>
            </a:r>
            <a:r>
              <a:rPr lang="en-US" sz="1999" dirty="0"/>
              <a:t>, </a:t>
            </a:r>
          </a:p>
          <a:p>
            <a:r>
              <a:rPr lang="en-US" sz="1999" dirty="0"/>
              <a:t>        </a:t>
            </a:r>
            <a:r>
              <a:rPr lang="en-US" sz="1999" dirty="0" err="1"/>
              <a:t>url</a:t>
            </a:r>
            <a:r>
              <a:rPr lang="en-US" sz="1999" dirty="0"/>
              <a:t>); </a:t>
            </a:r>
          </a:p>
          <a:p>
            <a:r>
              <a:rPr lang="en-US" sz="1999" dirty="0"/>
              <a:t>   }</a:t>
            </a:r>
          </a:p>
          <a:p>
            <a:r>
              <a:rPr lang="en-US" sz="1999" dirty="0"/>
              <a:t>}</a:t>
            </a:r>
          </a:p>
          <a:p>
            <a:endParaRPr lang="en-US" sz="1999" dirty="0"/>
          </a:p>
        </p:txBody>
      </p:sp>
    </p:spTree>
    <p:extLst>
      <p:ext uri="{BB962C8B-B14F-4D97-AF65-F5344CB8AC3E}">
        <p14:creationId xmlns:p14="http://schemas.microsoft.com/office/powerpoint/2010/main" val="241185173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p:cNvPicPr>
            <a:picLocks noChangeAspect="1"/>
          </p:cNvPicPr>
          <p:nvPr/>
        </p:nvPicPr>
        <p:blipFill>
          <a:blip r:embed="rId3"/>
          <a:stretch>
            <a:fillRect/>
          </a:stretch>
        </p:blipFill>
        <p:spPr>
          <a:xfrm>
            <a:off x="4826609" y="1623977"/>
            <a:ext cx="4361294" cy="1695358"/>
          </a:xfrm>
          <a:prstGeom prst="rect">
            <a:avLst/>
          </a:prstGeom>
          <a:ln>
            <a:solidFill>
              <a:schemeClr val="bg1">
                <a:lumMod val="75000"/>
              </a:schemeClr>
            </a:solidFill>
          </a:ln>
        </p:spPr>
      </p:pic>
      <p:pic>
        <p:nvPicPr>
          <p:cNvPr id="121" name="Picture 120"/>
          <p:cNvPicPr>
            <a:picLocks noChangeAspect="1"/>
          </p:cNvPicPr>
          <p:nvPr/>
        </p:nvPicPr>
        <p:blipFill>
          <a:blip r:embed="rId4"/>
          <a:stretch>
            <a:fillRect/>
          </a:stretch>
        </p:blipFill>
        <p:spPr>
          <a:xfrm>
            <a:off x="919082" y="1934629"/>
            <a:ext cx="2958306" cy="956348"/>
          </a:xfrm>
          <a:prstGeom prst="rect">
            <a:avLst/>
          </a:prstGeom>
          <a:ln>
            <a:solidFill>
              <a:schemeClr val="bg1">
                <a:lumMod val="75000"/>
              </a:schemeClr>
            </a:solidFill>
          </a:ln>
        </p:spPr>
      </p:pic>
      <p:cxnSp>
        <p:nvCxnSpPr>
          <p:cNvPr id="122" name="Straight Arrow Connector 121"/>
          <p:cNvCxnSpPr/>
          <p:nvPr/>
        </p:nvCxnSpPr>
        <p:spPr>
          <a:xfrm>
            <a:off x="3947999" y="2329271"/>
            <a:ext cx="807998" cy="9398"/>
          </a:xfrm>
          <a:prstGeom prst="straightConnector1">
            <a:avLst/>
          </a:prstGeom>
          <a:ln w="53975">
            <a:solidFill>
              <a:schemeClr val="tx1">
                <a:lumMod val="65000"/>
                <a:lumOff val="35000"/>
              </a:schemeClr>
            </a:solidFill>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23" name="Group 122"/>
          <p:cNvGrpSpPr/>
          <p:nvPr/>
        </p:nvGrpSpPr>
        <p:grpSpPr>
          <a:xfrm>
            <a:off x="3751683" y="2216779"/>
            <a:ext cx="514401" cy="514401"/>
            <a:chOff x="492" y="17985"/>
            <a:chExt cx="524853" cy="524853"/>
          </a:xfrm>
        </p:grpSpPr>
        <p:sp>
          <p:nvSpPr>
            <p:cNvPr id="124" name="Oval 1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sp>
        <p:nvSpPr>
          <p:cNvPr id="2" name="Title 1"/>
          <p:cNvSpPr>
            <a:spLocks noGrp="1"/>
          </p:cNvSpPr>
          <p:nvPr>
            <p:ph type="title"/>
          </p:nvPr>
        </p:nvSpPr>
        <p:spPr/>
        <p:txBody>
          <a:bodyPr/>
          <a:lstStyle/>
          <a:p>
            <a:r>
              <a:rPr lang="en-US" dirty="0" smtClean="0"/>
              <a:t>Web Template Provisioning Process</a:t>
            </a:r>
            <a:br>
              <a:rPr lang="en-US" dirty="0" smtClean="0"/>
            </a:br>
            <a:r>
              <a:rPr lang="en-US" sz="2399" dirty="0">
                <a:solidFill>
                  <a:schemeClr val="bg2"/>
                </a:solidFill>
              </a:rPr>
              <a:t>Introduced in 2010 initially for site templates, but can be </a:t>
            </a:r>
            <a:r>
              <a:rPr lang="en-US" sz="2399" dirty="0" smtClean="0">
                <a:solidFill>
                  <a:schemeClr val="bg2"/>
                </a:solidFill>
              </a:rPr>
              <a:t>also created “manually”</a:t>
            </a:r>
            <a:endParaRPr lang="en-US" dirty="0">
              <a:solidFill>
                <a:schemeClr val="bg2"/>
              </a:solidFill>
            </a:endParaRPr>
          </a:p>
        </p:txBody>
      </p:sp>
      <p:grpSp>
        <p:nvGrpSpPr>
          <p:cNvPr id="27" name="Group 26"/>
          <p:cNvGrpSpPr>
            <a:grpSpLocks noChangeAspect="1"/>
          </p:cNvGrpSpPr>
          <p:nvPr/>
        </p:nvGrpSpPr>
        <p:grpSpPr>
          <a:xfrm>
            <a:off x="2372304" y="4298968"/>
            <a:ext cx="3658427" cy="2447015"/>
            <a:chOff x="228958" y="3947862"/>
            <a:chExt cx="3963957" cy="2651376"/>
          </a:xfrm>
        </p:grpSpPr>
        <p:pic>
          <p:nvPicPr>
            <p:cNvPr id="23" name="Picture 22"/>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p:spPr>
        </p:pic>
        <p:pic>
          <p:nvPicPr>
            <p:cNvPr id="24" name="Picture 23"/>
            <p:cNvPicPr>
              <a:picLocks noChangeAspect="1"/>
            </p:cNvPicPr>
            <p:nvPr/>
          </p:nvPicPr>
          <p:blipFill>
            <a:blip r:embed="rId6"/>
            <a:stretch>
              <a:fillRect/>
            </a:stretch>
          </p:blipFill>
          <p:spPr>
            <a:xfrm>
              <a:off x="2470865" y="4979238"/>
              <a:ext cx="1722050" cy="1620000"/>
            </a:xfrm>
            <a:prstGeom prst="rect">
              <a:avLst/>
            </a:prstGeom>
            <a:ln>
              <a:solidFill>
                <a:schemeClr val="bg1">
                  <a:lumMod val="75000"/>
                </a:schemeClr>
              </a:solidFill>
            </a:ln>
          </p:spPr>
        </p:pic>
      </p:grpSp>
      <p:grpSp>
        <p:nvGrpSpPr>
          <p:cNvPr id="20" name="Group 19"/>
          <p:cNvGrpSpPr/>
          <p:nvPr/>
        </p:nvGrpSpPr>
        <p:grpSpPr>
          <a:xfrm>
            <a:off x="8818737" y="1188318"/>
            <a:ext cx="3050135" cy="1060391"/>
            <a:chOff x="3635896" y="2945338"/>
            <a:chExt cx="3051363" cy="1060818"/>
          </a:xfrm>
        </p:grpSpPr>
        <p:sp>
          <p:nvSpPr>
            <p:cNvPr id="21" name="TextBox 20"/>
            <p:cNvSpPr txBox="1"/>
            <p:nvPr/>
          </p:nvSpPr>
          <p:spPr>
            <a:xfrm>
              <a:off x="4572001" y="3306470"/>
              <a:ext cx="2115258" cy="594650"/>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15\Template\Features\</a:t>
              </a:r>
              <a:br>
                <a:rPr lang="en-US" sz="1600" b="1" dirty="0">
                  <a:latin typeface="Segoe UI Light" panose="020B0502040204020203" pitchFamily="34" charset="0"/>
                  <a:cs typeface="Segoe UI Light" panose="020B0502040204020203" pitchFamily="34" charset="0"/>
                </a:rPr>
              </a:br>
              <a:r>
                <a:rPr lang="en-US" sz="1600" b="1" dirty="0">
                  <a:latin typeface="Segoe UI Light" panose="020B0502040204020203" pitchFamily="34" charset="0"/>
                  <a:cs typeface="Segoe UI Light" panose="020B0502040204020203" pitchFamily="34" charset="0"/>
                </a:rPr>
                <a:t>[</a:t>
              </a:r>
              <a:r>
                <a:rPr lang="en-US" sz="1600" b="1" dirty="0" err="1">
                  <a:latin typeface="Segoe UI Light" panose="020B0502040204020203" pitchFamily="34" charset="0"/>
                  <a:cs typeface="Segoe UI Light" panose="020B0502040204020203" pitchFamily="34" charset="0"/>
                </a:rPr>
                <a:t>FeatureName</a:t>
              </a:r>
              <a:r>
                <a:rPr lang="en-US" sz="1600" b="1" dirty="0">
                  <a:latin typeface="Segoe UI Light" panose="020B0502040204020203" pitchFamily="34" charset="0"/>
                  <a:cs typeface="Segoe UI Light" panose="020B0502040204020203" pitchFamily="34" charset="0"/>
                </a:rPr>
                <a:t>]</a:t>
              </a:r>
            </a:p>
          </p:txBody>
        </p:sp>
        <p:pic>
          <p:nvPicPr>
            <p:cNvPr id="22" name="Picture 5" descr="C:\Users\mitchellg\Desktop\Folder.png"/>
            <p:cNvPicPr>
              <a:picLocks noChangeAspect="1" noChangeArrowheads="1"/>
            </p:cNvPicPr>
            <p:nvPr/>
          </p:nvPicPr>
          <p:blipFill>
            <a:blip r:embed="rId7" cstate="print">
              <a:grayscl/>
            </a:blip>
            <a:srcRect/>
            <a:stretch>
              <a:fillRect/>
            </a:stretch>
          </p:blipFill>
          <p:spPr bwMode="auto">
            <a:xfrm>
              <a:off x="3635896" y="2945338"/>
              <a:ext cx="1061094" cy="1060818"/>
            </a:xfrm>
            <a:prstGeom prst="rect">
              <a:avLst/>
            </a:prstGeom>
            <a:noFill/>
            <a:effectLst>
              <a:outerShdw blurRad="50800" dist="38100" dir="2700000" algn="tl" rotWithShape="0">
                <a:prstClr val="black">
                  <a:alpha val="40000"/>
                </a:prstClr>
              </a:outerShdw>
            </a:effectLst>
          </p:spPr>
        </p:pic>
      </p:grpSp>
      <p:grpSp>
        <p:nvGrpSpPr>
          <p:cNvPr id="32" name="Group 31"/>
          <p:cNvGrpSpPr/>
          <p:nvPr/>
        </p:nvGrpSpPr>
        <p:grpSpPr>
          <a:xfrm>
            <a:off x="9258516" y="2115242"/>
            <a:ext cx="2210315" cy="768026"/>
            <a:chOff x="6537259" y="1822888"/>
            <a:chExt cx="2211205" cy="768335"/>
          </a:xfrm>
        </p:grpSpPr>
        <p:grpSp>
          <p:nvGrpSpPr>
            <p:cNvPr id="28" name="Group 27"/>
            <p:cNvGrpSpPr/>
            <p:nvPr/>
          </p:nvGrpSpPr>
          <p:grpSpPr>
            <a:xfrm>
              <a:off x="6537259" y="1822888"/>
              <a:ext cx="901381" cy="768335"/>
              <a:chOff x="6948264" y="1076489"/>
              <a:chExt cx="901381" cy="768335"/>
            </a:xfrm>
          </p:grpSpPr>
          <p:pic>
            <p:nvPicPr>
              <p:cNvPr id="29" name="Picture 28"/>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30" name="TextBox 29"/>
              <p:cNvSpPr txBox="1"/>
              <p:nvPr/>
            </p:nvSpPr>
            <p:spPr>
              <a:xfrm>
                <a:off x="7140458" y="1401127"/>
                <a:ext cx="709187" cy="277038"/>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31" name="TextBox 30"/>
            <p:cNvSpPr txBox="1"/>
            <p:nvPr/>
          </p:nvSpPr>
          <p:spPr>
            <a:xfrm>
              <a:off x="7156055" y="1859616"/>
              <a:ext cx="1592409" cy="343492"/>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element.xml</a:t>
              </a:r>
            </a:p>
          </p:txBody>
        </p:sp>
      </p:grpSp>
      <p:grpSp>
        <p:nvGrpSpPr>
          <p:cNvPr id="64" name="Group 63"/>
          <p:cNvGrpSpPr/>
          <p:nvPr/>
        </p:nvGrpSpPr>
        <p:grpSpPr>
          <a:xfrm>
            <a:off x="10283059" y="5082545"/>
            <a:ext cx="957676" cy="761096"/>
            <a:chOff x="7956376" y="6096598"/>
            <a:chExt cx="958061" cy="761402"/>
          </a:xfrm>
        </p:grpSpPr>
        <p:sp>
          <p:nvSpPr>
            <p:cNvPr id="66" name="Arc 65"/>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grpSp>
          <p:nvGrpSpPr>
            <p:cNvPr id="67" name="Group 66"/>
            <p:cNvGrpSpPr/>
            <p:nvPr/>
          </p:nvGrpSpPr>
          <p:grpSpPr>
            <a:xfrm>
              <a:off x="8025411" y="6179038"/>
              <a:ext cx="889026" cy="539522"/>
              <a:chOff x="6424150" y="1672006"/>
              <a:chExt cx="1359005" cy="885085"/>
            </a:xfrm>
          </p:grpSpPr>
          <p:grpSp>
            <p:nvGrpSpPr>
              <p:cNvPr id="69" name="Group 68"/>
              <p:cNvGrpSpPr/>
              <p:nvPr/>
            </p:nvGrpSpPr>
            <p:grpSpPr>
              <a:xfrm>
                <a:off x="6858521" y="1788756"/>
                <a:ext cx="924634" cy="768335"/>
                <a:chOff x="6948264" y="1076489"/>
                <a:chExt cx="924634" cy="768335"/>
              </a:xfrm>
            </p:grpSpPr>
            <p:pic>
              <p:nvPicPr>
                <p:cNvPr id="71" name="Picture 70"/>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2" name="TextBox 71"/>
                <p:cNvSpPr txBox="1"/>
                <p:nvPr/>
              </p:nvSpPr>
              <p:spPr>
                <a:xfrm>
                  <a:off x="7117209" y="1388151"/>
                  <a:ext cx="755689" cy="302987"/>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200" b="1" dirty="0">
                      <a:latin typeface="Segoe UI Light" panose="020B0502040204020203" pitchFamily="34" charset="0"/>
                      <a:cs typeface="Segoe UI Light" panose="020B0502040204020203" pitchFamily="34" charset="0"/>
                    </a:rPr>
                    <a:t>&lt;xml&gt;</a:t>
                  </a:r>
                </a:p>
              </p:txBody>
            </p:sp>
          </p:grpSp>
          <p:pic>
            <p:nvPicPr>
              <p:cNvPr id="70" name="Picture 69"/>
              <p:cNvPicPr>
                <a:picLocks noChangeAspect="1"/>
              </p:cNvPicPr>
              <p:nvPr/>
            </p:nvPicPr>
            <p:blipFill>
              <a:blip r:embed="rId10"/>
              <a:stretch>
                <a:fillRect/>
              </a:stretch>
            </p:blipFill>
            <p:spPr>
              <a:xfrm>
                <a:off x="6424150" y="1672006"/>
                <a:ext cx="676503" cy="647343"/>
              </a:xfrm>
              <a:prstGeom prst="rect">
                <a:avLst/>
              </a:prstGeom>
            </p:spPr>
          </p:pic>
        </p:grpSp>
      </p:grpSp>
      <p:grpSp>
        <p:nvGrpSpPr>
          <p:cNvPr id="73" name="Group 72"/>
          <p:cNvGrpSpPr/>
          <p:nvPr/>
        </p:nvGrpSpPr>
        <p:grpSpPr>
          <a:xfrm>
            <a:off x="5288781" y="3396231"/>
            <a:ext cx="4696075" cy="1484589"/>
            <a:chOff x="3563888" y="3228693"/>
            <a:chExt cx="4697965" cy="1485187"/>
          </a:xfrm>
        </p:grpSpPr>
        <p:grpSp>
          <p:nvGrpSpPr>
            <p:cNvPr id="74" name="Group 73"/>
            <p:cNvGrpSpPr/>
            <p:nvPr/>
          </p:nvGrpSpPr>
          <p:grpSpPr>
            <a:xfrm>
              <a:off x="3563888" y="3228693"/>
              <a:ext cx="4697965" cy="1060818"/>
              <a:chOff x="3635896" y="2945338"/>
              <a:chExt cx="4697965" cy="1060818"/>
            </a:xfrm>
          </p:grpSpPr>
          <p:sp>
            <p:nvSpPr>
              <p:cNvPr id="80" name="TextBox 79"/>
              <p:cNvSpPr txBox="1"/>
              <p:nvPr/>
            </p:nvSpPr>
            <p:spPr>
              <a:xfrm>
                <a:off x="4572000" y="3306470"/>
                <a:ext cx="3761861" cy="343492"/>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15\Template\Features\[</a:t>
                </a:r>
                <a:r>
                  <a:rPr lang="en-US" sz="1600" b="1" dirty="0" err="1">
                    <a:latin typeface="Segoe UI Light" panose="020B0502040204020203" pitchFamily="34" charset="0"/>
                    <a:cs typeface="Segoe UI Light" panose="020B0502040204020203" pitchFamily="34" charset="0"/>
                  </a:rPr>
                  <a:t>FeatureName</a:t>
                </a:r>
                <a:r>
                  <a:rPr lang="en-US" sz="1600" b="1" dirty="0">
                    <a:latin typeface="Segoe UI Light" panose="020B0502040204020203" pitchFamily="34" charset="0"/>
                    <a:cs typeface="Segoe UI Light" panose="020B0502040204020203" pitchFamily="34" charset="0"/>
                  </a:rPr>
                  <a:t>]</a:t>
                </a:r>
              </a:p>
            </p:txBody>
          </p:sp>
          <p:pic>
            <p:nvPicPr>
              <p:cNvPr id="81" name="Picture 5" descr="C:\Users\mitchellg\Desktop\Folder.png"/>
              <p:cNvPicPr>
                <a:picLocks noChangeAspect="1" noChangeArrowheads="1"/>
              </p:cNvPicPr>
              <p:nvPr/>
            </p:nvPicPr>
            <p:blipFill>
              <a:blip r:embed="rId7" cstate="print">
                <a:grayscl/>
              </a:blip>
              <a:srcRect/>
              <a:stretch>
                <a:fillRect/>
              </a:stretch>
            </p:blipFill>
            <p:spPr bwMode="auto">
              <a:xfrm>
                <a:off x="3635896" y="2945338"/>
                <a:ext cx="1061094" cy="1060818"/>
              </a:xfrm>
              <a:prstGeom prst="rect">
                <a:avLst/>
              </a:prstGeom>
              <a:noFill/>
            </p:spPr>
          </p:pic>
        </p:grpSp>
        <p:grpSp>
          <p:nvGrpSpPr>
            <p:cNvPr id="75" name="Group 74"/>
            <p:cNvGrpSpPr/>
            <p:nvPr/>
          </p:nvGrpSpPr>
          <p:grpSpPr>
            <a:xfrm>
              <a:off x="4528128" y="3945545"/>
              <a:ext cx="2211205" cy="768335"/>
              <a:chOff x="6537259" y="1822888"/>
              <a:chExt cx="2211205" cy="768335"/>
            </a:xfrm>
          </p:grpSpPr>
          <p:grpSp>
            <p:nvGrpSpPr>
              <p:cNvPr id="76" name="Group 75"/>
              <p:cNvGrpSpPr/>
              <p:nvPr/>
            </p:nvGrpSpPr>
            <p:grpSpPr>
              <a:xfrm>
                <a:off x="6537259" y="1822888"/>
                <a:ext cx="901381" cy="768335"/>
                <a:chOff x="6948264" y="1076489"/>
                <a:chExt cx="901381" cy="768335"/>
              </a:xfrm>
            </p:grpSpPr>
            <p:pic>
              <p:nvPicPr>
                <p:cNvPr id="78" name="Picture 77"/>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9" name="TextBox 78"/>
                <p:cNvSpPr txBox="1"/>
                <p:nvPr/>
              </p:nvSpPr>
              <p:spPr>
                <a:xfrm>
                  <a:off x="7140458" y="1401127"/>
                  <a:ext cx="709187" cy="277038"/>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77" name="TextBox 76"/>
              <p:cNvSpPr txBox="1"/>
              <p:nvPr/>
            </p:nvSpPr>
            <p:spPr>
              <a:xfrm>
                <a:off x="7156055" y="1859616"/>
                <a:ext cx="1592409" cy="343492"/>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onet.xml</a:t>
                </a:r>
              </a:p>
            </p:txBody>
          </p:sp>
        </p:grpSp>
      </p:grpSp>
      <p:grpSp>
        <p:nvGrpSpPr>
          <p:cNvPr id="82" name="Group 81"/>
          <p:cNvGrpSpPr/>
          <p:nvPr/>
        </p:nvGrpSpPr>
        <p:grpSpPr>
          <a:xfrm>
            <a:off x="7584802" y="4327304"/>
            <a:ext cx="3477662" cy="1249374"/>
            <a:chOff x="5273053" y="3850146"/>
            <a:chExt cx="4202096" cy="1451062"/>
          </a:xfrm>
        </p:grpSpPr>
        <p:grpSp>
          <p:nvGrpSpPr>
            <p:cNvPr id="83" name="Group 82"/>
            <p:cNvGrpSpPr/>
            <p:nvPr/>
          </p:nvGrpSpPr>
          <p:grpSpPr>
            <a:xfrm>
              <a:off x="5273053" y="3850146"/>
              <a:ext cx="4202096" cy="1060818"/>
              <a:chOff x="3635896" y="2945338"/>
              <a:chExt cx="4202096" cy="1060818"/>
            </a:xfrm>
          </p:grpSpPr>
          <p:sp>
            <p:nvSpPr>
              <p:cNvPr id="89" name="TextBox 88"/>
              <p:cNvSpPr txBox="1"/>
              <p:nvPr/>
            </p:nvSpPr>
            <p:spPr>
              <a:xfrm>
                <a:off x="4572000" y="3306470"/>
                <a:ext cx="3265992" cy="325904"/>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15\Template\Features\[</a:t>
                </a:r>
                <a:r>
                  <a:rPr lang="en-US" sz="1200" b="1" dirty="0" err="1">
                    <a:latin typeface="Segoe UI Light" panose="020B0502040204020203" pitchFamily="34" charset="0"/>
                    <a:cs typeface="Segoe UI Light" panose="020B0502040204020203" pitchFamily="34" charset="0"/>
                  </a:rPr>
                  <a:t>FeatureName</a:t>
                </a:r>
                <a:r>
                  <a:rPr lang="en-US" sz="1200" b="1" dirty="0">
                    <a:latin typeface="Segoe UI Light" panose="020B0502040204020203" pitchFamily="34" charset="0"/>
                    <a:cs typeface="Segoe UI Light" panose="020B0502040204020203" pitchFamily="34" charset="0"/>
                  </a:rPr>
                  <a:t>]\</a:t>
                </a:r>
              </a:p>
            </p:txBody>
          </p:sp>
          <p:pic>
            <p:nvPicPr>
              <p:cNvPr id="90" name="Picture 5" descr="C:\Users\mitchellg\Desktop\Folder.png"/>
              <p:cNvPicPr>
                <a:picLocks noChangeAspect="1" noChangeArrowheads="1"/>
              </p:cNvPicPr>
              <p:nvPr/>
            </p:nvPicPr>
            <p:blipFill>
              <a:blip r:embed="rId7" cstate="print">
                <a:grayscl/>
              </a:blip>
              <a:srcRect/>
              <a:stretch>
                <a:fillRect/>
              </a:stretch>
            </p:blipFill>
            <p:spPr bwMode="auto">
              <a:xfrm>
                <a:off x="3635896" y="2945338"/>
                <a:ext cx="1061094" cy="1060818"/>
              </a:xfrm>
              <a:prstGeom prst="rect">
                <a:avLst/>
              </a:prstGeom>
              <a:noFill/>
            </p:spPr>
          </p:pic>
        </p:grpSp>
        <p:grpSp>
          <p:nvGrpSpPr>
            <p:cNvPr id="84" name="Group 83"/>
            <p:cNvGrpSpPr/>
            <p:nvPr/>
          </p:nvGrpSpPr>
          <p:grpSpPr>
            <a:xfrm>
              <a:off x="6228184" y="4532873"/>
              <a:ext cx="1797225" cy="768335"/>
              <a:chOff x="6537259" y="1822888"/>
              <a:chExt cx="1797225" cy="768335"/>
            </a:xfrm>
          </p:grpSpPr>
          <p:grpSp>
            <p:nvGrpSpPr>
              <p:cNvPr id="85" name="Group 84"/>
              <p:cNvGrpSpPr/>
              <p:nvPr/>
            </p:nvGrpSpPr>
            <p:grpSpPr>
              <a:xfrm>
                <a:off x="6537259" y="1822888"/>
                <a:ext cx="975076" cy="768335"/>
                <a:chOff x="6948264" y="1076489"/>
                <a:chExt cx="975076" cy="768335"/>
              </a:xfrm>
            </p:grpSpPr>
            <p:pic>
              <p:nvPicPr>
                <p:cNvPr id="87" name="Picture 86"/>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88" name="TextBox 87"/>
                <p:cNvSpPr txBox="1"/>
                <p:nvPr/>
              </p:nvSpPr>
              <p:spPr>
                <a:xfrm>
                  <a:off x="7066767" y="1378833"/>
                  <a:ext cx="856573" cy="321631"/>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86" name="TextBox 85"/>
              <p:cNvSpPr txBox="1"/>
              <p:nvPr/>
            </p:nvSpPr>
            <p:spPr>
              <a:xfrm>
                <a:off x="7156057" y="1859616"/>
                <a:ext cx="1178427" cy="325904"/>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feature.xml</a:t>
                </a:r>
              </a:p>
            </p:txBody>
          </p:sp>
        </p:grpSp>
      </p:grpSp>
      <p:sp>
        <p:nvSpPr>
          <p:cNvPr id="97" name="Arc 96"/>
          <p:cNvSpPr/>
          <p:nvPr/>
        </p:nvSpPr>
        <p:spPr bwMode="auto">
          <a:xfrm rot="20999830">
            <a:off x="9398706" y="5136290"/>
            <a:ext cx="976823" cy="817532"/>
          </a:xfrm>
          <a:prstGeom prst="arc">
            <a:avLst>
              <a:gd name="adj1" fmla="val 15280733"/>
              <a:gd name="adj2" fmla="val 20103851"/>
            </a:avLst>
          </a:prstGeom>
          <a:ln w="41275">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grpSp>
        <p:nvGrpSpPr>
          <p:cNvPr id="98" name="Group 97"/>
          <p:cNvGrpSpPr/>
          <p:nvPr/>
        </p:nvGrpSpPr>
        <p:grpSpPr>
          <a:xfrm rot="20345872">
            <a:off x="6303414" y="3961266"/>
            <a:ext cx="1639824" cy="1015811"/>
            <a:chOff x="2727731" y="357257"/>
            <a:chExt cx="2694477" cy="1679098"/>
          </a:xfrm>
        </p:grpSpPr>
        <p:sp>
          <p:nvSpPr>
            <p:cNvPr id="99" name="Arc 98"/>
            <p:cNvSpPr/>
            <p:nvPr/>
          </p:nvSpPr>
          <p:spPr bwMode="auto">
            <a:xfrm rot="2495304">
              <a:off x="2727731" y="1083485"/>
              <a:ext cx="2028622" cy="952870"/>
            </a:xfrm>
            <a:prstGeom prst="arc">
              <a:avLst>
                <a:gd name="adj1" fmla="val 16200000"/>
                <a:gd name="adj2" fmla="val 21025477"/>
              </a:avLst>
            </a:prstGeom>
            <a:ln w="44450">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sp>
          <p:nvSpPr>
            <p:cNvPr id="100" name="Arc 99"/>
            <p:cNvSpPr/>
            <p:nvPr/>
          </p:nvSpPr>
          <p:spPr bwMode="auto">
            <a:xfrm rot="13418458" flipH="1">
              <a:off x="3393584" y="357257"/>
              <a:ext cx="2028624" cy="952870"/>
            </a:xfrm>
            <a:prstGeom prst="arc">
              <a:avLst>
                <a:gd name="adj1" fmla="val 16200000"/>
                <a:gd name="adj2" fmla="val 21025477"/>
              </a:avLst>
            </a:prstGeom>
            <a:ln w="44450">
              <a:solidFill>
                <a:schemeClr val="tx1">
                  <a:lumMod val="65000"/>
                  <a:lumOff val="35000"/>
                </a:schemeClr>
              </a:solidFill>
              <a:tailEnd type="stealth" w="lg" len="lg"/>
            </a:ln>
          </p:spPr>
          <p:style>
            <a:lnRef idx="1">
              <a:schemeClr val="accent4"/>
            </a:lnRef>
            <a:fillRef idx="0">
              <a:schemeClr val="accent4"/>
            </a:fillRef>
            <a:effectRef idx="0">
              <a:schemeClr val="accent4"/>
            </a:effectRef>
            <a:fontRef idx="minor">
              <a:schemeClr val="tx1"/>
            </a:fontRef>
          </p:style>
          <p:txBody>
            <a:bodyPr vert="horz" wrap="square" lIns="182806" tIns="45701" rIns="182806" bIns="45701" numCol="1" rtlCol="0" anchor="ctr" anchorCtr="0" compatLnSpc="1">
              <a:prstTxWarp prst="textNoShape">
                <a:avLst/>
              </a:prstTxWarp>
            </a:bodyPr>
            <a:lstStyle/>
            <a:p>
              <a:pPr algn="ctr" defTabSz="913951" eaLnBrk="0" fontAlgn="base" hangingPunct="0">
                <a:spcBef>
                  <a:spcPct val="0"/>
                </a:spcBef>
                <a:spcAft>
                  <a:spcPct val="0"/>
                </a:spcAft>
              </a:pPr>
              <a:endParaRPr lang="en-US" sz="1799" b="1">
                <a:latin typeface="Verdana" pitchFamily="34" charset="0"/>
              </a:endParaRPr>
            </a:p>
          </p:txBody>
        </p:sp>
      </p:grpSp>
      <p:grpSp>
        <p:nvGrpSpPr>
          <p:cNvPr id="3" name="Group 2"/>
          <p:cNvGrpSpPr/>
          <p:nvPr/>
        </p:nvGrpSpPr>
        <p:grpSpPr>
          <a:xfrm>
            <a:off x="6164987" y="5546224"/>
            <a:ext cx="4531197" cy="935107"/>
            <a:chOff x="4293453" y="5495705"/>
            <a:chExt cx="4533021" cy="935484"/>
          </a:xfrm>
        </p:grpSpPr>
        <p:grpSp>
          <p:nvGrpSpPr>
            <p:cNvPr id="101" name="Group 100"/>
            <p:cNvGrpSpPr>
              <a:grpSpLocks noChangeAspect="1"/>
            </p:cNvGrpSpPr>
            <p:nvPr/>
          </p:nvGrpSpPr>
          <p:grpSpPr>
            <a:xfrm>
              <a:off x="4293453" y="5554649"/>
              <a:ext cx="844161" cy="843946"/>
              <a:chOff x="7280049" y="912614"/>
              <a:chExt cx="394590" cy="394487"/>
            </a:xfrm>
          </p:grpSpPr>
          <p:sp>
            <p:nvSpPr>
              <p:cNvPr id="102" name="Freeform 101"/>
              <p:cNvSpPr>
                <a:spLocks noEditPoints="1"/>
              </p:cNvSpPr>
              <p:nvPr/>
            </p:nvSpPr>
            <p:spPr bwMode="black">
              <a:xfrm>
                <a:off x="7280049" y="912614"/>
                <a:ext cx="394590" cy="394487"/>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chemeClr val="bg2"/>
              </a:solidFill>
              <a:ln>
                <a:solidFill>
                  <a:schemeClr val="tx1">
                    <a:lumMod val="65000"/>
                    <a:lumOff val="35000"/>
                  </a:schemeClr>
                </a:solidFill>
              </a:ln>
            </p:spPr>
            <p:txBody>
              <a:bodyPr vert="horz" wrap="square" lIns="82272" tIns="41136" rIns="82272" bIns="41136" numCol="1" anchor="t" anchorCtr="0" compatLnSpc="1">
                <a:prstTxWarp prst="textNoShape">
                  <a:avLst/>
                </a:prstTxWarp>
              </a:bodyPr>
              <a:lstStyle/>
              <a:p>
                <a:endParaRPr lang="en-US" sz="980"/>
              </a:p>
            </p:txBody>
          </p:sp>
          <p:sp>
            <p:nvSpPr>
              <p:cNvPr id="103" name="Freeform 102"/>
              <p:cNvSpPr>
                <a:spLocks/>
              </p:cNvSpPr>
              <p:nvPr/>
            </p:nvSpPr>
            <p:spPr bwMode="black">
              <a:xfrm>
                <a:off x="7462086" y="1020153"/>
                <a:ext cx="43959" cy="123568"/>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chemeClr val="tx2"/>
              </a:solidFill>
              <a:ln>
                <a:noFill/>
              </a:ln>
            </p:spPr>
            <p:txBody>
              <a:bodyPr vert="horz" wrap="square" lIns="82272" tIns="41136" rIns="82272" bIns="41136" numCol="1" anchor="t" anchorCtr="0" compatLnSpc="1">
                <a:prstTxWarp prst="textNoShape">
                  <a:avLst/>
                </a:prstTxWarp>
              </a:bodyPr>
              <a:lstStyle/>
              <a:p>
                <a:endParaRPr lang="en-US" sz="980"/>
              </a:p>
            </p:txBody>
          </p:sp>
          <p:sp>
            <p:nvSpPr>
              <p:cNvPr id="104" name="Rectangle 103"/>
              <p:cNvSpPr>
                <a:spLocks noChangeArrowheads="1"/>
              </p:cNvSpPr>
              <p:nvPr/>
            </p:nvSpPr>
            <p:spPr bwMode="black">
              <a:xfrm>
                <a:off x="7459501" y="1157163"/>
                <a:ext cx="49130" cy="47565"/>
              </a:xfrm>
              <a:prstGeom prst="rect">
                <a:avLst/>
              </a:prstGeom>
              <a:solidFill>
                <a:schemeClr val="tx2"/>
              </a:solidFill>
              <a:ln>
                <a:noFill/>
              </a:ln>
            </p:spPr>
            <p:txBody>
              <a:bodyPr vert="horz" wrap="square" lIns="82272" tIns="41136" rIns="82272" bIns="41136" numCol="1" anchor="t" anchorCtr="0" compatLnSpc="1">
                <a:prstTxWarp prst="textNoShape">
                  <a:avLst/>
                </a:prstTxWarp>
              </a:bodyPr>
              <a:lstStyle/>
              <a:p>
                <a:endParaRPr lang="en-US" sz="980"/>
              </a:p>
            </p:txBody>
          </p:sp>
        </p:grpSp>
        <p:sp>
          <p:nvSpPr>
            <p:cNvPr id="105" name="TextBox 104"/>
            <p:cNvSpPr txBox="1"/>
            <p:nvPr/>
          </p:nvSpPr>
          <p:spPr>
            <a:xfrm>
              <a:off x="5136218" y="5495705"/>
              <a:ext cx="3690256" cy="935484"/>
            </a:xfrm>
            <a:prstGeom prst="rect">
              <a:avLst/>
            </a:prstGeom>
            <a:noFill/>
          </p:spPr>
          <p:txBody>
            <a:bodyPr wrap="square" rtlCol="0">
              <a:spAutoFit/>
            </a:bodyPr>
            <a:lstStyle/>
            <a:p>
              <a:pPr marL="171366" indent="-171366">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No stapled features are activated with Web Templates, which could cause significant differences compared to out–of–the–box sites initially and after product updates.</a:t>
              </a:r>
            </a:p>
          </p:txBody>
        </p:sp>
      </p:grpSp>
      <p:sp>
        <p:nvSpPr>
          <p:cNvPr id="106" name="Text Placeholder 3"/>
          <p:cNvSpPr txBox="1">
            <a:spLocks/>
          </p:cNvSpPr>
          <p:nvPr/>
        </p:nvSpPr>
        <p:spPr>
          <a:xfrm>
            <a:off x="371211" y="1000530"/>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grpSp>
        <p:nvGrpSpPr>
          <p:cNvPr id="107" name="Group 106"/>
          <p:cNvGrpSpPr/>
          <p:nvPr/>
        </p:nvGrpSpPr>
        <p:grpSpPr>
          <a:xfrm>
            <a:off x="695503" y="3857345"/>
            <a:ext cx="4047539" cy="965926"/>
            <a:chOff x="3736604" y="3515633"/>
            <a:chExt cx="4049168" cy="966315"/>
          </a:xfrm>
        </p:grpSpPr>
        <p:grpSp>
          <p:nvGrpSpPr>
            <p:cNvPr id="108" name="Group 107"/>
            <p:cNvGrpSpPr/>
            <p:nvPr/>
          </p:nvGrpSpPr>
          <p:grpSpPr>
            <a:xfrm>
              <a:off x="3736604" y="3515633"/>
              <a:ext cx="4049168" cy="773877"/>
              <a:chOff x="3808612" y="3232278"/>
              <a:chExt cx="4049168" cy="773877"/>
            </a:xfrm>
          </p:grpSpPr>
          <p:sp>
            <p:nvSpPr>
              <p:cNvPr id="114" name="TextBox 113"/>
              <p:cNvSpPr txBox="1"/>
              <p:nvPr/>
            </p:nvSpPr>
            <p:spPr>
              <a:xfrm>
                <a:off x="4432551" y="3345045"/>
                <a:ext cx="3425229" cy="280718"/>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15\Template\</a:t>
                </a:r>
                <a:r>
                  <a:rPr lang="en-US" sz="1200" b="1" dirty="0" err="1">
                    <a:latin typeface="Segoe UI Light" panose="020B0502040204020203" pitchFamily="34" charset="0"/>
                    <a:cs typeface="Segoe UI Light" panose="020B0502040204020203" pitchFamily="34" charset="0"/>
                  </a:rPr>
                  <a:t>SiteTemplates</a:t>
                </a:r>
                <a:r>
                  <a:rPr lang="en-US" sz="1200" b="1" dirty="0">
                    <a:latin typeface="Segoe UI Light" panose="020B0502040204020203" pitchFamily="34" charset="0"/>
                    <a:cs typeface="Segoe UI Light" panose="020B0502040204020203" pitchFamily="34" charset="0"/>
                  </a:rPr>
                  <a:t>\[selection]\xml</a:t>
                </a:r>
              </a:p>
            </p:txBody>
          </p:sp>
          <p:pic>
            <p:nvPicPr>
              <p:cNvPr id="115" name="Picture 5" descr="C:\Users\mitchellg\Desktop\Folder.png"/>
              <p:cNvPicPr>
                <a:picLocks noChangeAspect="1" noChangeArrowheads="1"/>
              </p:cNvPicPr>
              <p:nvPr/>
            </p:nvPicPr>
            <p:blipFill>
              <a:blip r:embed="rId7" cstate="print">
                <a:grayscl/>
              </a:blip>
              <a:srcRect/>
              <a:stretch>
                <a:fillRect/>
              </a:stretch>
            </p:blipFill>
            <p:spPr bwMode="auto">
              <a:xfrm>
                <a:off x="3808612" y="3232278"/>
                <a:ext cx="774078" cy="773877"/>
              </a:xfrm>
              <a:prstGeom prst="rect">
                <a:avLst/>
              </a:prstGeom>
              <a:noFill/>
            </p:spPr>
          </p:pic>
        </p:grpSp>
        <p:grpSp>
          <p:nvGrpSpPr>
            <p:cNvPr id="109" name="Group 108"/>
            <p:cNvGrpSpPr/>
            <p:nvPr/>
          </p:nvGrpSpPr>
          <p:grpSpPr>
            <a:xfrm>
              <a:off x="4064751" y="3912442"/>
              <a:ext cx="2124848" cy="569506"/>
              <a:chOff x="6073882" y="1789785"/>
              <a:chExt cx="2124848" cy="569506"/>
            </a:xfrm>
          </p:grpSpPr>
          <p:grpSp>
            <p:nvGrpSpPr>
              <p:cNvPr id="110" name="Group 109"/>
              <p:cNvGrpSpPr/>
              <p:nvPr/>
            </p:nvGrpSpPr>
            <p:grpSpPr>
              <a:xfrm>
                <a:off x="6073882" y="1789785"/>
                <a:ext cx="726315" cy="569506"/>
                <a:chOff x="6484887" y="1043386"/>
                <a:chExt cx="726315" cy="569506"/>
              </a:xfrm>
            </p:grpSpPr>
            <p:pic>
              <p:nvPicPr>
                <p:cNvPr id="112" name="Picture 111"/>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6484887" y="1043386"/>
                  <a:ext cx="501438" cy="569506"/>
                </a:xfrm>
                <a:prstGeom prst="rect">
                  <a:avLst/>
                </a:prstGeom>
                <a:effectLst>
                  <a:softEdge rad="31750"/>
                </a:effectLst>
              </p:spPr>
            </p:pic>
            <p:sp>
              <p:nvSpPr>
                <p:cNvPr id="113" name="TextBox 112"/>
                <p:cNvSpPr txBox="1"/>
                <p:nvPr/>
              </p:nvSpPr>
              <p:spPr>
                <a:xfrm>
                  <a:off x="6502016" y="1219994"/>
                  <a:ext cx="709186" cy="277038"/>
                </a:xfrm>
                <a:prstGeom prst="rect">
                  <a:avLst/>
                </a:prstGeom>
                <a:solidFill>
                  <a:schemeClr val="bg1">
                    <a:alpha val="50000"/>
                  </a:schemeClr>
                </a:solidFill>
                <a:effectLst>
                  <a:softEdge rad="63500"/>
                </a:effectLst>
              </p:spPr>
              <p:txBody>
                <a:bodyPr wrap="none" lIns="35986" tIns="0" rIns="35986" bIns="0" rtlCol="0" anchor="ctr" anchorCtr="0">
                  <a:spAutoFit/>
                </a:bodyPr>
                <a:lstStyle/>
                <a:p>
                  <a:pPr algn="ctr"/>
                  <a:r>
                    <a:rPr lang="en-US" sz="1799"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111" name="TextBox 110"/>
              <p:cNvSpPr txBox="1"/>
              <p:nvPr/>
            </p:nvSpPr>
            <p:spPr>
              <a:xfrm>
                <a:off x="6606321" y="1837197"/>
                <a:ext cx="1592409" cy="280718"/>
              </a:xfrm>
              <a:prstGeom prst="rect">
                <a:avLst/>
              </a:prstGeom>
              <a:noFill/>
            </p:spPr>
            <p:txBody>
              <a:bodyPr wrap="square" rtlCol="0">
                <a:spAutoFit/>
              </a:bodyPr>
              <a:lstStyle/>
              <a:p>
                <a:r>
                  <a:rPr lang="en-US" sz="1200" b="1" dirty="0">
                    <a:latin typeface="Segoe UI Light" panose="020B0502040204020203" pitchFamily="34" charset="0"/>
                    <a:cs typeface="Segoe UI Light" panose="020B0502040204020203" pitchFamily="34" charset="0"/>
                  </a:rPr>
                  <a:t>onet.xml</a:t>
                </a:r>
              </a:p>
            </p:txBody>
          </p:sp>
        </p:grpSp>
      </p:grpSp>
      <p:cxnSp>
        <p:nvCxnSpPr>
          <p:cNvPr id="126" name="Straight Arrow Connector 125"/>
          <p:cNvCxnSpPr/>
          <p:nvPr/>
        </p:nvCxnSpPr>
        <p:spPr>
          <a:xfrm>
            <a:off x="6514491" y="2973350"/>
            <a:ext cx="4712" cy="833608"/>
          </a:xfrm>
          <a:prstGeom prst="straightConnector1">
            <a:avLst/>
          </a:prstGeom>
          <a:ln w="53975">
            <a:solidFill>
              <a:schemeClr val="tx1">
                <a:lumMod val="65000"/>
                <a:lumOff val="35000"/>
              </a:schemeClr>
            </a:solidFill>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27" name="Group 126"/>
          <p:cNvGrpSpPr/>
          <p:nvPr/>
        </p:nvGrpSpPr>
        <p:grpSpPr>
          <a:xfrm>
            <a:off x="6030732" y="2930885"/>
            <a:ext cx="514401" cy="514401"/>
            <a:chOff x="492" y="17985"/>
            <a:chExt cx="524853" cy="524853"/>
          </a:xfrm>
        </p:grpSpPr>
        <p:sp>
          <p:nvSpPr>
            <p:cNvPr id="128" name="Oval 1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130" name="Group 129"/>
          <p:cNvGrpSpPr/>
          <p:nvPr/>
        </p:nvGrpSpPr>
        <p:grpSpPr>
          <a:xfrm>
            <a:off x="3950474" y="5704258"/>
            <a:ext cx="514401" cy="514401"/>
            <a:chOff x="492" y="17985"/>
            <a:chExt cx="524853" cy="524853"/>
          </a:xfrm>
        </p:grpSpPr>
        <p:sp>
          <p:nvSpPr>
            <p:cNvPr id="131" name="Oval 13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grpSp>
        <p:nvGrpSpPr>
          <p:cNvPr id="133" name="Group 132"/>
          <p:cNvGrpSpPr/>
          <p:nvPr/>
        </p:nvGrpSpPr>
        <p:grpSpPr>
          <a:xfrm>
            <a:off x="8154515" y="4168509"/>
            <a:ext cx="514401" cy="514401"/>
            <a:chOff x="492" y="17985"/>
            <a:chExt cx="524853" cy="524853"/>
          </a:xfrm>
        </p:grpSpPr>
        <p:sp>
          <p:nvSpPr>
            <p:cNvPr id="134" name="Oval 1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spTree>
    <p:extLst>
      <p:ext uri="{BB962C8B-B14F-4D97-AF65-F5344CB8AC3E}">
        <p14:creationId xmlns:p14="http://schemas.microsoft.com/office/powerpoint/2010/main" val="3248479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500"/>
                                        <p:tgtEl>
                                          <p:spTgt spid="122"/>
                                        </p:tgtEl>
                                      </p:cBhvr>
                                    </p:animEffect>
                                  </p:childTnLst>
                                </p:cTn>
                              </p:par>
                              <p:par>
                                <p:cTn id="11" presetID="10"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fade">
                                      <p:cBhvr>
                                        <p:cTn id="13" dur="500"/>
                                        <p:tgtEl>
                                          <p:spTgt spid="119"/>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10"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par>
                                <p:cTn id="39" presetID="10" presetClass="entr" presetSubtype="0" fill="hold" nodeType="withEffect">
                                  <p:stCondLst>
                                    <p:cond delay="0"/>
                                  </p:stCondLst>
                                  <p:childTnLst>
                                    <p:set>
                                      <p:cBhvr>
                                        <p:cTn id="40" dur="1" fill="hold">
                                          <p:stCondLst>
                                            <p:cond delay="0"/>
                                          </p:stCondLst>
                                        </p:cTn>
                                        <p:tgtEl>
                                          <p:spTgt spid="133"/>
                                        </p:tgtEl>
                                        <p:attrNameLst>
                                          <p:attrName>style.visibility</p:attrName>
                                        </p:attrNameLst>
                                      </p:cBhvr>
                                      <p:to>
                                        <p:strVal val="visible"/>
                                      </p:to>
                                    </p:set>
                                    <p:animEffect transition="in" filter="fade">
                                      <p:cBhvr>
                                        <p:cTn id="41" dur="500"/>
                                        <p:tgtEl>
                                          <p:spTgt spid="1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par>
                                <p:cTn id="45" presetID="10"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fade">
                                      <p:cBhvr>
                                        <p:cTn id="55" dur="500"/>
                                        <p:tgtEl>
                                          <p:spTgt spid="107"/>
                                        </p:tgtEl>
                                      </p:cBhvr>
                                    </p:animEffect>
                                  </p:childTnLst>
                                </p:cTn>
                              </p:par>
                              <p:par>
                                <p:cTn id="56" presetID="10" presetClass="entr" presetSubtype="0" fill="hold" nodeType="with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500"/>
                                        <p:tgtEl>
                                          <p:spTgt spid="130"/>
                                        </p:tgtEl>
                                      </p:cBhvr>
                                    </p:animEffect>
                                  </p:childTnLst>
                                </p:cTn>
                              </p:par>
                            </p:childTnLst>
                          </p:cTn>
                        </p:par>
                        <p:par>
                          <p:cTn id="59" fill="hold">
                            <p:stCondLst>
                              <p:cond delay="500"/>
                            </p:stCondLst>
                            <p:childTnLst>
                              <p:par>
                                <p:cTn id="60" presetID="42" presetClass="entr" presetSubtype="0" fill="hold" nodeType="afterEffect">
                                  <p:stCondLst>
                                    <p:cond delay="20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1000"/>
                                        <p:tgtEl>
                                          <p:spTgt spid="3"/>
                                        </p:tgtEl>
                                      </p:cBhvr>
                                    </p:animEffect>
                                    <p:anim calcmode="lin" valueType="num">
                                      <p:cBhvr>
                                        <p:cTn id="63" dur="1000" fill="hold"/>
                                        <p:tgtEl>
                                          <p:spTgt spid="3"/>
                                        </p:tgtEl>
                                        <p:attrNameLst>
                                          <p:attrName>ppt_x</p:attrName>
                                        </p:attrNameLst>
                                      </p:cBhvr>
                                      <p:tavLst>
                                        <p:tav tm="0">
                                          <p:val>
                                            <p:strVal val="#ppt_x"/>
                                          </p:val>
                                        </p:tav>
                                        <p:tav tm="100000">
                                          <p:val>
                                            <p:strVal val="#ppt_x"/>
                                          </p:val>
                                        </p:tav>
                                      </p:tavLst>
                                    </p:anim>
                                    <p:anim calcmode="lin" valueType="num">
                                      <p:cBhvr>
                                        <p:cTn id="6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Remote event receivers – registration</a:t>
            </a:r>
            <a:br>
              <a:rPr lang="en-US" dirty="0" smtClean="0"/>
            </a:br>
            <a:r>
              <a:rPr lang="en-US" sz="3199" dirty="0"/>
              <a:t>Client-side object model implementation</a:t>
            </a:r>
            <a:endParaRPr lang="en-US" dirty="0"/>
          </a:p>
        </p:txBody>
      </p:sp>
      <p:sp>
        <p:nvSpPr>
          <p:cNvPr id="6" name="Text Placeholder 5"/>
          <p:cNvSpPr>
            <a:spLocks noGrp="1"/>
          </p:cNvSpPr>
          <p:nvPr>
            <p:ph type="body" sz="quarter" idx="10"/>
          </p:nvPr>
        </p:nvSpPr>
        <p:spPr/>
        <p:txBody>
          <a:bodyPr/>
          <a:lstStyle/>
          <a:p>
            <a:r>
              <a:rPr lang="en-US" sz="1600" dirty="0" err="1"/>
              <a:t>var</a:t>
            </a:r>
            <a:r>
              <a:rPr lang="en-US" sz="1600" dirty="0"/>
              <a:t> web = </a:t>
            </a:r>
            <a:r>
              <a:rPr lang="en-US" sz="1600" dirty="0" err="1"/>
              <a:t>clientContext.Web</a:t>
            </a:r>
            <a:r>
              <a:rPr lang="en-US" sz="1600" dirty="0"/>
              <a:t>;</a:t>
            </a:r>
          </a:p>
          <a:p>
            <a:r>
              <a:rPr lang="en-US" sz="1600" dirty="0" err="1"/>
              <a:t>clientContext.Load</a:t>
            </a:r>
            <a:r>
              <a:rPr lang="en-US" sz="1600" dirty="0"/>
              <a:t>(web);</a:t>
            </a:r>
          </a:p>
          <a:p>
            <a:r>
              <a:rPr lang="en-US" sz="1600" dirty="0" err="1"/>
              <a:t>clientContext.ExecuteQuery</a:t>
            </a:r>
            <a:r>
              <a:rPr lang="en-US" sz="1600" dirty="0"/>
              <a:t>();</a:t>
            </a:r>
          </a:p>
          <a:p>
            <a:endParaRPr lang="en-US" sz="1600" dirty="0"/>
          </a:p>
          <a:p>
            <a:r>
              <a:rPr lang="en-US" sz="1600" dirty="0" err="1"/>
              <a:t>var</a:t>
            </a:r>
            <a:r>
              <a:rPr lang="en-US" sz="1600" dirty="0"/>
              <a:t> col = </a:t>
            </a:r>
            <a:r>
              <a:rPr lang="en-US" sz="1600" dirty="0" err="1"/>
              <a:t>web.EventReceivers</a:t>
            </a:r>
            <a:r>
              <a:rPr lang="en-US" sz="1600" dirty="0"/>
              <a:t>;</a:t>
            </a:r>
          </a:p>
          <a:p>
            <a:r>
              <a:rPr lang="en-US" sz="1600" dirty="0" err="1"/>
              <a:t>clientContext.Load</a:t>
            </a:r>
            <a:r>
              <a:rPr lang="en-US" sz="1600" dirty="0"/>
              <a:t>(col);</a:t>
            </a:r>
          </a:p>
          <a:p>
            <a:r>
              <a:rPr lang="en-US" sz="1600" dirty="0" err="1"/>
              <a:t>clientContext.ExecuteQuery</a:t>
            </a:r>
            <a:r>
              <a:rPr lang="en-US" sz="1600" dirty="0"/>
              <a:t>();</a:t>
            </a:r>
          </a:p>
          <a:p>
            <a:endParaRPr lang="en-US" sz="1600" dirty="0"/>
          </a:p>
          <a:p>
            <a:r>
              <a:rPr lang="en-US" sz="1600" dirty="0" err="1"/>
              <a:t>EventReceiverDefinitionCreationInformation</a:t>
            </a:r>
            <a:r>
              <a:rPr lang="en-US" sz="1600" dirty="0"/>
              <a:t> </a:t>
            </a:r>
            <a:r>
              <a:rPr lang="en-US" sz="1600" dirty="0" err="1"/>
              <a:t>newEventReceiver</a:t>
            </a:r>
            <a:r>
              <a:rPr lang="en-US" sz="1600" dirty="0"/>
              <a:t> </a:t>
            </a:r>
          </a:p>
          <a:p>
            <a:r>
              <a:rPr lang="en-US" sz="1600" dirty="0"/>
              <a:t>        = new </a:t>
            </a:r>
            <a:r>
              <a:rPr lang="en-US" sz="1600" dirty="0" err="1"/>
              <a:t>EventReceiverDefinitionCreationInformation</a:t>
            </a:r>
            <a:r>
              <a:rPr lang="en-US" sz="1600" dirty="0"/>
              <a:t>()</a:t>
            </a:r>
          </a:p>
          <a:p>
            <a:r>
              <a:rPr lang="en-US" sz="1600" dirty="0"/>
              <a:t>        {</a:t>
            </a:r>
          </a:p>
          <a:p>
            <a:r>
              <a:rPr lang="en-US" sz="1600" dirty="0"/>
              <a:t>            EventType = </a:t>
            </a:r>
            <a:r>
              <a:rPr lang="en-US" sz="1600" dirty="0" err="1"/>
              <a:t>EventReceiverType.ListAdded</a:t>
            </a:r>
            <a:r>
              <a:rPr lang="en-US" sz="1600" dirty="0"/>
              <a:t>, </a:t>
            </a:r>
            <a:r>
              <a:rPr lang="en-US" sz="1600" dirty="0" err="1"/>
              <a:t>ReceiverName</a:t>
            </a:r>
            <a:r>
              <a:rPr lang="en-US" sz="1600" dirty="0"/>
              <a:t> = "</a:t>
            </a:r>
            <a:r>
              <a:rPr lang="en-US" sz="1600" dirty="0" err="1"/>
              <a:t>CustomRemote-ListEventReceiver</a:t>
            </a:r>
            <a:r>
              <a:rPr lang="en-US" sz="1600" dirty="0"/>
              <a:t>",</a:t>
            </a:r>
          </a:p>
          <a:p>
            <a:r>
              <a:rPr lang="en-US" sz="1600" dirty="0"/>
              <a:t>            </a:t>
            </a:r>
            <a:r>
              <a:rPr lang="en-US" sz="1600" dirty="0" err="1"/>
              <a:t>ReceiverUrl</a:t>
            </a:r>
            <a:r>
              <a:rPr lang="en-US" sz="1600" dirty="0"/>
              <a:t> = </a:t>
            </a:r>
            <a:r>
              <a:rPr lang="en-US" sz="1600" dirty="0" err="1"/>
              <a:t>remoteEventUrl</a:t>
            </a:r>
            <a:r>
              <a:rPr lang="en-US" sz="1600" dirty="0"/>
              <a:t>, </a:t>
            </a:r>
            <a:r>
              <a:rPr lang="en-US" sz="1600" dirty="0" err="1"/>
              <a:t>SequenceNumber</a:t>
            </a:r>
            <a:r>
              <a:rPr lang="en-US" sz="1600" dirty="0"/>
              <a:t> = 1000</a:t>
            </a:r>
          </a:p>
          <a:p>
            <a:r>
              <a:rPr lang="en-US" sz="1600" dirty="0"/>
              <a:t>        };</a:t>
            </a:r>
          </a:p>
          <a:p>
            <a:endParaRPr lang="en-US" sz="1600" dirty="0"/>
          </a:p>
          <a:p>
            <a:r>
              <a:rPr lang="en-US" sz="1600" dirty="0" err="1"/>
              <a:t>web.EventReceivers.Add</a:t>
            </a:r>
            <a:r>
              <a:rPr lang="en-US" sz="1600" dirty="0"/>
              <a:t>(</a:t>
            </a:r>
            <a:r>
              <a:rPr lang="en-US" sz="1600" dirty="0" err="1"/>
              <a:t>newEventReceiver</a:t>
            </a:r>
            <a:r>
              <a:rPr lang="en-US" sz="1600" dirty="0"/>
              <a:t>);</a:t>
            </a:r>
          </a:p>
          <a:p>
            <a:r>
              <a:rPr lang="en-US" sz="1600" dirty="0" err="1"/>
              <a:t>clientContext.ExecuteQuery</a:t>
            </a:r>
            <a:r>
              <a:rPr lang="en-US" sz="1600" dirty="0"/>
              <a:t>();</a:t>
            </a:r>
          </a:p>
        </p:txBody>
      </p:sp>
    </p:spTree>
    <p:extLst>
      <p:ext uri="{BB962C8B-B14F-4D97-AF65-F5344CB8AC3E}">
        <p14:creationId xmlns:p14="http://schemas.microsoft.com/office/powerpoint/2010/main" val="3019302313"/>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Sample for the Remote event receiver based modification</a:t>
            </a:r>
            <a:endParaRPr lang="en-US" sz="5400" dirty="0"/>
          </a:p>
        </p:txBody>
      </p:sp>
    </p:spTree>
    <p:extLst>
      <p:ext uri="{BB962C8B-B14F-4D97-AF65-F5344CB8AC3E}">
        <p14:creationId xmlns:p14="http://schemas.microsoft.com/office/powerpoint/2010/main" val="3841436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Pre-created OneDrive for Business </a:t>
            </a:r>
            <a:r>
              <a:rPr lang="en-US" dirty="0" smtClean="0"/>
              <a:t>sites</a:t>
            </a:r>
            <a:endParaRPr lang="en-US" dirty="0"/>
          </a:p>
        </p:txBody>
      </p:sp>
    </p:spTree>
    <p:extLst>
      <p:ext uri="{BB962C8B-B14F-4D97-AF65-F5344CB8AC3E}">
        <p14:creationId xmlns:p14="http://schemas.microsoft.com/office/powerpoint/2010/main" val="7687605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Normal interaction with Office 365</a:t>
            </a:r>
          </a:p>
          <a:p>
            <a:pPr lvl="1"/>
            <a:endParaRPr lang="en-US" dirty="0"/>
          </a:p>
          <a:p>
            <a:pPr lvl="1"/>
            <a:endParaRPr lang="en-US" dirty="0"/>
          </a:p>
          <a:p>
            <a:r>
              <a:rPr lang="en-US" dirty="0"/>
              <a:t>Normal interaction with Office apps</a:t>
            </a:r>
          </a:p>
          <a:p>
            <a:pPr lvl="1"/>
            <a:r>
              <a:rPr lang="en-US" dirty="0"/>
              <a:t>Sign in to desktop apps</a:t>
            </a:r>
          </a:p>
          <a:p>
            <a:pPr lvl="1"/>
            <a:r>
              <a:rPr lang="en-US" dirty="0"/>
              <a:t>Run OneDrive </a:t>
            </a:r>
            <a:r>
              <a:rPr lang="en-US" dirty="0" smtClean="0"/>
              <a:t>sync </a:t>
            </a:r>
            <a:r>
              <a:rPr lang="en-US" dirty="0"/>
              <a:t>client</a:t>
            </a:r>
          </a:p>
          <a:p>
            <a:r>
              <a:rPr lang="en-US" dirty="0"/>
              <a:t>Migration tools</a:t>
            </a:r>
          </a:p>
          <a:p>
            <a:pPr lvl="1"/>
            <a:r>
              <a:rPr lang="en-US" dirty="0"/>
              <a:t>Create, then push content</a:t>
            </a:r>
          </a:p>
          <a:p>
            <a:r>
              <a:rPr lang="en-US" dirty="0"/>
              <a:t>Bulk pre-create for large scale rollouts</a:t>
            </a:r>
          </a:p>
        </p:txBody>
      </p:sp>
      <p:sp>
        <p:nvSpPr>
          <p:cNvPr id="3" name="Title 2"/>
          <p:cNvSpPr>
            <a:spLocks noGrp="1"/>
          </p:cNvSpPr>
          <p:nvPr>
            <p:ph type="title"/>
          </p:nvPr>
        </p:nvSpPr>
        <p:spPr>
          <a:noFill/>
        </p:spPr>
        <p:txBody>
          <a:bodyPr/>
          <a:lstStyle/>
          <a:p>
            <a:r>
              <a:rPr lang="en-US" spc="-103" dirty="0"/>
              <a:t>How Do Users Get Personal Sites?</a:t>
            </a:r>
          </a:p>
        </p:txBody>
      </p:sp>
      <p:pic>
        <p:nvPicPr>
          <p:cNvPr id="4" name="Picture 3"/>
          <p:cNvPicPr>
            <a:picLocks noChangeAspect="1"/>
          </p:cNvPicPr>
          <p:nvPr/>
        </p:nvPicPr>
        <p:blipFill>
          <a:blip r:embed="rId3"/>
          <a:stretch>
            <a:fillRect/>
          </a:stretch>
        </p:blipFill>
        <p:spPr>
          <a:xfrm>
            <a:off x="1308235" y="2187583"/>
            <a:ext cx="6216210" cy="575343"/>
          </a:xfrm>
          <a:prstGeom prst="rect">
            <a:avLst/>
          </a:prstGeom>
        </p:spPr>
      </p:pic>
      <p:sp>
        <p:nvSpPr>
          <p:cNvPr id="5" name="Oval 4"/>
          <p:cNvSpPr/>
          <p:nvPr/>
        </p:nvSpPr>
        <p:spPr bwMode="auto">
          <a:xfrm>
            <a:off x="3698078" y="2187583"/>
            <a:ext cx="2315161" cy="575343"/>
          </a:xfrm>
          <a:prstGeom prst="ellipse">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70680977"/>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6672263" cy="1975926"/>
          </a:xfrm>
        </p:spPr>
        <p:txBody>
          <a:bodyPr/>
          <a:lstStyle/>
          <a:p>
            <a:r>
              <a:rPr lang="en-US" dirty="0" smtClean="0"/>
              <a:t>What</a:t>
            </a:r>
          </a:p>
          <a:p>
            <a:pPr lvl="1"/>
            <a:r>
              <a:rPr lang="en-US" dirty="0" smtClean="0"/>
              <a:t>Pre-create OneDrive for Business sites for specific accounts</a:t>
            </a:r>
          </a:p>
          <a:p>
            <a:r>
              <a:rPr lang="en-US" dirty="0" smtClean="0"/>
              <a:t>Why</a:t>
            </a:r>
          </a:p>
          <a:p>
            <a:pPr lvl="1"/>
            <a:r>
              <a:rPr lang="en-US" dirty="0" smtClean="0"/>
              <a:t>To avoid wait times when persons access the OneDrive for business first time or to perform pre-create sites to enable content migration for example from on-premises to the cloud</a:t>
            </a:r>
          </a:p>
          <a:p>
            <a:r>
              <a:rPr lang="en-US" dirty="0" smtClean="0"/>
              <a:t>How</a:t>
            </a:r>
          </a:p>
          <a:p>
            <a:pPr lvl="1"/>
            <a:r>
              <a:rPr lang="en-US" dirty="0" smtClean="0"/>
              <a:t>New APIs added to the cloud for SP2013 SP1. Can be called from CSOM or from REST interfaces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2411"/>
          <a:stretch/>
        </p:blipFill>
        <p:spPr>
          <a:xfrm>
            <a:off x="7276332" y="893"/>
            <a:ext cx="4912492" cy="6856214"/>
          </a:xfrm>
          <a:prstGeom prst="rect">
            <a:avLst/>
          </a:prstGeom>
        </p:spPr>
      </p:pic>
      <p:sp>
        <p:nvSpPr>
          <p:cNvPr id="3" name="Title 2"/>
          <p:cNvSpPr>
            <a:spLocks noGrp="1"/>
          </p:cNvSpPr>
          <p:nvPr>
            <p:ph type="title"/>
          </p:nvPr>
        </p:nvSpPr>
        <p:spPr/>
        <p:txBody>
          <a:bodyPr/>
          <a:lstStyle/>
          <a:p>
            <a:r>
              <a:rPr lang="en-US" dirty="0" smtClean="0"/>
              <a:t>Pre-create personal sites in cloud</a:t>
            </a:r>
            <a:endParaRPr lang="en-US" dirty="0"/>
          </a:p>
        </p:txBody>
      </p:sp>
    </p:spTree>
    <p:extLst>
      <p:ext uri="{BB962C8B-B14F-4D97-AF65-F5344CB8AC3E}">
        <p14:creationId xmlns:p14="http://schemas.microsoft.com/office/powerpoint/2010/main" val="3477579472"/>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This capability is available starting from CSOM version 16.0.2617.1200</a:t>
            </a:r>
          </a:p>
          <a:p>
            <a:r>
              <a:rPr lang="en-US" dirty="0" smtClean="0"/>
              <a:t>You’ll have to use tenant administrator identity</a:t>
            </a:r>
          </a:p>
          <a:p>
            <a:r>
              <a:rPr lang="en-US" dirty="0" smtClean="0"/>
              <a:t>Used CSOM components</a:t>
            </a:r>
          </a:p>
          <a:p>
            <a:pPr lvl="1"/>
            <a:r>
              <a:rPr lang="en-US" dirty="0" err="1" smtClean="0"/>
              <a:t>Microsoft.Online.SharePoint.Client.Tenant</a:t>
            </a:r>
            <a:endParaRPr lang="en-US" dirty="0" smtClean="0"/>
          </a:p>
          <a:p>
            <a:pPr lvl="1"/>
            <a:r>
              <a:rPr lang="en-US" dirty="0" err="1" smtClean="0"/>
              <a:t>Microsoft.SharePoint.Client</a:t>
            </a:r>
            <a:endParaRPr lang="en-US" dirty="0" smtClean="0"/>
          </a:p>
          <a:p>
            <a:pPr lvl="1"/>
            <a:r>
              <a:rPr lang="en-US" dirty="0" err="1" smtClean="0"/>
              <a:t>Microsoft.SharePoint.Client.Runtime</a:t>
            </a:r>
            <a:endParaRPr lang="en-US" dirty="0" smtClean="0"/>
          </a:p>
          <a:p>
            <a:pPr lvl="1"/>
            <a:r>
              <a:rPr lang="en-US" dirty="0" err="1" smtClean="0"/>
              <a:t>Microsoft.SharePoint.Client.UserProfiles</a:t>
            </a:r>
            <a:endParaRPr lang="en-US" dirty="0" smtClean="0"/>
          </a:p>
        </p:txBody>
      </p:sp>
      <p:sp>
        <p:nvSpPr>
          <p:cNvPr id="3" name="Title 2"/>
          <p:cNvSpPr>
            <a:spLocks noGrp="1"/>
          </p:cNvSpPr>
          <p:nvPr>
            <p:ph type="title"/>
          </p:nvPr>
        </p:nvSpPr>
        <p:spPr/>
        <p:txBody>
          <a:bodyPr/>
          <a:lstStyle/>
          <a:p>
            <a:r>
              <a:rPr lang="en-US" smtClean="0"/>
              <a:t>Requirements for pre-creation</a:t>
            </a:r>
            <a:endParaRPr lang="en-US" dirty="0"/>
          </a:p>
        </p:txBody>
      </p:sp>
    </p:spTree>
    <p:extLst>
      <p:ext uri="{BB962C8B-B14F-4D97-AF65-F5344CB8AC3E}">
        <p14:creationId xmlns:p14="http://schemas.microsoft.com/office/powerpoint/2010/main" val="23096007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pc="-103" dirty="0">
                <a:solidFill>
                  <a:schemeClr val="bg1"/>
                </a:solidFill>
              </a:rPr>
              <a:t>Bulk Site Creation: New CSOM API in SP1</a:t>
            </a:r>
          </a:p>
        </p:txBody>
      </p:sp>
      <p:sp>
        <p:nvSpPr>
          <p:cNvPr id="2" name="Text Placeholder 1"/>
          <p:cNvSpPr>
            <a:spLocks noGrp="1"/>
          </p:cNvSpPr>
          <p:nvPr>
            <p:ph type="body" sz="quarter" idx="10"/>
          </p:nvPr>
        </p:nvSpPr>
        <p:spPr/>
        <p:txBody>
          <a:bodyPr/>
          <a:lstStyle/>
          <a:p>
            <a:pPr>
              <a:spcBef>
                <a:spcPts val="0"/>
              </a:spcBef>
            </a:pPr>
            <a:r>
              <a:rPr lang="en-US" sz="1799" dirty="0"/>
              <a:t>String _</a:t>
            </a:r>
            <a:r>
              <a:rPr lang="en-US" sz="1799" dirty="0" err="1"/>
              <a:t>adminTenantUrl</a:t>
            </a:r>
            <a:r>
              <a:rPr lang="en-US" sz="1799" dirty="0"/>
              <a:t> = "https://youradmin.sharepoint.com";</a:t>
            </a:r>
            <a:br>
              <a:rPr lang="en-US" sz="1799" dirty="0"/>
            </a:br>
            <a:r>
              <a:rPr lang="en-US" sz="1799" dirty="0"/>
              <a:t/>
            </a:r>
            <a:br>
              <a:rPr lang="en-US" sz="1799" dirty="0"/>
            </a:br>
            <a:r>
              <a:rPr lang="en-US" sz="1600" dirty="0">
                <a:solidFill>
                  <a:srgbClr val="009E49"/>
                </a:solidFill>
              </a:rPr>
              <a:t>// You don't want to provision more than 200 users personal sites during a single request. </a:t>
            </a:r>
          </a:p>
          <a:p>
            <a:pPr>
              <a:spcBef>
                <a:spcPts val="0"/>
              </a:spcBef>
            </a:pPr>
            <a:r>
              <a:rPr lang="en-US" sz="1600" dirty="0">
                <a:solidFill>
                  <a:srgbClr val="009E49"/>
                </a:solidFill>
              </a:rPr>
              <a:t>// If you have a large amount of users consider</a:t>
            </a:r>
            <a:br>
              <a:rPr lang="en-US" sz="1600" dirty="0">
                <a:solidFill>
                  <a:srgbClr val="009E49"/>
                </a:solidFill>
              </a:rPr>
            </a:br>
            <a:r>
              <a:rPr lang="en-US" sz="1600" dirty="0">
                <a:solidFill>
                  <a:srgbClr val="009E49"/>
                </a:solidFill>
              </a:rPr>
              <a:t>// waiting for the last users site to be provisioned. The reason behind this is not to bombard the service with requests.</a:t>
            </a:r>
            <a:r>
              <a:rPr lang="en-US" sz="1799" dirty="0"/>
              <a:t/>
            </a:r>
            <a:br>
              <a:rPr lang="en-US" sz="1799" dirty="0"/>
            </a:br>
            <a:r>
              <a:rPr lang="en-US" sz="1799" dirty="0"/>
              <a:t>string _</a:t>
            </a:r>
            <a:r>
              <a:rPr lang="en-US" sz="1799" dirty="0" err="1"/>
              <a:t>restPayload</a:t>
            </a:r>
            <a:r>
              <a:rPr lang="en-US" sz="1799" dirty="0"/>
              <a:t> = "{'</a:t>
            </a:r>
            <a:r>
              <a:rPr lang="en-US" sz="1799" dirty="0" err="1"/>
              <a:t>emailIDs</a:t>
            </a:r>
            <a:r>
              <a:rPr lang="en-US" sz="1799" dirty="0"/>
              <a:t>':['user1@MicrosoftACS.onmicrosoft.com', 'user2@MicrosoftACS.onmicrosoft.com']}";</a:t>
            </a:r>
          </a:p>
          <a:p>
            <a:pPr>
              <a:spcBef>
                <a:spcPts val="0"/>
              </a:spcBef>
            </a:pPr>
            <a:endParaRPr lang="en-US" sz="1799" dirty="0"/>
          </a:p>
          <a:p>
            <a:pPr>
              <a:spcBef>
                <a:spcPts val="0"/>
              </a:spcBef>
            </a:pPr>
            <a:r>
              <a:rPr lang="en-US" sz="1799" dirty="0" err="1"/>
              <a:t>SharePointOnlineCredentials</a:t>
            </a:r>
            <a:r>
              <a:rPr lang="en-US" sz="1799" dirty="0"/>
              <a:t> _</a:t>
            </a:r>
            <a:r>
              <a:rPr lang="en-US" sz="1799" dirty="0" err="1"/>
              <a:t>creds</a:t>
            </a:r>
            <a:r>
              <a:rPr lang="en-US" sz="1799" dirty="0"/>
              <a:t> = new </a:t>
            </a:r>
            <a:r>
              <a:rPr lang="en-US" sz="1799" dirty="0" err="1"/>
              <a:t>SharePointOnlineCredentials</a:t>
            </a:r>
            <a:r>
              <a:rPr lang="en-US" sz="1799" dirty="0"/>
              <a:t>(</a:t>
            </a:r>
            <a:r>
              <a:rPr lang="en-US" sz="1799" dirty="0" err="1"/>
              <a:t>userName</a:t>
            </a:r>
            <a:r>
              <a:rPr lang="en-US" sz="1799" dirty="0"/>
              <a:t>, </a:t>
            </a:r>
            <a:r>
              <a:rPr lang="en-US" sz="1799" dirty="0" err="1"/>
              <a:t>Utilities.StringToSecure</a:t>
            </a:r>
            <a:r>
              <a:rPr lang="en-US" sz="1799" dirty="0"/>
              <a:t>(password));</a:t>
            </a:r>
            <a:br>
              <a:rPr lang="en-US" sz="1799" dirty="0"/>
            </a:br>
            <a:r>
              <a:rPr lang="en-US" sz="1799" dirty="0"/>
              <a:t>_</a:t>
            </a:r>
            <a:r>
              <a:rPr lang="en-US" sz="1799" dirty="0" err="1"/>
              <a:t>context.Credentials</a:t>
            </a:r>
            <a:r>
              <a:rPr lang="en-US" sz="1799" dirty="0"/>
              <a:t> = _</a:t>
            </a:r>
            <a:r>
              <a:rPr lang="en-US" sz="1799" dirty="0" err="1"/>
              <a:t>creds</a:t>
            </a:r>
            <a:r>
              <a:rPr lang="en-US" sz="1799" dirty="0"/>
              <a:t>;</a:t>
            </a:r>
            <a:br>
              <a:rPr lang="en-US" sz="1799" dirty="0"/>
            </a:br>
            <a:r>
              <a:rPr lang="en-US" sz="1799" dirty="0"/>
              <a:t>_</a:t>
            </a:r>
            <a:r>
              <a:rPr lang="en-US" sz="1799" dirty="0" err="1"/>
              <a:t>context.ExecuteQuery</a:t>
            </a:r>
            <a:r>
              <a:rPr lang="en-US" sz="1799" dirty="0"/>
              <a:t>();</a:t>
            </a:r>
            <a:br>
              <a:rPr lang="en-US" sz="1799" dirty="0"/>
            </a:br>
            <a:r>
              <a:rPr lang="en-US" sz="1799" dirty="0"/>
              <a:t/>
            </a:r>
            <a:br>
              <a:rPr lang="en-US" sz="1799" dirty="0"/>
            </a:br>
            <a:r>
              <a:rPr lang="en-US" sz="1799" dirty="0" err="1"/>
              <a:t>ProfileLoader</a:t>
            </a:r>
            <a:r>
              <a:rPr lang="en-US" sz="1799" dirty="0"/>
              <a:t> _</a:t>
            </a:r>
            <a:r>
              <a:rPr lang="en-US" sz="1799" dirty="0" err="1"/>
              <a:t>profileLoader</a:t>
            </a:r>
            <a:r>
              <a:rPr lang="en-US" sz="1799" dirty="0"/>
              <a:t> = </a:t>
            </a:r>
            <a:r>
              <a:rPr lang="en-US" sz="1799" dirty="0" err="1"/>
              <a:t>ProfileLoader.GetProfileLoader</a:t>
            </a:r>
            <a:r>
              <a:rPr lang="en-US" sz="1799" dirty="0"/>
              <a:t>(_context);</a:t>
            </a:r>
            <a:br>
              <a:rPr lang="en-US" sz="1799" dirty="0"/>
            </a:br>
            <a:r>
              <a:rPr lang="en-US" sz="1799" dirty="0"/>
              <a:t>_</a:t>
            </a:r>
            <a:r>
              <a:rPr lang="en-US" sz="1799" dirty="0" err="1"/>
              <a:t>profileLoader.CreatePersonalSiteEnqueueBulk</a:t>
            </a:r>
            <a:r>
              <a:rPr lang="en-US" sz="1799" dirty="0"/>
              <a:t>(</a:t>
            </a:r>
            <a:r>
              <a:rPr lang="en-US" sz="1799" dirty="0" err="1"/>
              <a:t>emailIDs</a:t>
            </a:r>
            <a:r>
              <a:rPr lang="en-US" sz="1799" dirty="0"/>
              <a:t>);</a:t>
            </a:r>
            <a:br>
              <a:rPr lang="en-US" sz="1799" dirty="0"/>
            </a:br>
            <a:r>
              <a:rPr lang="en-US" sz="1799" dirty="0"/>
              <a:t>_</a:t>
            </a:r>
            <a:r>
              <a:rPr lang="en-US" sz="1799" dirty="0" err="1"/>
              <a:t>profileLoader.Context.ExecuteQuery</a:t>
            </a:r>
            <a:r>
              <a:rPr lang="en-US" sz="1799" dirty="0"/>
              <a:t>();</a:t>
            </a:r>
            <a:endParaRPr lang="en-US" sz="2799"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224677146"/>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vert="horz" wrap="square" lIns="146266" tIns="91416" rIns="146266" bIns="91416" rtlCol="0" anchor="t">
            <a:noAutofit/>
          </a:bodyPr>
          <a:lstStyle/>
          <a:p>
            <a:r>
              <a:rPr lang="en-US" spc="-103" dirty="0">
                <a:solidFill>
                  <a:schemeClr val="bg1"/>
                </a:solidFill>
              </a:rPr>
              <a:t>Calling CSOM from PowerShell</a:t>
            </a:r>
          </a:p>
        </p:txBody>
      </p:sp>
      <p:sp>
        <p:nvSpPr>
          <p:cNvPr id="3" name="Text Placeholder 2"/>
          <p:cNvSpPr>
            <a:spLocks noGrp="1"/>
          </p:cNvSpPr>
          <p:nvPr>
            <p:ph type="body" sz="quarter" idx="10"/>
          </p:nvPr>
        </p:nvSpPr>
        <p:spPr/>
        <p:txBody>
          <a:bodyPr/>
          <a:lstStyle/>
          <a:p>
            <a:r>
              <a:rPr lang="en-US" sz="1600" dirty="0"/>
              <a:t> $</a:t>
            </a:r>
            <a:r>
              <a:rPr lang="en-US" sz="1600" dirty="0" err="1"/>
              <a:t>webUrl</a:t>
            </a:r>
            <a:r>
              <a:rPr lang="en-US" sz="1600" dirty="0"/>
              <a:t> = "https://yoursharepointadmin.SharePoint.com"</a:t>
            </a:r>
          </a:p>
          <a:p>
            <a:r>
              <a:rPr lang="en-US" sz="1600" dirty="0"/>
              <a:t> $</a:t>
            </a:r>
            <a:r>
              <a:rPr lang="en-US" sz="1600" dirty="0" err="1"/>
              <a:t>ctx</a:t>
            </a:r>
            <a:r>
              <a:rPr lang="en-US" sz="1600" dirty="0"/>
              <a:t> = New-Object </a:t>
            </a:r>
            <a:r>
              <a:rPr lang="en-US" sz="1600" dirty="0" err="1"/>
              <a:t>Microsoft.SharePoint.Client.ClientContext</a:t>
            </a:r>
            <a:r>
              <a:rPr lang="en-US" sz="1600" dirty="0"/>
              <a:t>($</a:t>
            </a:r>
            <a:r>
              <a:rPr lang="en-US" sz="1600" dirty="0" err="1"/>
              <a:t>webUrl</a:t>
            </a:r>
            <a:r>
              <a:rPr lang="en-US" sz="1600" dirty="0"/>
              <a:t>)</a:t>
            </a:r>
          </a:p>
          <a:p>
            <a:endParaRPr lang="en-US" sz="1600" dirty="0"/>
          </a:p>
          <a:p>
            <a:r>
              <a:rPr lang="en-US" sz="1600" dirty="0"/>
              <a:t> $web = $</a:t>
            </a:r>
            <a:r>
              <a:rPr lang="en-US" sz="1600" dirty="0" err="1"/>
              <a:t>ctx.Web</a:t>
            </a:r>
            <a:endParaRPr lang="en-US" sz="1600" dirty="0"/>
          </a:p>
          <a:p>
            <a:r>
              <a:rPr lang="en-US" sz="1600" dirty="0"/>
              <a:t> $username = "admin@myadmin.sharepoint.com"</a:t>
            </a:r>
          </a:p>
          <a:p>
            <a:r>
              <a:rPr lang="en-US" sz="1600" dirty="0"/>
              <a:t> $password = read-host -</a:t>
            </a:r>
            <a:r>
              <a:rPr lang="en-US" sz="1600" dirty="0" err="1"/>
              <a:t>AsSecureString</a:t>
            </a:r>
            <a:endParaRPr lang="en-US" sz="1600" dirty="0"/>
          </a:p>
          <a:p>
            <a:r>
              <a:rPr lang="en-US" sz="1600" dirty="0"/>
              <a:t> $</a:t>
            </a:r>
            <a:r>
              <a:rPr lang="en-US" sz="1600" dirty="0" err="1"/>
              <a:t>ctx.Credentials</a:t>
            </a:r>
            <a:r>
              <a:rPr lang="en-US" sz="1600" dirty="0"/>
              <a:t> = New-Object </a:t>
            </a:r>
            <a:r>
              <a:rPr lang="en-US" sz="1600" dirty="0" err="1"/>
              <a:t>Microsoft.SharePoint.Client.SharePointOnlineCredentials</a:t>
            </a:r>
            <a:r>
              <a:rPr lang="en-US" sz="1600" dirty="0"/>
              <a:t>($</a:t>
            </a:r>
            <a:r>
              <a:rPr lang="en-US" sz="1600" dirty="0" err="1"/>
              <a:t>username,$password</a:t>
            </a:r>
            <a:r>
              <a:rPr lang="en-US" sz="1600" dirty="0"/>
              <a:t> )</a:t>
            </a:r>
          </a:p>
          <a:p>
            <a:endParaRPr lang="en-US" sz="1600" dirty="0"/>
          </a:p>
          <a:p>
            <a:r>
              <a:rPr lang="en-US" sz="1600" dirty="0"/>
              <a:t> [</a:t>
            </a:r>
            <a:r>
              <a:rPr lang="en-US" sz="1600" dirty="0" err="1"/>
              <a:t>System.Reflection.Assembly</a:t>
            </a:r>
            <a:r>
              <a:rPr lang="en-US" sz="1600" dirty="0"/>
              <a:t>]::</a:t>
            </a:r>
            <a:r>
              <a:rPr lang="en-US" sz="1600" dirty="0" err="1"/>
              <a:t>LoadWithPartialName</a:t>
            </a:r>
            <a:r>
              <a:rPr lang="en-US" sz="1600" dirty="0"/>
              <a:t>("</a:t>
            </a:r>
            <a:r>
              <a:rPr lang="en-US" sz="1600" dirty="0" err="1"/>
              <a:t>Microsoft.SharePoint.Client.UserProfiles</a:t>
            </a:r>
            <a:r>
              <a:rPr lang="en-US" sz="1600" dirty="0"/>
              <a:t>")</a:t>
            </a:r>
          </a:p>
          <a:p>
            <a:r>
              <a:rPr lang="en-US" sz="1600" dirty="0"/>
              <a:t> $loader =[</a:t>
            </a:r>
            <a:r>
              <a:rPr lang="en-US" sz="1600" dirty="0" err="1"/>
              <a:t>Microsoft.SharePoint.Client.UserProfiles.ProfileLoader</a:t>
            </a:r>
            <a:r>
              <a:rPr lang="en-US" sz="1600" dirty="0"/>
              <a:t>]::</a:t>
            </a:r>
            <a:r>
              <a:rPr lang="en-US" sz="1600" dirty="0" err="1"/>
              <a:t>GetProfileLoader</a:t>
            </a:r>
            <a:r>
              <a:rPr lang="en-US" sz="1600" dirty="0"/>
              <a:t>($</a:t>
            </a:r>
            <a:r>
              <a:rPr lang="en-US" sz="1600" dirty="0" err="1"/>
              <a:t>ctx</a:t>
            </a:r>
            <a:r>
              <a:rPr lang="en-US" sz="1600" dirty="0"/>
              <a:t>)</a:t>
            </a:r>
          </a:p>
          <a:p>
            <a:endParaRPr lang="en-US" sz="1600" dirty="0"/>
          </a:p>
          <a:p>
            <a:r>
              <a:rPr lang="en-US" sz="1600" dirty="0">
                <a:solidFill>
                  <a:srgbClr val="009E49"/>
                </a:solidFill>
              </a:rPr>
              <a:t> #To Get Profile</a:t>
            </a:r>
          </a:p>
          <a:p>
            <a:r>
              <a:rPr lang="en-US" sz="1600" dirty="0"/>
              <a:t> $profile = $</a:t>
            </a:r>
            <a:r>
              <a:rPr lang="en-US" sz="1600" dirty="0" err="1"/>
              <a:t>loader.GetUserProfile</a:t>
            </a:r>
            <a:r>
              <a:rPr lang="en-US" sz="1600" dirty="0"/>
              <a:t>()</a:t>
            </a:r>
          </a:p>
          <a:p>
            <a:r>
              <a:rPr lang="en-US" sz="1600" dirty="0"/>
              <a:t> $</a:t>
            </a:r>
            <a:r>
              <a:rPr lang="en-US" sz="1600" dirty="0" err="1"/>
              <a:t>ctx.Load</a:t>
            </a:r>
            <a:r>
              <a:rPr lang="en-US" sz="1600" dirty="0"/>
              <a:t>($profile)</a:t>
            </a:r>
          </a:p>
          <a:p>
            <a:r>
              <a:rPr lang="en-US" sz="1600" dirty="0"/>
              <a:t> $</a:t>
            </a:r>
            <a:r>
              <a:rPr lang="en-US" sz="1600" dirty="0" err="1"/>
              <a:t>ctx.ExecuteQuery</a:t>
            </a:r>
            <a:r>
              <a:rPr lang="en-US" sz="1600" dirty="0"/>
              <a:t>()</a:t>
            </a:r>
          </a:p>
          <a:p>
            <a:r>
              <a:rPr lang="en-US" sz="1600" dirty="0"/>
              <a:t> $profile </a:t>
            </a:r>
          </a:p>
          <a:p>
            <a:r>
              <a:rPr lang="en-US" sz="1600" dirty="0">
                <a:solidFill>
                  <a:srgbClr val="009E49"/>
                </a:solidFill>
              </a:rPr>
              <a:t> #To </a:t>
            </a:r>
            <a:r>
              <a:rPr lang="en-US" sz="1600" dirty="0" err="1">
                <a:solidFill>
                  <a:srgbClr val="009E49"/>
                </a:solidFill>
              </a:rPr>
              <a:t>enqueue</a:t>
            </a:r>
            <a:r>
              <a:rPr lang="en-US" sz="1600" dirty="0">
                <a:solidFill>
                  <a:srgbClr val="009E49"/>
                </a:solidFill>
              </a:rPr>
              <a:t> Profile</a:t>
            </a:r>
          </a:p>
          <a:p>
            <a:r>
              <a:rPr lang="en-US" sz="1600" dirty="0"/>
              <a:t> $</a:t>
            </a:r>
            <a:r>
              <a:rPr lang="en-US" sz="1600" dirty="0" err="1"/>
              <a:t>loader.CreatePersonalSiteEnqueueBulk</a:t>
            </a:r>
            <a:r>
              <a:rPr lang="en-US" sz="1600" dirty="0"/>
              <a:t>(@("user1@domain.com")) </a:t>
            </a:r>
          </a:p>
          <a:p>
            <a:r>
              <a:rPr lang="en-US" sz="1600" dirty="0"/>
              <a:t> $</a:t>
            </a:r>
            <a:r>
              <a:rPr lang="en-US" sz="1600" dirty="0" err="1"/>
              <a:t>loader.Context.ExecuteQuery</a:t>
            </a:r>
            <a:r>
              <a:rPr lang="en-US" sz="1600" dirty="0"/>
              <a:t>()</a:t>
            </a:r>
          </a:p>
        </p:txBody>
      </p:sp>
    </p:spTree>
    <p:extLst>
      <p:ext uri="{BB962C8B-B14F-4D97-AF65-F5344CB8AC3E}">
        <p14:creationId xmlns:p14="http://schemas.microsoft.com/office/powerpoint/2010/main" val="309496802"/>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Pre-Create OneDrive for Business sites</a:t>
            </a:r>
            <a:endParaRPr lang="en-US" sz="5400" dirty="0"/>
          </a:p>
        </p:txBody>
      </p:sp>
    </p:spTree>
    <p:extLst>
      <p:ext uri="{BB962C8B-B14F-4D97-AF65-F5344CB8AC3E}">
        <p14:creationId xmlns:p14="http://schemas.microsoft.com/office/powerpoint/2010/main" val="3830097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 Stapling / </a:t>
            </a:r>
            <a:r>
              <a:rPr lang="en-US" dirty="0" err="1" smtClean="0"/>
              <a:t>SideLoading</a:t>
            </a:r>
            <a:endParaRPr lang="en-US" dirty="0"/>
          </a:p>
        </p:txBody>
      </p:sp>
    </p:spTree>
    <p:extLst>
      <p:ext uri="{BB962C8B-B14F-4D97-AF65-F5344CB8AC3E}">
        <p14:creationId xmlns:p14="http://schemas.microsoft.com/office/powerpoint/2010/main" val="12309273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504726" cy="1975926"/>
          </a:xfrm>
        </p:spPr>
        <p:txBody>
          <a:bodyPr/>
          <a:lstStyle/>
          <a:p>
            <a:r>
              <a:rPr lang="en-US" dirty="0" smtClean="0"/>
              <a:t>Key objective</a:t>
            </a:r>
          </a:p>
          <a:p>
            <a:pPr lvl="1"/>
            <a:r>
              <a:rPr lang="en-US" dirty="0" smtClean="0"/>
              <a:t>Provide new site options to be available for end users</a:t>
            </a:r>
          </a:p>
          <a:p>
            <a:pPr lvl="1"/>
            <a:r>
              <a:rPr lang="en-US" dirty="0" smtClean="0"/>
              <a:t>Site associated to out–of–the–box site definition</a:t>
            </a:r>
          </a:p>
          <a:p>
            <a:pPr lvl="1"/>
            <a:endParaRPr lang="en-US" dirty="0" smtClean="0"/>
          </a:p>
          <a:p>
            <a:r>
              <a:rPr lang="en-US" dirty="0" smtClean="0"/>
              <a:t>Challenge</a:t>
            </a:r>
          </a:p>
          <a:p>
            <a:pPr lvl="1"/>
            <a:r>
              <a:rPr lang="en-US" dirty="0" smtClean="0"/>
              <a:t>Have to be updated with minor version updates to the farm</a:t>
            </a:r>
          </a:p>
          <a:p>
            <a:pPr lvl="1"/>
            <a:r>
              <a:rPr lang="en-US" dirty="0" smtClean="0"/>
              <a:t>Causes significant maintenance challenges due complete replacement of </a:t>
            </a:r>
            <a:r>
              <a:rPr lang="en-US" dirty="0" err="1" smtClean="0"/>
              <a:t>oob</a:t>
            </a:r>
            <a:r>
              <a:rPr lang="en-US" dirty="0" smtClean="0"/>
              <a:t> site definition</a:t>
            </a:r>
          </a:p>
          <a:p>
            <a:pPr lvl="1"/>
            <a:r>
              <a:rPr lang="en-US" dirty="0" smtClean="0"/>
              <a:t>Supported in site collection level in Office365</a:t>
            </a:r>
            <a:endParaRPr lang="en-US" dirty="0"/>
          </a:p>
        </p:txBody>
      </p:sp>
      <p:sp>
        <p:nvSpPr>
          <p:cNvPr id="2" name="Title 1"/>
          <p:cNvSpPr>
            <a:spLocks noGrp="1"/>
          </p:cNvSpPr>
          <p:nvPr>
            <p:ph type="title"/>
          </p:nvPr>
        </p:nvSpPr>
        <p:spPr/>
        <p:txBody>
          <a:bodyPr/>
          <a:lstStyle/>
          <a:p>
            <a:r>
              <a:rPr lang="en-US" dirty="0" smtClean="0"/>
              <a:t>Web Template Provisioning Process</a:t>
            </a:r>
            <a:br>
              <a:rPr lang="en-US" dirty="0" smtClean="0"/>
            </a:br>
            <a:r>
              <a:rPr lang="en-US" sz="2800" dirty="0" smtClean="0">
                <a:solidFill>
                  <a:schemeClr val="bg2"/>
                </a:solidFill>
              </a:rPr>
              <a:t>Introduced in 2010 initially for site templates, </a:t>
            </a:r>
            <a:r>
              <a:rPr lang="en-US" sz="2800" dirty="0">
                <a:solidFill>
                  <a:schemeClr val="bg2"/>
                </a:solidFill>
              </a:rPr>
              <a:t>but can be also created “manually”</a:t>
            </a:r>
            <a:r>
              <a:rPr lang="en-US" sz="2800" dirty="0" smtClean="0">
                <a:solidFill>
                  <a:schemeClr val="bg2"/>
                </a:solidFill>
              </a:rPr>
              <a:t/>
            </a:r>
            <a:br>
              <a:rPr lang="en-US" sz="2800" dirty="0" smtClean="0">
                <a:solidFill>
                  <a:schemeClr val="bg2"/>
                </a:solidFill>
              </a:rPr>
            </a:br>
            <a:r>
              <a:rPr lang="en-US" dirty="0" smtClean="0"/>
              <a:t/>
            </a:r>
            <a:br>
              <a:rPr lang="en-US" dirty="0" smtClean="0"/>
            </a:br>
            <a:r>
              <a:rPr lang="en-US" dirty="0" smtClean="0"/>
              <a:t/>
            </a:r>
            <a:br>
              <a:rPr lang="en-US" dirty="0" smtClean="0"/>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344713" y="989701"/>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352"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634" y="6194265"/>
            <a:ext cx="1356378" cy="469847"/>
          </a:xfrm>
          <a:prstGeom prst="rect">
            <a:avLst/>
          </a:prstGeom>
        </p:spPr>
      </p:pic>
      <p:pic>
        <p:nvPicPr>
          <p:cNvPr id="6" name="Picture 5"/>
          <p:cNvPicPr>
            <a:picLocks noChangeAspect="1"/>
          </p:cNvPicPr>
          <p:nvPr/>
        </p:nvPicPr>
        <p:blipFill>
          <a:blip r:embed="rId4"/>
          <a:stretch>
            <a:fillRect/>
          </a:stretch>
        </p:blipFill>
        <p:spPr>
          <a:xfrm>
            <a:off x="6093618" y="1495145"/>
            <a:ext cx="5774389" cy="2891920"/>
          </a:xfrm>
          <a:prstGeom prst="rect">
            <a:avLst/>
          </a:prstGeom>
        </p:spPr>
      </p:pic>
    </p:spTree>
    <p:extLst>
      <p:ext uri="{BB962C8B-B14F-4D97-AF65-F5344CB8AC3E}">
        <p14:creationId xmlns:p14="http://schemas.microsoft.com/office/powerpoint/2010/main" val="40482838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6377691" y="1048462"/>
            <a:ext cx="3738367" cy="1916080"/>
          </a:xfrm>
          <a:prstGeom prst="rect">
            <a:avLst/>
          </a:prstGeom>
        </p:spPr>
      </p:pic>
      <p:cxnSp>
        <p:nvCxnSpPr>
          <p:cNvPr id="55" name="Straight Arrow Connector 54"/>
          <p:cNvCxnSpPr/>
          <p:nvPr/>
        </p:nvCxnSpPr>
        <p:spPr>
          <a:xfrm flipH="1">
            <a:off x="7225803" y="2862084"/>
            <a:ext cx="1749310" cy="2835717"/>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sp>
        <p:nvSpPr>
          <p:cNvPr id="26" name="Flowchart: Magnetic Disk 25"/>
          <p:cNvSpPr/>
          <p:nvPr/>
        </p:nvSpPr>
        <p:spPr bwMode="auto">
          <a:xfrm>
            <a:off x="2221787" y="5860881"/>
            <a:ext cx="718424" cy="727554"/>
          </a:xfrm>
          <a:prstGeom prst="flowChartMagneticDisk">
            <a:avLst/>
          </a:prstGeom>
          <a:solidFill>
            <a:schemeClr val="tx1">
              <a:lumMod val="50000"/>
              <a:lumOff val="50000"/>
            </a:schemeClr>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chemeClr val="tx1"/>
              </a:solidFill>
              <a:latin typeface="Verdana" pitchFamily="34" charset="0"/>
            </a:endParaRPr>
          </a:p>
        </p:txBody>
      </p:sp>
      <p:sp>
        <p:nvSpPr>
          <p:cNvPr id="4" name="Title 3"/>
          <p:cNvSpPr>
            <a:spLocks noGrp="1"/>
          </p:cNvSpPr>
          <p:nvPr>
            <p:ph type="title"/>
          </p:nvPr>
        </p:nvSpPr>
        <p:spPr/>
        <p:txBody>
          <a:bodyPr/>
          <a:lstStyle/>
          <a:p>
            <a:r>
              <a:rPr lang="en-US" dirty="0" smtClean="0"/>
              <a:t>Apps in site collection hierarchy</a:t>
            </a:r>
            <a:endParaRPr lang="en-US" dirty="0"/>
          </a:p>
        </p:txBody>
      </p:sp>
      <p:grpSp>
        <p:nvGrpSpPr>
          <p:cNvPr id="6" name="Group 5"/>
          <p:cNvGrpSpPr/>
          <p:nvPr/>
        </p:nvGrpSpPr>
        <p:grpSpPr>
          <a:xfrm>
            <a:off x="3831160" y="3214367"/>
            <a:ext cx="2970587" cy="920158"/>
            <a:chOff x="9854830" y="-1913635"/>
            <a:chExt cx="3959751" cy="1226558"/>
          </a:xfrm>
        </p:grpSpPr>
        <p:grpSp>
          <p:nvGrpSpPr>
            <p:cNvPr id="7" name="Group 6"/>
            <p:cNvGrpSpPr>
              <a:grpSpLocks noChangeAspect="1"/>
            </p:cNvGrpSpPr>
            <p:nvPr/>
          </p:nvGrpSpPr>
          <p:grpSpPr>
            <a:xfrm>
              <a:off x="11060964" y="-1519815"/>
              <a:ext cx="580995" cy="576000"/>
              <a:chOff x="3259889" y="4638824"/>
              <a:chExt cx="794669" cy="787838"/>
            </a:xfrm>
          </p:grpSpPr>
          <p:pic>
            <p:nvPicPr>
              <p:cNvPr id="10" name="Picture 9"/>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3259889" y="4638824"/>
                <a:ext cx="794669" cy="787838"/>
              </a:xfrm>
              <a:prstGeom prst="rect">
                <a:avLst/>
              </a:prstGeom>
            </p:spPr>
          </p:pic>
          <p:sp>
            <p:nvSpPr>
              <p:cNvPr id="11" name="TextBox 10"/>
              <p:cNvSpPr txBox="1"/>
              <p:nvPr/>
            </p:nvSpPr>
            <p:spPr>
              <a:xfrm rot="20694742">
                <a:off x="3704126" y="4982154"/>
                <a:ext cx="341949" cy="231473"/>
              </a:xfrm>
              <a:prstGeom prst="rect">
                <a:avLst/>
              </a:prstGeom>
              <a:noFill/>
            </p:spPr>
            <p:txBody>
              <a:bodyPr wrap="none" lIns="0" tIns="0" rIns="0" bIns="0" rtlCol="0">
                <a:spAutoFit/>
              </a:bodyPr>
              <a:lstStyle/>
              <a:p>
                <a:r>
                  <a:rPr lang="fi-FI" sz="825" dirty="0">
                    <a:solidFill>
                      <a:schemeClr val="bg1"/>
                    </a:solidFill>
                  </a:rPr>
                  <a:t>APP</a:t>
                </a:r>
                <a:endParaRPr lang="en-US" sz="825" dirty="0">
                  <a:solidFill>
                    <a:schemeClr val="bg1"/>
                  </a:solidFill>
                </a:endParaRPr>
              </a:p>
            </p:txBody>
          </p:sp>
          <p:sp>
            <p:nvSpPr>
              <p:cNvPr id="12" name="Freeform 86"/>
              <p:cNvSpPr>
                <a:spLocks noEditPoints="1"/>
              </p:cNvSpPr>
              <p:nvPr/>
            </p:nvSpPr>
            <p:spPr bwMode="black">
              <a:xfrm>
                <a:off x="3260113" y="4983900"/>
                <a:ext cx="257600" cy="3248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noFill/>
              </a:ln>
              <a:extLst/>
            </p:spPr>
            <p:style>
              <a:lnRef idx="2">
                <a:schemeClr val="accent4"/>
              </a:lnRef>
              <a:fillRef idx="1">
                <a:schemeClr val="lt1"/>
              </a:fillRef>
              <a:effectRef idx="0">
                <a:schemeClr val="accent4"/>
              </a:effectRef>
              <a:fontRef idx="minor">
                <a:schemeClr val="dk1"/>
              </a:fontRef>
            </p:style>
            <p:txBody>
              <a:bodyPr vert="horz" wrap="square" lIns="68598" tIns="34299" rIns="68598" bIns="34299" numCol="1" anchor="t" anchorCtr="0" compatLnSpc="1">
                <a:prstTxWarp prst="textNoShape">
                  <a:avLst/>
                </a:prstTxWarp>
              </a:bodyPr>
              <a:lstStyle/>
              <a:p>
                <a:endParaRPr lang="en-US" sz="788"/>
              </a:p>
            </p:txBody>
          </p:sp>
          <p:sp>
            <p:nvSpPr>
              <p:cNvPr id="13" name="Freeform 88"/>
              <p:cNvSpPr>
                <a:spLocks noEditPoints="1"/>
              </p:cNvSpPr>
              <p:nvPr/>
            </p:nvSpPr>
            <p:spPr bwMode="black">
              <a:xfrm>
                <a:off x="3482246" y="4948789"/>
                <a:ext cx="130667" cy="17648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noFill/>
              </a:ln>
              <a:extLst/>
            </p:spPr>
            <p:style>
              <a:lnRef idx="2">
                <a:schemeClr val="accent4"/>
              </a:lnRef>
              <a:fillRef idx="1">
                <a:schemeClr val="lt1"/>
              </a:fillRef>
              <a:effectRef idx="0">
                <a:schemeClr val="accent4"/>
              </a:effectRef>
              <a:fontRef idx="minor">
                <a:schemeClr val="dk1"/>
              </a:fontRef>
            </p:style>
            <p:txBody>
              <a:bodyPr vert="horz" wrap="square" lIns="68598" tIns="34299" rIns="68598" bIns="34299" numCol="1" anchor="t" anchorCtr="0" compatLnSpc="1">
                <a:prstTxWarp prst="textNoShape">
                  <a:avLst/>
                </a:prstTxWarp>
              </a:bodyPr>
              <a:lstStyle/>
              <a:p>
                <a:endParaRPr lang="en-US" sz="788"/>
              </a:p>
            </p:txBody>
          </p:sp>
        </p:grpSp>
        <p:pic>
          <p:nvPicPr>
            <p:cNvPr id="8" name="Picture 7" descr="\\MAGNUM\Projects\Microsoft\Cloud Power FY12\Design\ICONS_PNG\Flexible_Workspace.png"/>
            <p:cNvPicPr>
              <a:picLocks noChangeAspect="1" noChangeArrowheads="1"/>
            </p:cNvPicPr>
            <p:nvPr/>
          </p:nvPicPr>
          <p:blipFill rotWithShape="1">
            <a:blip r:embed="rId5" cstate="print">
              <a:grayscl/>
            </a:blip>
            <a:srcRect l="33952" t="52551"/>
            <a:stretch/>
          </p:blipFill>
          <p:spPr bwMode="auto">
            <a:xfrm>
              <a:off x="9854830" y="-1628918"/>
              <a:ext cx="1311024" cy="941841"/>
            </a:xfrm>
            <a:prstGeom prst="rect">
              <a:avLst/>
            </a:prstGeom>
            <a:noFill/>
          </p:spPr>
        </p:pic>
        <p:sp>
          <p:nvSpPr>
            <p:cNvPr id="9" name="TextBox 34"/>
            <p:cNvSpPr txBox="1">
              <a:spLocks noChangeArrowheads="1"/>
            </p:cNvSpPr>
            <p:nvPr/>
          </p:nvSpPr>
          <p:spPr bwMode="auto">
            <a:xfrm>
              <a:off x="9993203" y="-1913635"/>
              <a:ext cx="3821378" cy="430775"/>
            </a:xfrm>
            <a:prstGeom prst="rect">
              <a:avLst/>
            </a:prstGeom>
            <a:noFill/>
            <a:ln w="9525">
              <a:noFill/>
              <a:miter lim="800000"/>
              <a:headEnd/>
              <a:tailEnd/>
            </a:ln>
          </p:spPr>
          <p:txBody>
            <a:bodyPr wrap="square">
              <a:spAutoFit/>
            </a:bodyPr>
            <a:lstStyle/>
            <a:p>
              <a:pPr algn="r"/>
              <a:r>
                <a:rPr lang="en-US" sz="1500" dirty="0">
                  <a:latin typeface="+mj-lt"/>
                </a:rPr>
                <a:t>https://*.contosoapps.com</a:t>
              </a:r>
            </a:p>
          </p:txBody>
        </p:sp>
      </p:grpSp>
      <p:grpSp>
        <p:nvGrpSpPr>
          <p:cNvPr id="14" name="Group 13"/>
          <p:cNvGrpSpPr>
            <a:grpSpLocks noChangeAspect="1"/>
          </p:cNvGrpSpPr>
          <p:nvPr/>
        </p:nvGrpSpPr>
        <p:grpSpPr>
          <a:xfrm>
            <a:off x="2219352" y="4841179"/>
            <a:ext cx="3283036" cy="679580"/>
            <a:chOff x="5203179" y="964811"/>
            <a:chExt cx="5251728" cy="1087094"/>
          </a:xfrm>
        </p:grpSpPr>
        <p:sp>
          <p:nvSpPr>
            <p:cNvPr id="15" name="TextBox 34"/>
            <p:cNvSpPr txBox="1">
              <a:spLocks noChangeArrowheads="1"/>
            </p:cNvSpPr>
            <p:nvPr/>
          </p:nvSpPr>
          <p:spPr bwMode="auto">
            <a:xfrm>
              <a:off x="6506785" y="1046693"/>
              <a:ext cx="3948122" cy="886206"/>
            </a:xfrm>
            <a:prstGeom prst="rect">
              <a:avLst/>
            </a:prstGeom>
            <a:noFill/>
            <a:ln w="9525">
              <a:noFill/>
              <a:miter lim="800000"/>
              <a:headEnd/>
              <a:tailEnd/>
            </a:ln>
          </p:spPr>
          <p:txBody>
            <a:bodyPr wrap="square">
              <a:spAutoFit/>
            </a:bodyPr>
            <a:lstStyle/>
            <a:p>
              <a:pPr algn="r"/>
              <a:r>
                <a:rPr lang="en-US" sz="1500" dirty="0">
                  <a:latin typeface="+mj-lt"/>
                </a:rPr>
                <a:t>https://intranet.contoso.com/sites/groupx</a:t>
              </a:r>
              <a:endParaRPr lang="en-US" sz="1050" dirty="0">
                <a:latin typeface="+mj-lt"/>
              </a:endParaRPr>
            </a:p>
          </p:txBody>
        </p:sp>
        <p:pic>
          <p:nvPicPr>
            <p:cNvPr id="18" name="Picture 17" descr="\\MAGNUM\Projects\Microsoft\Cloud Power FY12\Design\ICONS_PNG\Flexible_Workspace.png"/>
            <p:cNvPicPr>
              <a:picLocks noChangeAspect="1" noChangeArrowheads="1"/>
            </p:cNvPicPr>
            <p:nvPr/>
          </p:nvPicPr>
          <p:blipFill rotWithShape="1">
            <a:blip r:embed="rId5" cstate="print">
              <a:duotone>
                <a:prstClr val="black"/>
                <a:srgbClr val="D9C3A5">
                  <a:tint val="50000"/>
                  <a:satMod val="180000"/>
                </a:srgbClr>
              </a:duotone>
            </a:blip>
            <a:srcRect l="33952" t="52551"/>
            <a:stretch/>
          </p:blipFill>
          <p:spPr bwMode="auto">
            <a:xfrm>
              <a:off x="5203179" y="964811"/>
              <a:ext cx="1513211" cy="1087094"/>
            </a:xfrm>
            <a:prstGeom prst="rect">
              <a:avLst/>
            </a:prstGeom>
            <a:noFill/>
          </p:spPr>
        </p:pic>
      </p:grpSp>
      <p:grpSp>
        <p:nvGrpSpPr>
          <p:cNvPr id="34" name="Group 33"/>
          <p:cNvGrpSpPr/>
          <p:nvPr/>
        </p:nvGrpSpPr>
        <p:grpSpPr>
          <a:xfrm>
            <a:off x="2774588" y="5445225"/>
            <a:ext cx="4703380" cy="974501"/>
            <a:chOff x="1236369" y="1709725"/>
            <a:chExt cx="4703380" cy="974501"/>
          </a:xfrm>
        </p:grpSpPr>
        <p:sp>
          <p:nvSpPr>
            <p:cNvPr id="35" name="Freeform 34"/>
            <p:cNvSpPr/>
            <p:nvPr/>
          </p:nvSpPr>
          <p:spPr>
            <a:xfrm>
              <a:off x="3588060" y="2112411"/>
              <a:ext cx="1949003" cy="169128"/>
            </a:xfrm>
            <a:custGeom>
              <a:avLst/>
              <a:gdLst/>
              <a:ahLst/>
              <a:cxnLst/>
              <a:rect l="0" t="0" r="0" b="0"/>
              <a:pathLst>
                <a:path>
                  <a:moveTo>
                    <a:pt x="0" y="0"/>
                  </a:moveTo>
                  <a:lnTo>
                    <a:pt x="0" y="84564"/>
                  </a:lnTo>
                  <a:lnTo>
                    <a:pt x="1949003" y="84564"/>
                  </a:lnTo>
                  <a:lnTo>
                    <a:pt x="1949003"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Freeform 35"/>
            <p:cNvSpPr/>
            <p:nvPr/>
          </p:nvSpPr>
          <p:spPr>
            <a:xfrm>
              <a:off x="3588060" y="2112411"/>
              <a:ext cx="974501" cy="169128"/>
            </a:xfrm>
            <a:custGeom>
              <a:avLst/>
              <a:gdLst/>
              <a:ahLst/>
              <a:cxnLst/>
              <a:rect l="0" t="0" r="0" b="0"/>
              <a:pathLst>
                <a:path>
                  <a:moveTo>
                    <a:pt x="0" y="0"/>
                  </a:moveTo>
                  <a:lnTo>
                    <a:pt x="0" y="84564"/>
                  </a:lnTo>
                  <a:lnTo>
                    <a:pt x="974501" y="84564"/>
                  </a:lnTo>
                  <a:lnTo>
                    <a:pt x="974501"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 name="Freeform 36"/>
            <p:cNvSpPr/>
            <p:nvPr/>
          </p:nvSpPr>
          <p:spPr>
            <a:xfrm>
              <a:off x="3542340" y="2112411"/>
              <a:ext cx="91440" cy="169128"/>
            </a:xfrm>
            <a:custGeom>
              <a:avLst/>
              <a:gdLst/>
              <a:ahLst/>
              <a:cxnLst/>
              <a:rect l="0" t="0" r="0" b="0"/>
              <a:pathLst>
                <a:path>
                  <a:moveTo>
                    <a:pt x="45720" y="0"/>
                  </a:moveTo>
                  <a:lnTo>
                    <a:pt x="45720"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37"/>
            <p:cNvSpPr/>
            <p:nvPr/>
          </p:nvSpPr>
          <p:spPr>
            <a:xfrm>
              <a:off x="2613558" y="2112411"/>
              <a:ext cx="974501" cy="169128"/>
            </a:xfrm>
            <a:custGeom>
              <a:avLst/>
              <a:gdLst/>
              <a:ahLst/>
              <a:cxnLst/>
              <a:rect l="0" t="0" r="0" b="0"/>
              <a:pathLst>
                <a:path>
                  <a:moveTo>
                    <a:pt x="974501" y="0"/>
                  </a:moveTo>
                  <a:lnTo>
                    <a:pt x="974501" y="84564"/>
                  </a:lnTo>
                  <a:lnTo>
                    <a:pt x="0" y="84564"/>
                  </a:lnTo>
                  <a:lnTo>
                    <a:pt x="0"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Freeform 38"/>
            <p:cNvSpPr/>
            <p:nvPr/>
          </p:nvSpPr>
          <p:spPr>
            <a:xfrm>
              <a:off x="1639056" y="2112411"/>
              <a:ext cx="1949003" cy="169128"/>
            </a:xfrm>
            <a:custGeom>
              <a:avLst/>
              <a:gdLst/>
              <a:ahLst/>
              <a:cxnLst/>
              <a:rect l="0" t="0" r="0" b="0"/>
              <a:pathLst>
                <a:path>
                  <a:moveTo>
                    <a:pt x="1949003" y="0"/>
                  </a:moveTo>
                  <a:lnTo>
                    <a:pt x="1949003" y="84564"/>
                  </a:lnTo>
                  <a:lnTo>
                    <a:pt x="0" y="84564"/>
                  </a:lnTo>
                  <a:lnTo>
                    <a:pt x="0"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Freeform 39"/>
            <p:cNvSpPr/>
            <p:nvPr/>
          </p:nvSpPr>
          <p:spPr>
            <a:xfrm>
              <a:off x="3185373" y="1709725"/>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Root</a:t>
              </a:r>
            </a:p>
          </p:txBody>
        </p:sp>
        <p:sp>
          <p:nvSpPr>
            <p:cNvPr id="41" name="Freeform 40"/>
            <p:cNvSpPr/>
            <p:nvPr/>
          </p:nvSpPr>
          <p:spPr>
            <a:xfrm>
              <a:off x="1236369" y="2281540"/>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News</a:t>
              </a:r>
            </a:p>
          </p:txBody>
        </p:sp>
        <p:sp>
          <p:nvSpPr>
            <p:cNvPr id="42" name="Freeform 41"/>
            <p:cNvSpPr/>
            <p:nvPr/>
          </p:nvSpPr>
          <p:spPr>
            <a:xfrm>
              <a:off x="2210871" y="2281540"/>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Organization</a:t>
              </a:r>
            </a:p>
          </p:txBody>
        </p:sp>
        <p:sp>
          <p:nvSpPr>
            <p:cNvPr id="43" name="Freeform 42"/>
            <p:cNvSpPr/>
            <p:nvPr/>
          </p:nvSpPr>
          <p:spPr>
            <a:xfrm>
              <a:off x="3185373" y="2281540"/>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Teams</a:t>
              </a:r>
            </a:p>
          </p:txBody>
        </p:sp>
        <p:sp>
          <p:nvSpPr>
            <p:cNvPr id="44" name="Freeform 43"/>
            <p:cNvSpPr/>
            <p:nvPr/>
          </p:nvSpPr>
          <p:spPr>
            <a:xfrm>
              <a:off x="4159875" y="2281540"/>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Search</a:t>
              </a:r>
            </a:p>
          </p:txBody>
        </p:sp>
        <p:sp>
          <p:nvSpPr>
            <p:cNvPr id="45" name="Freeform 44"/>
            <p:cNvSpPr/>
            <p:nvPr/>
          </p:nvSpPr>
          <p:spPr>
            <a:xfrm>
              <a:off x="5134376" y="2281540"/>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1">
              <a:schemeClr val="accent4"/>
            </a:lnRef>
            <a:fillRef idx="3">
              <a:schemeClr val="accent4"/>
            </a:fillRef>
            <a:effectRef idx="2">
              <a:schemeClr val="accent4"/>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err="1"/>
                <a:t>AppWeb</a:t>
              </a:r>
              <a:endParaRPr lang="en-US" sz="900" dirty="0"/>
            </a:p>
          </p:txBody>
        </p:sp>
      </p:grpSp>
      <p:grpSp>
        <p:nvGrpSpPr>
          <p:cNvPr id="46" name="Group 45"/>
          <p:cNvGrpSpPr/>
          <p:nvPr/>
        </p:nvGrpSpPr>
        <p:grpSpPr>
          <a:xfrm>
            <a:off x="8529717" y="4698844"/>
            <a:ext cx="1968648" cy="1077857"/>
            <a:chOff x="2341717" y="3574552"/>
            <a:chExt cx="1968648" cy="1077857"/>
          </a:xfrm>
        </p:grpSpPr>
        <p:sp>
          <p:nvSpPr>
            <p:cNvPr id="47" name="Freeform 46"/>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p:cNvSpPr/>
            <p:nvPr/>
          </p:nvSpPr>
          <p:spPr>
            <a:xfrm>
              <a:off x="2880645" y="3574552"/>
              <a:ext cx="890791" cy="445395"/>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algn="ctr" defTabSz="488950">
                <a:lnSpc>
                  <a:spcPct val="90000"/>
                </a:lnSpc>
                <a:spcBef>
                  <a:spcPct val="0"/>
                </a:spcBef>
                <a:spcAft>
                  <a:spcPct val="35000"/>
                </a:spcAft>
              </a:pPr>
              <a:r>
                <a:rPr lang="en-US" sz="1100" dirty="0"/>
                <a:t>Root</a:t>
              </a:r>
            </a:p>
          </p:txBody>
        </p:sp>
        <p:sp>
          <p:nvSpPr>
            <p:cNvPr id="50" name="Freeform 49"/>
            <p:cNvSpPr/>
            <p:nvPr/>
          </p:nvSpPr>
          <p:spPr>
            <a:xfrm>
              <a:off x="2341717" y="4207014"/>
              <a:ext cx="890791" cy="445395"/>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algn="ctr" defTabSz="488950">
                <a:lnSpc>
                  <a:spcPct val="90000"/>
                </a:lnSpc>
                <a:spcBef>
                  <a:spcPct val="0"/>
                </a:spcBef>
                <a:spcAft>
                  <a:spcPct val="35000"/>
                </a:spcAft>
              </a:pPr>
              <a:r>
                <a:rPr lang="en-US" sz="1100" dirty="0"/>
                <a:t>Sub site</a:t>
              </a:r>
            </a:p>
          </p:txBody>
        </p:sp>
        <p:sp>
          <p:nvSpPr>
            <p:cNvPr id="51" name="Freeform 50"/>
            <p:cNvSpPr/>
            <p:nvPr/>
          </p:nvSpPr>
          <p:spPr>
            <a:xfrm>
              <a:off x="3419574" y="4207014"/>
              <a:ext cx="890791" cy="445395"/>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p:spPr>
          <p:style>
            <a:lnRef idx="1">
              <a:schemeClr val="accent4"/>
            </a:lnRef>
            <a:fillRef idx="3">
              <a:schemeClr val="accent4"/>
            </a:fillRef>
            <a:effectRef idx="2">
              <a:schemeClr val="accent4"/>
            </a:effectRef>
            <a:fontRef idx="minor">
              <a:schemeClr val="lt1"/>
            </a:fontRef>
          </p:style>
          <p:txBody>
            <a:bodyPr spcFirstLastPara="0" vert="horz" wrap="square" lIns="6985" tIns="6985" rIns="6985" bIns="6985" numCol="1" spcCol="1270" anchor="ctr" anchorCtr="0">
              <a:noAutofit/>
            </a:bodyPr>
            <a:lstStyle/>
            <a:p>
              <a:pPr algn="ctr" defTabSz="488950">
                <a:lnSpc>
                  <a:spcPct val="90000"/>
                </a:lnSpc>
                <a:spcBef>
                  <a:spcPct val="0"/>
                </a:spcBef>
                <a:spcAft>
                  <a:spcPct val="35000"/>
                </a:spcAft>
              </a:pPr>
              <a:r>
                <a:rPr lang="en-US" sz="1100" dirty="0" err="1"/>
                <a:t>AppWeb</a:t>
              </a:r>
              <a:endParaRPr lang="en-US" sz="1100" dirty="0"/>
            </a:p>
          </p:txBody>
        </p:sp>
      </p:grpSp>
      <p:sp>
        <p:nvSpPr>
          <p:cNvPr id="25" name="Flowchart: Magnetic Disk 24"/>
          <p:cNvSpPr/>
          <p:nvPr/>
        </p:nvSpPr>
        <p:spPr bwMode="auto">
          <a:xfrm>
            <a:off x="7449288" y="4796570"/>
            <a:ext cx="718424" cy="727554"/>
          </a:xfrm>
          <a:prstGeom prst="flowChartMagneticDisk">
            <a:avLst/>
          </a:prstGeom>
          <a:solidFill>
            <a:schemeClr val="tx1">
              <a:lumMod val="50000"/>
              <a:lumOff val="50000"/>
            </a:schemeClr>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chemeClr val="tx1"/>
              </a:solidFill>
              <a:latin typeface="Verdana" pitchFamily="34" charset="0"/>
            </a:endParaRPr>
          </a:p>
        </p:txBody>
      </p:sp>
      <p:grpSp>
        <p:nvGrpSpPr>
          <p:cNvPr id="27" name="Group 26"/>
          <p:cNvGrpSpPr/>
          <p:nvPr/>
        </p:nvGrpSpPr>
        <p:grpSpPr>
          <a:xfrm>
            <a:off x="2272604" y="1572103"/>
            <a:ext cx="1809341" cy="1193224"/>
            <a:chOff x="2667934" y="1586479"/>
            <a:chExt cx="2411827" cy="1590551"/>
          </a:xfrm>
        </p:grpSpPr>
        <p:pic>
          <p:nvPicPr>
            <p:cNvPr id="28" name="Picture 6" descr="\\MAGNUM\Projects\Microsoft\Cloud Power FY12\Design\ICONS_PNG\Professionals.png"/>
            <p:cNvPicPr>
              <a:picLocks noChangeAspect="1" noChangeArrowheads="1"/>
            </p:cNvPicPr>
            <p:nvPr/>
          </p:nvPicPr>
          <p:blipFill>
            <a:blip r:embed="rId6" cstate="print">
              <a:grayscl/>
            </a:blip>
            <a:srcRect/>
            <a:stretch>
              <a:fillRect/>
            </a:stretch>
          </p:blipFill>
          <p:spPr bwMode="auto">
            <a:xfrm>
              <a:off x="2667934" y="1695955"/>
              <a:ext cx="1371957" cy="1371600"/>
            </a:xfrm>
            <a:prstGeom prst="rect">
              <a:avLst/>
            </a:prstGeom>
            <a:noFill/>
          </p:spPr>
        </p:pic>
        <p:pic>
          <p:nvPicPr>
            <p:cNvPr id="29" name="Picture 28" descr="\\MAGNUM\Projects\Microsoft\Cloud Power FY12\Design\ICONS_PNG\Laptop.png"/>
            <p:cNvPicPr>
              <a:picLocks noChangeAspect="1" noChangeArrowheads="1"/>
            </p:cNvPicPr>
            <p:nvPr/>
          </p:nvPicPr>
          <p:blipFill>
            <a:blip r:embed="rId7" cstate="print">
              <a:grayscl/>
            </a:blip>
            <a:srcRect/>
            <a:stretch>
              <a:fillRect/>
            </a:stretch>
          </p:blipFill>
          <p:spPr bwMode="auto">
            <a:xfrm>
              <a:off x="3488796" y="1586479"/>
              <a:ext cx="1590965" cy="1590551"/>
            </a:xfrm>
            <a:prstGeom prst="rect">
              <a:avLst/>
            </a:prstGeom>
            <a:noFill/>
          </p:spPr>
        </p:pic>
      </p:grpSp>
      <p:cxnSp>
        <p:nvCxnSpPr>
          <p:cNvPr id="30" name="Straight Arrow Connector 29"/>
          <p:cNvCxnSpPr>
            <a:stCxn id="29" idx="3"/>
          </p:cNvCxnSpPr>
          <p:nvPr/>
        </p:nvCxnSpPr>
        <p:spPr>
          <a:xfrm>
            <a:off x="4081945" y="2168716"/>
            <a:ext cx="2421523" cy="27851"/>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p:nvPr/>
        </p:nvCxnSpPr>
        <p:spPr>
          <a:xfrm>
            <a:off x="9244576" y="2862084"/>
            <a:ext cx="901926" cy="2318885"/>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a:off x="3288491" y="2695497"/>
            <a:ext cx="785951" cy="584315"/>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p:nvPr/>
        </p:nvCxnSpPr>
        <p:spPr>
          <a:xfrm>
            <a:off x="5066457" y="4007886"/>
            <a:ext cx="1669719" cy="1610330"/>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a:off x="5235318" y="3791897"/>
            <a:ext cx="1524613" cy="600699"/>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grpSp>
        <p:nvGrpSpPr>
          <p:cNvPr id="70" name="Group 69"/>
          <p:cNvGrpSpPr/>
          <p:nvPr/>
        </p:nvGrpSpPr>
        <p:grpSpPr>
          <a:xfrm>
            <a:off x="5194103" y="1901164"/>
            <a:ext cx="404866" cy="375709"/>
            <a:chOff x="636" y="25217"/>
            <a:chExt cx="678949" cy="678949"/>
          </a:xfrm>
        </p:grpSpPr>
        <p:sp>
          <p:nvSpPr>
            <p:cNvPr id="71" name="Oval 70"/>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72"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1</a:t>
              </a:r>
              <a:endParaRPr lang="en-US" sz="2000" b="1" dirty="0">
                <a:latin typeface="Segoe UI Light" panose="020B0502040204020203" pitchFamily="34" charset="0"/>
                <a:cs typeface="Segoe UI Light" panose="020B0502040204020203" pitchFamily="34" charset="0"/>
              </a:endParaRPr>
            </a:p>
          </p:txBody>
        </p:sp>
      </p:grpSp>
      <p:grpSp>
        <p:nvGrpSpPr>
          <p:cNvPr id="73" name="Group 72"/>
          <p:cNvGrpSpPr/>
          <p:nvPr/>
        </p:nvGrpSpPr>
        <p:grpSpPr>
          <a:xfrm>
            <a:off x="8246873" y="3280528"/>
            <a:ext cx="404866" cy="375709"/>
            <a:chOff x="636" y="25217"/>
            <a:chExt cx="678949" cy="678949"/>
          </a:xfrm>
        </p:grpSpPr>
        <p:sp>
          <p:nvSpPr>
            <p:cNvPr id="74" name="Oval 73"/>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75"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2</a:t>
              </a:r>
              <a:endParaRPr lang="en-US" sz="2000" b="1" dirty="0">
                <a:latin typeface="Segoe UI Light" panose="020B0502040204020203" pitchFamily="34" charset="0"/>
                <a:cs typeface="Segoe UI Light" panose="020B0502040204020203" pitchFamily="34" charset="0"/>
              </a:endParaRPr>
            </a:p>
          </p:txBody>
        </p:sp>
      </p:grpSp>
      <p:grpSp>
        <p:nvGrpSpPr>
          <p:cNvPr id="76" name="Group 75"/>
          <p:cNvGrpSpPr/>
          <p:nvPr/>
        </p:nvGrpSpPr>
        <p:grpSpPr>
          <a:xfrm>
            <a:off x="9464741" y="3328840"/>
            <a:ext cx="404866" cy="375709"/>
            <a:chOff x="636" y="25217"/>
            <a:chExt cx="678949" cy="678949"/>
          </a:xfrm>
        </p:grpSpPr>
        <p:sp>
          <p:nvSpPr>
            <p:cNvPr id="77" name="Oval 76"/>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78"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2</a:t>
              </a:r>
              <a:endParaRPr lang="en-US" sz="2000" b="1" dirty="0">
                <a:latin typeface="Segoe UI Light" panose="020B0502040204020203" pitchFamily="34" charset="0"/>
                <a:cs typeface="Segoe UI Light" panose="020B0502040204020203" pitchFamily="34" charset="0"/>
              </a:endParaRPr>
            </a:p>
          </p:txBody>
        </p:sp>
      </p:grpSp>
      <p:grpSp>
        <p:nvGrpSpPr>
          <p:cNvPr id="79" name="Group 78"/>
          <p:cNvGrpSpPr/>
          <p:nvPr/>
        </p:nvGrpSpPr>
        <p:grpSpPr>
          <a:xfrm>
            <a:off x="3252372" y="2769844"/>
            <a:ext cx="404866" cy="375709"/>
            <a:chOff x="636" y="25217"/>
            <a:chExt cx="678949" cy="678949"/>
          </a:xfrm>
        </p:grpSpPr>
        <p:sp>
          <p:nvSpPr>
            <p:cNvPr id="80" name="Oval 79"/>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81"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3</a:t>
              </a:r>
              <a:endParaRPr lang="en-US" sz="2000" b="1" dirty="0">
                <a:latin typeface="Segoe UI Light" panose="020B0502040204020203" pitchFamily="34" charset="0"/>
                <a:cs typeface="Segoe UI Light" panose="020B0502040204020203" pitchFamily="34" charset="0"/>
              </a:endParaRPr>
            </a:p>
          </p:txBody>
        </p:sp>
      </p:grpSp>
      <p:grpSp>
        <p:nvGrpSpPr>
          <p:cNvPr id="82" name="Group 81"/>
          <p:cNvGrpSpPr/>
          <p:nvPr/>
        </p:nvGrpSpPr>
        <p:grpSpPr>
          <a:xfrm>
            <a:off x="5411096" y="4357356"/>
            <a:ext cx="404866" cy="375709"/>
            <a:chOff x="636" y="25217"/>
            <a:chExt cx="678949" cy="678949"/>
          </a:xfrm>
        </p:grpSpPr>
        <p:sp>
          <p:nvSpPr>
            <p:cNvPr id="83" name="Oval 82"/>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84"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4</a:t>
              </a:r>
              <a:endParaRPr lang="en-US" sz="2000" b="1" dirty="0">
                <a:latin typeface="Segoe UI Light" panose="020B0502040204020203" pitchFamily="34" charset="0"/>
                <a:cs typeface="Segoe UI Light" panose="020B0502040204020203" pitchFamily="34" charset="0"/>
              </a:endParaRPr>
            </a:p>
          </p:txBody>
        </p:sp>
      </p:grpSp>
      <p:grpSp>
        <p:nvGrpSpPr>
          <p:cNvPr id="85" name="Group 84"/>
          <p:cNvGrpSpPr/>
          <p:nvPr/>
        </p:nvGrpSpPr>
        <p:grpSpPr>
          <a:xfrm>
            <a:off x="5868878" y="3877272"/>
            <a:ext cx="404866" cy="375709"/>
            <a:chOff x="636" y="25217"/>
            <a:chExt cx="678949" cy="678949"/>
          </a:xfrm>
        </p:grpSpPr>
        <p:sp>
          <p:nvSpPr>
            <p:cNvPr id="86" name="Oval 85"/>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87"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4</a:t>
              </a:r>
              <a:endParaRPr lang="en-US" sz="2000" b="1" dirty="0">
                <a:latin typeface="Segoe UI Light" panose="020B0502040204020203" pitchFamily="34" charset="0"/>
                <a:cs typeface="Segoe UI Light" panose="020B0502040204020203" pitchFamily="34" charset="0"/>
              </a:endParaRPr>
            </a:p>
          </p:txBody>
        </p:sp>
      </p:grpSp>
      <p:grpSp>
        <p:nvGrpSpPr>
          <p:cNvPr id="88" name="Group 87"/>
          <p:cNvGrpSpPr>
            <a:grpSpLocks noChangeAspect="1"/>
          </p:cNvGrpSpPr>
          <p:nvPr/>
        </p:nvGrpSpPr>
        <p:grpSpPr>
          <a:xfrm>
            <a:off x="6730549" y="4005064"/>
            <a:ext cx="4175576" cy="679580"/>
            <a:chOff x="5203179" y="964811"/>
            <a:chExt cx="6679485" cy="1087094"/>
          </a:xfrm>
        </p:grpSpPr>
        <p:sp>
          <p:nvSpPr>
            <p:cNvPr id="89" name="TextBox 34"/>
            <p:cNvSpPr txBox="1">
              <a:spLocks noChangeArrowheads="1"/>
            </p:cNvSpPr>
            <p:nvPr/>
          </p:nvSpPr>
          <p:spPr bwMode="auto">
            <a:xfrm>
              <a:off x="6506785" y="1046693"/>
              <a:ext cx="5375879" cy="516953"/>
            </a:xfrm>
            <a:prstGeom prst="rect">
              <a:avLst/>
            </a:prstGeom>
            <a:noFill/>
            <a:ln w="9525">
              <a:noFill/>
              <a:miter lim="800000"/>
              <a:headEnd/>
              <a:tailEnd/>
            </a:ln>
          </p:spPr>
          <p:txBody>
            <a:bodyPr wrap="square">
              <a:spAutoFit/>
            </a:bodyPr>
            <a:lstStyle/>
            <a:p>
              <a:pPr algn="r"/>
              <a:r>
                <a:rPr lang="en-US" sz="1500" dirty="0">
                  <a:latin typeface="+mj-lt"/>
                </a:rPr>
                <a:t>https://intranet.contoso.com/sites/team</a:t>
              </a:r>
              <a:endParaRPr lang="en-US" sz="1050" dirty="0">
                <a:latin typeface="+mj-lt"/>
              </a:endParaRPr>
            </a:p>
          </p:txBody>
        </p:sp>
        <p:pic>
          <p:nvPicPr>
            <p:cNvPr id="90" name="Picture 89" descr="\\MAGNUM\Projects\Microsoft\Cloud Power FY12\Design\ICONS_PNG\Flexible_Workspace.png"/>
            <p:cNvPicPr>
              <a:picLocks noChangeAspect="1" noChangeArrowheads="1"/>
            </p:cNvPicPr>
            <p:nvPr/>
          </p:nvPicPr>
          <p:blipFill rotWithShape="1">
            <a:blip r:embed="rId5" cstate="print">
              <a:duotone>
                <a:prstClr val="black"/>
                <a:srgbClr val="D9C3A5">
                  <a:tint val="50000"/>
                  <a:satMod val="180000"/>
                </a:srgbClr>
              </a:duotone>
            </a:blip>
            <a:srcRect l="33952" t="52551"/>
            <a:stretch/>
          </p:blipFill>
          <p:spPr bwMode="auto">
            <a:xfrm>
              <a:off x="5203179" y="964811"/>
              <a:ext cx="1513211" cy="1087094"/>
            </a:xfrm>
            <a:prstGeom prst="rect">
              <a:avLst/>
            </a:prstGeom>
            <a:noFill/>
          </p:spPr>
        </p:pic>
      </p:grpSp>
    </p:spTree>
    <p:extLst>
      <p:ext uri="{BB962C8B-B14F-4D97-AF65-F5344CB8AC3E}">
        <p14:creationId xmlns:p14="http://schemas.microsoft.com/office/powerpoint/2010/main" val="3156903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par>
                                <p:cTn id="19" presetID="10"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500"/>
                                        <p:tgtEl>
                                          <p:spTgt spid="88"/>
                                        </p:tgtEl>
                                      </p:cBhvr>
                                    </p:animEffect>
                                  </p:childTnLst>
                                </p:cTn>
                              </p:par>
                              <p:par>
                                <p:cTn id="34" presetID="10" presetClass="entr" presetSubtype="0"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fade">
                                      <p:cBhvr>
                                        <p:cTn id="53" dur="500"/>
                                        <p:tgtEl>
                                          <p:spTgt spid="79"/>
                                        </p:tgtEl>
                                      </p:cBhvr>
                                    </p:animEffect>
                                  </p:childTnLst>
                                </p:cTn>
                              </p:par>
                              <p:par>
                                <p:cTn id="54" presetID="10"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500"/>
                                        <p:tgtEl>
                                          <p:spTgt spid="67"/>
                                        </p:tgtEl>
                                      </p:cBhvr>
                                    </p:animEffect>
                                  </p:childTnLst>
                                </p:cTn>
                              </p:par>
                              <p:par>
                                <p:cTn id="62" presetID="10" presetClass="entr" presetSubtype="0" fill="hold" nodeType="with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fade">
                                      <p:cBhvr>
                                        <p:cTn id="64" dur="500"/>
                                        <p:tgtEl>
                                          <p:spTgt spid="65"/>
                                        </p:tgtEl>
                                      </p:cBhvr>
                                    </p:animEffect>
                                  </p:childTnLst>
                                </p:cTn>
                              </p:par>
                              <p:par>
                                <p:cTn id="65" presetID="10" presetClass="entr" presetSubtype="0" fill="hold" nodeType="with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500"/>
                                        <p:tgtEl>
                                          <p:spTgt spid="82"/>
                                        </p:tgtEl>
                                      </p:cBhvr>
                                    </p:animEffect>
                                  </p:childTnLst>
                                </p:cTn>
                              </p:par>
                              <p:par>
                                <p:cTn id="68" presetID="10" presetClass="entr" presetSubtype="0" fill="hold"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fade">
                                      <p:cBhvr>
                                        <p:cTn id="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lowchart: Magnetic Disk 24"/>
          <p:cNvSpPr/>
          <p:nvPr/>
        </p:nvSpPr>
        <p:spPr bwMode="auto">
          <a:xfrm>
            <a:off x="2785832" y="4177062"/>
            <a:ext cx="718424" cy="727554"/>
          </a:xfrm>
          <a:prstGeom prst="flowChartMagneticDisk">
            <a:avLst/>
          </a:prstGeom>
          <a:solidFill>
            <a:schemeClr val="tx1">
              <a:lumMod val="50000"/>
              <a:lumOff val="50000"/>
            </a:schemeClr>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chemeClr val="tx1"/>
              </a:solidFill>
              <a:latin typeface="Verdana" pitchFamily="34" charset="0"/>
            </a:endParaRPr>
          </a:p>
        </p:txBody>
      </p:sp>
      <p:pic>
        <p:nvPicPr>
          <p:cNvPr id="19" name="Picture 18"/>
          <p:cNvPicPr>
            <a:picLocks noChangeAspect="1"/>
          </p:cNvPicPr>
          <p:nvPr/>
        </p:nvPicPr>
        <p:blipFill>
          <a:blip r:embed="rId3"/>
          <a:stretch>
            <a:fillRect/>
          </a:stretch>
        </p:blipFill>
        <p:spPr>
          <a:xfrm>
            <a:off x="6377691" y="1048462"/>
            <a:ext cx="3738367" cy="1916080"/>
          </a:xfrm>
          <a:prstGeom prst="rect">
            <a:avLst/>
          </a:prstGeom>
        </p:spPr>
      </p:pic>
      <p:sp>
        <p:nvSpPr>
          <p:cNvPr id="4" name="Title 3"/>
          <p:cNvSpPr>
            <a:spLocks noGrp="1"/>
          </p:cNvSpPr>
          <p:nvPr>
            <p:ph type="title"/>
          </p:nvPr>
        </p:nvSpPr>
        <p:spPr/>
        <p:txBody>
          <a:bodyPr/>
          <a:lstStyle/>
          <a:p>
            <a:r>
              <a:rPr lang="en-US" dirty="0" smtClean="0"/>
              <a:t>Centrally deployed app</a:t>
            </a:r>
            <a:endParaRPr lang="en-US" dirty="0"/>
          </a:p>
        </p:txBody>
      </p:sp>
      <p:grpSp>
        <p:nvGrpSpPr>
          <p:cNvPr id="46" name="Group 45"/>
          <p:cNvGrpSpPr/>
          <p:nvPr/>
        </p:nvGrpSpPr>
        <p:grpSpPr>
          <a:xfrm>
            <a:off x="3223667" y="4079336"/>
            <a:ext cx="1523252" cy="1077857"/>
            <a:chOff x="2341717" y="3574552"/>
            <a:chExt cx="1523252" cy="1077857"/>
          </a:xfrm>
        </p:grpSpPr>
        <p:sp>
          <p:nvSpPr>
            <p:cNvPr id="47" name="Freeform 46"/>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p:cNvSpPr/>
            <p:nvPr/>
          </p:nvSpPr>
          <p:spPr>
            <a:xfrm>
              <a:off x="2880645" y="3574552"/>
              <a:ext cx="890791" cy="445395"/>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algn="ctr" defTabSz="488950">
                <a:lnSpc>
                  <a:spcPct val="90000"/>
                </a:lnSpc>
                <a:spcBef>
                  <a:spcPct val="0"/>
                </a:spcBef>
                <a:spcAft>
                  <a:spcPct val="35000"/>
                </a:spcAft>
              </a:pPr>
              <a:r>
                <a:rPr lang="en-US" sz="1100" dirty="0"/>
                <a:t>Root</a:t>
              </a:r>
            </a:p>
          </p:txBody>
        </p:sp>
        <p:sp>
          <p:nvSpPr>
            <p:cNvPr id="50" name="Freeform 49"/>
            <p:cNvSpPr/>
            <p:nvPr/>
          </p:nvSpPr>
          <p:spPr>
            <a:xfrm>
              <a:off x="2341717" y="4207014"/>
              <a:ext cx="890791" cy="445395"/>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algn="ctr" defTabSz="488950">
                <a:lnSpc>
                  <a:spcPct val="90000"/>
                </a:lnSpc>
                <a:spcBef>
                  <a:spcPct val="0"/>
                </a:spcBef>
                <a:spcAft>
                  <a:spcPct val="35000"/>
                </a:spcAft>
              </a:pPr>
              <a:r>
                <a:rPr lang="en-US" sz="1100" dirty="0"/>
                <a:t>Sub site</a:t>
              </a:r>
            </a:p>
          </p:txBody>
        </p:sp>
      </p:grpSp>
      <p:grpSp>
        <p:nvGrpSpPr>
          <p:cNvPr id="27" name="Group 26"/>
          <p:cNvGrpSpPr/>
          <p:nvPr/>
        </p:nvGrpSpPr>
        <p:grpSpPr>
          <a:xfrm>
            <a:off x="2272604" y="1572103"/>
            <a:ext cx="1809341" cy="1193224"/>
            <a:chOff x="2667934" y="1586479"/>
            <a:chExt cx="2411827" cy="1590551"/>
          </a:xfrm>
        </p:grpSpPr>
        <p:pic>
          <p:nvPicPr>
            <p:cNvPr id="28" name="Picture 6" descr="\\MAGNUM\Projects\Microsoft\Cloud Power FY12\Design\ICONS_PNG\Professionals.png"/>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2667934" y="1695955"/>
              <a:ext cx="1371957" cy="1371600"/>
            </a:xfrm>
            <a:prstGeom prst="rect">
              <a:avLst/>
            </a:prstGeom>
            <a:noFill/>
          </p:spPr>
        </p:pic>
        <p:pic>
          <p:nvPicPr>
            <p:cNvPr id="29" name="Picture 28" descr="\\MAGNUM\Projects\Microsoft\Cloud Power FY12\Design\ICONS_PNG\Laptop.png"/>
            <p:cNvPicPr>
              <a:picLocks noChangeAspect="1" noChangeArrowheads="1"/>
            </p:cNvPicPr>
            <p:nvPr/>
          </p:nvPicPr>
          <p:blipFill>
            <a:blip r:embed="rId5" cstate="print">
              <a:duotone>
                <a:prstClr val="black"/>
                <a:srgbClr val="D9C3A5">
                  <a:tint val="50000"/>
                  <a:satMod val="180000"/>
                </a:srgbClr>
              </a:duotone>
            </a:blip>
            <a:srcRect/>
            <a:stretch>
              <a:fillRect/>
            </a:stretch>
          </p:blipFill>
          <p:spPr bwMode="auto">
            <a:xfrm>
              <a:off x="3488796" y="1586479"/>
              <a:ext cx="1590965" cy="1590551"/>
            </a:xfrm>
            <a:prstGeom prst="rect">
              <a:avLst/>
            </a:prstGeom>
            <a:noFill/>
          </p:spPr>
        </p:pic>
      </p:grpSp>
      <p:cxnSp>
        <p:nvCxnSpPr>
          <p:cNvPr id="30" name="Straight Arrow Connector 29"/>
          <p:cNvCxnSpPr>
            <a:stCxn id="29" idx="3"/>
          </p:cNvCxnSpPr>
          <p:nvPr/>
        </p:nvCxnSpPr>
        <p:spPr>
          <a:xfrm>
            <a:off x="4081945" y="2168716"/>
            <a:ext cx="2421523" cy="27851"/>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grpSp>
        <p:nvGrpSpPr>
          <p:cNvPr id="70" name="Group 69"/>
          <p:cNvGrpSpPr/>
          <p:nvPr/>
        </p:nvGrpSpPr>
        <p:grpSpPr>
          <a:xfrm>
            <a:off x="5194103" y="1901164"/>
            <a:ext cx="404866" cy="375709"/>
            <a:chOff x="636" y="25217"/>
            <a:chExt cx="678949" cy="678949"/>
          </a:xfrm>
        </p:grpSpPr>
        <p:sp>
          <p:nvSpPr>
            <p:cNvPr id="71" name="Oval 70"/>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72"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1</a:t>
              </a:r>
              <a:endParaRPr lang="en-US" sz="2000" b="1" dirty="0">
                <a:latin typeface="Segoe UI Light" panose="020B0502040204020203" pitchFamily="34" charset="0"/>
                <a:cs typeface="Segoe UI Light" panose="020B0502040204020203" pitchFamily="34" charset="0"/>
              </a:endParaRPr>
            </a:p>
          </p:txBody>
        </p:sp>
      </p:grpSp>
      <p:grpSp>
        <p:nvGrpSpPr>
          <p:cNvPr id="88" name="Group 87"/>
          <p:cNvGrpSpPr/>
          <p:nvPr/>
        </p:nvGrpSpPr>
        <p:grpSpPr>
          <a:xfrm>
            <a:off x="7606580" y="3284985"/>
            <a:ext cx="2034222" cy="959765"/>
            <a:chOff x="2341717" y="3574552"/>
            <a:chExt cx="1968648" cy="1077857"/>
          </a:xfrm>
        </p:grpSpPr>
        <p:sp>
          <p:nvSpPr>
            <p:cNvPr id="89" name="Freeform 88"/>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0" name="Freeform 89"/>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1" name="Freeform 90"/>
            <p:cNvSpPr/>
            <p:nvPr/>
          </p:nvSpPr>
          <p:spPr>
            <a:xfrm>
              <a:off x="2880645" y="3574552"/>
              <a:ext cx="890791" cy="445395"/>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algn="ctr" defTabSz="488950">
                <a:lnSpc>
                  <a:spcPct val="90000"/>
                </a:lnSpc>
                <a:spcBef>
                  <a:spcPct val="0"/>
                </a:spcBef>
                <a:spcAft>
                  <a:spcPct val="35000"/>
                </a:spcAft>
              </a:pPr>
              <a:r>
                <a:rPr lang="en-US" sz="1100" dirty="0"/>
                <a:t>Root</a:t>
              </a:r>
            </a:p>
          </p:txBody>
        </p:sp>
        <p:sp>
          <p:nvSpPr>
            <p:cNvPr id="92" name="Freeform 91"/>
            <p:cNvSpPr/>
            <p:nvPr/>
          </p:nvSpPr>
          <p:spPr>
            <a:xfrm>
              <a:off x="2341717" y="4207014"/>
              <a:ext cx="890791" cy="445395"/>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p:spPr>
          <p:style>
            <a:lnRef idx="1">
              <a:schemeClr val="accent4"/>
            </a:lnRef>
            <a:fillRef idx="3">
              <a:schemeClr val="accent4"/>
            </a:fillRef>
            <a:effectRef idx="2">
              <a:schemeClr val="accent4"/>
            </a:effectRef>
            <a:fontRef idx="minor">
              <a:schemeClr val="lt1"/>
            </a:fontRef>
          </p:style>
          <p:txBody>
            <a:bodyPr spcFirstLastPara="0" vert="horz" wrap="square" lIns="6985" tIns="6985" rIns="6985" bIns="6985" numCol="1" spcCol="1270" anchor="ctr" anchorCtr="0">
              <a:noAutofit/>
            </a:bodyPr>
            <a:lstStyle/>
            <a:p>
              <a:pPr algn="ctr" defTabSz="488950">
                <a:lnSpc>
                  <a:spcPct val="90000"/>
                </a:lnSpc>
                <a:spcBef>
                  <a:spcPct val="0"/>
                </a:spcBef>
                <a:spcAft>
                  <a:spcPct val="35000"/>
                </a:spcAft>
              </a:pPr>
              <a:r>
                <a:rPr lang="en-US" sz="1100" dirty="0" err="1"/>
                <a:t>AppWeb</a:t>
              </a:r>
              <a:endParaRPr lang="en-US" sz="1100" dirty="0"/>
            </a:p>
          </p:txBody>
        </p:sp>
        <p:sp>
          <p:nvSpPr>
            <p:cNvPr id="93" name="Freeform 92"/>
            <p:cNvSpPr/>
            <p:nvPr/>
          </p:nvSpPr>
          <p:spPr>
            <a:xfrm>
              <a:off x="3419574" y="4207014"/>
              <a:ext cx="890791" cy="445395"/>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p:spPr>
          <p:style>
            <a:lnRef idx="1">
              <a:schemeClr val="accent4"/>
            </a:lnRef>
            <a:fillRef idx="3">
              <a:schemeClr val="accent4"/>
            </a:fillRef>
            <a:effectRef idx="2">
              <a:schemeClr val="accent4"/>
            </a:effectRef>
            <a:fontRef idx="minor">
              <a:schemeClr val="lt1"/>
            </a:fontRef>
          </p:style>
          <p:txBody>
            <a:bodyPr spcFirstLastPara="0" vert="horz" wrap="square" lIns="6985" tIns="6985" rIns="6985" bIns="6985" numCol="1" spcCol="1270" anchor="ctr" anchorCtr="0">
              <a:noAutofit/>
            </a:bodyPr>
            <a:lstStyle/>
            <a:p>
              <a:pPr algn="ctr" defTabSz="488950">
                <a:lnSpc>
                  <a:spcPct val="90000"/>
                </a:lnSpc>
                <a:spcBef>
                  <a:spcPct val="0"/>
                </a:spcBef>
                <a:spcAft>
                  <a:spcPct val="35000"/>
                </a:spcAft>
              </a:pPr>
              <a:r>
                <a:rPr lang="en-US" sz="1100" dirty="0" err="1"/>
                <a:t>AppWeb</a:t>
              </a:r>
              <a:endParaRPr lang="en-US" sz="1100" dirty="0"/>
            </a:p>
          </p:txBody>
        </p:sp>
      </p:grpSp>
      <p:grpSp>
        <p:nvGrpSpPr>
          <p:cNvPr id="94" name="Group 93"/>
          <p:cNvGrpSpPr>
            <a:grpSpLocks noChangeAspect="1"/>
          </p:cNvGrpSpPr>
          <p:nvPr/>
        </p:nvGrpSpPr>
        <p:grpSpPr>
          <a:xfrm>
            <a:off x="2133972" y="3647287"/>
            <a:ext cx="3842380" cy="679580"/>
            <a:chOff x="5203179" y="964811"/>
            <a:chExt cx="6146486" cy="1087094"/>
          </a:xfrm>
        </p:grpSpPr>
        <p:sp>
          <p:nvSpPr>
            <p:cNvPr id="95" name="TextBox 34"/>
            <p:cNvSpPr txBox="1">
              <a:spLocks noChangeArrowheads="1"/>
            </p:cNvSpPr>
            <p:nvPr/>
          </p:nvSpPr>
          <p:spPr bwMode="auto">
            <a:xfrm>
              <a:off x="6506785" y="1046693"/>
              <a:ext cx="4842880" cy="886206"/>
            </a:xfrm>
            <a:prstGeom prst="rect">
              <a:avLst/>
            </a:prstGeom>
            <a:noFill/>
            <a:ln w="9525">
              <a:noFill/>
              <a:miter lim="800000"/>
              <a:headEnd/>
              <a:tailEnd/>
            </a:ln>
          </p:spPr>
          <p:txBody>
            <a:bodyPr wrap="square">
              <a:spAutoFit/>
            </a:bodyPr>
            <a:lstStyle/>
            <a:p>
              <a:pPr algn="r"/>
              <a:r>
                <a:rPr lang="en-US" sz="1500" dirty="0">
                  <a:latin typeface="+mj-lt"/>
                </a:rPr>
                <a:t>https://intranet.contoso.com/sites/team</a:t>
              </a:r>
              <a:endParaRPr lang="en-US" sz="1050" dirty="0">
                <a:latin typeface="+mj-lt"/>
              </a:endParaRPr>
            </a:p>
          </p:txBody>
        </p:sp>
        <p:pic>
          <p:nvPicPr>
            <p:cNvPr id="96" name="Picture 95" descr="\\MAGNUM\Projects\Microsoft\Cloud Power FY12\Design\ICONS_PNG\Flexible_Workspace.png"/>
            <p:cNvPicPr>
              <a:picLocks noChangeAspect="1" noChangeArrowheads="1"/>
            </p:cNvPicPr>
            <p:nvPr/>
          </p:nvPicPr>
          <p:blipFill rotWithShape="1">
            <a:blip r:embed="rId6" cstate="print">
              <a:grayscl/>
            </a:blip>
            <a:srcRect l="33952" t="52551"/>
            <a:stretch/>
          </p:blipFill>
          <p:spPr bwMode="auto">
            <a:xfrm>
              <a:off x="5203179" y="964811"/>
              <a:ext cx="1513211" cy="1087094"/>
            </a:xfrm>
            <a:prstGeom prst="rect">
              <a:avLst/>
            </a:prstGeom>
            <a:noFill/>
          </p:spPr>
        </p:pic>
      </p:grpSp>
      <p:grpSp>
        <p:nvGrpSpPr>
          <p:cNvPr id="97" name="Group 96"/>
          <p:cNvGrpSpPr>
            <a:grpSpLocks noChangeAspect="1"/>
          </p:cNvGrpSpPr>
          <p:nvPr/>
        </p:nvGrpSpPr>
        <p:grpSpPr>
          <a:xfrm>
            <a:off x="7024953" y="2841781"/>
            <a:ext cx="3322822" cy="679580"/>
            <a:chOff x="5203179" y="964811"/>
            <a:chExt cx="5315372" cy="1087094"/>
          </a:xfrm>
        </p:grpSpPr>
        <p:sp>
          <p:nvSpPr>
            <p:cNvPr id="98" name="TextBox 34"/>
            <p:cNvSpPr txBox="1">
              <a:spLocks noChangeArrowheads="1"/>
            </p:cNvSpPr>
            <p:nvPr/>
          </p:nvSpPr>
          <p:spPr bwMode="auto">
            <a:xfrm>
              <a:off x="6506785" y="1046693"/>
              <a:ext cx="4011766" cy="886206"/>
            </a:xfrm>
            <a:prstGeom prst="rect">
              <a:avLst/>
            </a:prstGeom>
            <a:noFill/>
            <a:ln w="9525">
              <a:noFill/>
              <a:miter lim="800000"/>
              <a:headEnd/>
              <a:tailEnd/>
            </a:ln>
          </p:spPr>
          <p:txBody>
            <a:bodyPr wrap="square">
              <a:spAutoFit/>
            </a:bodyPr>
            <a:lstStyle/>
            <a:p>
              <a:pPr algn="r"/>
              <a:r>
                <a:rPr lang="en-US" sz="1500" dirty="0">
                  <a:latin typeface="+mj-lt"/>
                </a:rPr>
                <a:t>https://intranet.contoso.com/sites/catalog</a:t>
              </a:r>
              <a:endParaRPr lang="en-US" sz="1050" dirty="0">
                <a:latin typeface="+mj-lt"/>
              </a:endParaRPr>
            </a:p>
          </p:txBody>
        </p:sp>
        <p:pic>
          <p:nvPicPr>
            <p:cNvPr id="99" name="Picture 98" descr="\\MAGNUM\Projects\Microsoft\Cloud Power FY12\Design\ICONS_PNG\Flexible_Workspace.png"/>
            <p:cNvPicPr>
              <a:picLocks noChangeAspect="1" noChangeArrowheads="1"/>
            </p:cNvPicPr>
            <p:nvPr/>
          </p:nvPicPr>
          <p:blipFill rotWithShape="1">
            <a:blip r:embed="rId6" cstate="print">
              <a:grayscl/>
            </a:blip>
            <a:srcRect l="33952" t="52551"/>
            <a:stretch/>
          </p:blipFill>
          <p:spPr bwMode="auto">
            <a:xfrm>
              <a:off x="5203179" y="964811"/>
              <a:ext cx="1513211" cy="1087094"/>
            </a:xfrm>
            <a:prstGeom prst="rect">
              <a:avLst/>
            </a:prstGeom>
            <a:noFill/>
          </p:spPr>
        </p:pic>
      </p:grpSp>
      <p:cxnSp>
        <p:nvCxnSpPr>
          <p:cNvPr id="102" name="Straight Arrow Connector 101"/>
          <p:cNvCxnSpPr/>
          <p:nvPr/>
        </p:nvCxnSpPr>
        <p:spPr>
          <a:xfrm flipV="1">
            <a:off x="4781117" y="4125908"/>
            <a:ext cx="2750341" cy="819307"/>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cxnSp>
        <p:nvCxnSpPr>
          <p:cNvPr id="103" name="Straight Arrow Connector 102"/>
          <p:cNvCxnSpPr/>
          <p:nvPr/>
        </p:nvCxnSpPr>
        <p:spPr>
          <a:xfrm flipV="1">
            <a:off x="7031563" y="4411321"/>
            <a:ext cx="1035248" cy="1887986"/>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grpSp>
        <p:nvGrpSpPr>
          <p:cNvPr id="31" name="Group 30"/>
          <p:cNvGrpSpPr/>
          <p:nvPr/>
        </p:nvGrpSpPr>
        <p:grpSpPr>
          <a:xfrm>
            <a:off x="2221788" y="5185174"/>
            <a:ext cx="4853495" cy="1484186"/>
            <a:chOff x="699375" y="4941168"/>
            <a:chExt cx="4853495" cy="1484186"/>
          </a:xfrm>
        </p:grpSpPr>
        <p:sp>
          <p:nvSpPr>
            <p:cNvPr id="26" name="Flowchart: Magnetic Disk 25"/>
            <p:cNvSpPr/>
            <p:nvPr/>
          </p:nvSpPr>
          <p:spPr bwMode="auto">
            <a:xfrm>
              <a:off x="699375" y="5697800"/>
              <a:ext cx="718424" cy="727554"/>
            </a:xfrm>
            <a:prstGeom prst="flowChartMagneticDisk">
              <a:avLst/>
            </a:prstGeom>
            <a:solidFill>
              <a:schemeClr val="tx1">
                <a:lumMod val="50000"/>
                <a:lumOff val="50000"/>
              </a:schemeClr>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chemeClr val="tx1"/>
                </a:solidFill>
                <a:latin typeface="Verdana" pitchFamily="34" charset="0"/>
              </a:endParaRPr>
            </a:p>
          </p:txBody>
        </p:sp>
        <p:grpSp>
          <p:nvGrpSpPr>
            <p:cNvPr id="34" name="Group 33"/>
            <p:cNvGrpSpPr/>
            <p:nvPr/>
          </p:nvGrpSpPr>
          <p:grpSpPr>
            <a:xfrm>
              <a:off x="1252176" y="5282143"/>
              <a:ext cx="4300694" cy="974501"/>
              <a:chOff x="1236369" y="1709725"/>
              <a:chExt cx="4300694" cy="974501"/>
            </a:xfrm>
          </p:grpSpPr>
          <p:sp>
            <p:nvSpPr>
              <p:cNvPr id="35" name="Freeform 34"/>
              <p:cNvSpPr/>
              <p:nvPr/>
            </p:nvSpPr>
            <p:spPr>
              <a:xfrm>
                <a:off x="3588060" y="2112411"/>
                <a:ext cx="1949003" cy="169128"/>
              </a:xfrm>
              <a:custGeom>
                <a:avLst/>
                <a:gdLst/>
                <a:ahLst/>
                <a:cxnLst/>
                <a:rect l="0" t="0" r="0" b="0"/>
                <a:pathLst>
                  <a:path>
                    <a:moveTo>
                      <a:pt x="0" y="0"/>
                    </a:moveTo>
                    <a:lnTo>
                      <a:pt x="0" y="84564"/>
                    </a:lnTo>
                    <a:lnTo>
                      <a:pt x="1949003" y="84564"/>
                    </a:lnTo>
                    <a:lnTo>
                      <a:pt x="1949003"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Freeform 35"/>
              <p:cNvSpPr/>
              <p:nvPr/>
            </p:nvSpPr>
            <p:spPr>
              <a:xfrm>
                <a:off x="3588060" y="2112411"/>
                <a:ext cx="974501" cy="169128"/>
              </a:xfrm>
              <a:custGeom>
                <a:avLst/>
                <a:gdLst/>
                <a:ahLst/>
                <a:cxnLst/>
                <a:rect l="0" t="0" r="0" b="0"/>
                <a:pathLst>
                  <a:path>
                    <a:moveTo>
                      <a:pt x="0" y="0"/>
                    </a:moveTo>
                    <a:lnTo>
                      <a:pt x="0" y="84564"/>
                    </a:lnTo>
                    <a:lnTo>
                      <a:pt x="974501" y="84564"/>
                    </a:lnTo>
                    <a:lnTo>
                      <a:pt x="974501"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 name="Freeform 36"/>
              <p:cNvSpPr/>
              <p:nvPr/>
            </p:nvSpPr>
            <p:spPr>
              <a:xfrm>
                <a:off x="3542340" y="2112411"/>
                <a:ext cx="91440" cy="169128"/>
              </a:xfrm>
              <a:custGeom>
                <a:avLst/>
                <a:gdLst/>
                <a:ahLst/>
                <a:cxnLst/>
                <a:rect l="0" t="0" r="0" b="0"/>
                <a:pathLst>
                  <a:path>
                    <a:moveTo>
                      <a:pt x="45720" y="0"/>
                    </a:moveTo>
                    <a:lnTo>
                      <a:pt x="45720"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37"/>
              <p:cNvSpPr/>
              <p:nvPr/>
            </p:nvSpPr>
            <p:spPr>
              <a:xfrm>
                <a:off x="2613558" y="2112411"/>
                <a:ext cx="974501" cy="169128"/>
              </a:xfrm>
              <a:custGeom>
                <a:avLst/>
                <a:gdLst/>
                <a:ahLst/>
                <a:cxnLst/>
                <a:rect l="0" t="0" r="0" b="0"/>
                <a:pathLst>
                  <a:path>
                    <a:moveTo>
                      <a:pt x="974501" y="0"/>
                    </a:moveTo>
                    <a:lnTo>
                      <a:pt x="974501" y="84564"/>
                    </a:lnTo>
                    <a:lnTo>
                      <a:pt x="0" y="84564"/>
                    </a:lnTo>
                    <a:lnTo>
                      <a:pt x="0"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Freeform 38"/>
              <p:cNvSpPr/>
              <p:nvPr/>
            </p:nvSpPr>
            <p:spPr>
              <a:xfrm>
                <a:off x="1639056" y="2112411"/>
                <a:ext cx="1949003" cy="169128"/>
              </a:xfrm>
              <a:custGeom>
                <a:avLst/>
                <a:gdLst/>
                <a:ahLst/>
                <a:cxnLst/>
                <a:rect l="0" t="0" r="0" b="0"/>
                <a:pathLst>
                  <a:path>
                    <a:moveTo>
                      <a:pt x="1949003" y="0"/>
                    </a:moveTo>
                    <a:lnTo>
                      <a:pt x="1949003" y="84564"/>
                    </a:lnTo>
                    <a:lnTo>
                      <a:pt x="0" y="84564"/>
                    </a:lnTo>
                    <a:lnTo>
                      <a:pt x="0" y="1691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Freeform 39"/>
              <p:cNvSpPr/>
              <p:nvPr/>
            </p:nvSpPr>
            <p:spPr>
              <a:xfrm>
                <a:off x="3185373" y="1709725"/>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Root</a:t>
                </a:r>
              </a:p>
            </p:txBody>
          </p:sp>
          <p:sp>
            <p:nvSpPr>
              <p:cNvPr id="41" name="Freeform 40"/>
              <p:cNvSpPr/>
              <p:nvPr/>
            </p:nvSpPr>
            <p:spPr>
              <a:xfrm>
                <a:off x="1236369" y="2281540"/>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News</a:t>
                </a:r>
              </a:p>
            </p:txBody>
          </p:sp>
          <p:sp>
            <p:nvSpPr>
              <p:cNvPr id="42" name="Freeform 41"/>
              <p:cNvSpPr/>
              <p:nvPr/>
            </p:nvSpPr>
            <p:spPr>
              <a:xfrm>
                <a:off x="2210871" y="2281540"/>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Organization</a:t>
                </a:r>
              </a:p>
            </p:txBody>
          </p:sp>
          <p:sp>
            <p:nvSpPr>
              <p:cNvPr id="43" name="Freeform 42"/>
              <p:cNvSpPr/>
              <p:nvPr/>
            </p:nvSpPr>
            <p:spPr>
              <a:xfrm>
                <a:off x="3185373" y="2281540"/>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Teams</a:t>
                </a:r>
              </a:p>
            </p:txBody>
          </p:sp>
          <p:sp>
            <p:nvSpPr>
              <p:cNvPr id="44" name="Freeform 43"/>
              <p:cNvSpPr/>
              <p:nvPr/>
            </p:nvSpPr>
            <p:spPr>
              <a:xfrm>
                <a:off x="4159875" y="2281540"/>
                <a:ext cx="805373" cy="402686"/>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algn="ctr" defTabSz="400050">
                  <a:lnSpc>
                    <a:spcPct val="90000"/>
                  </a:lnSpc>
                  <a:spcBef>
                    <a:spcPct val="0"/>
                  </a:spcBef>
                  <a:spcAft>
                    <a:spcPct val="35000"/>
                  </a:spcAft>
                </a:pPr>
                <a:r>
                  <a:rPr lang="en-US" sz="900" dirty="0"/>
                  <a:t>Search</a:t>
                </a:r>
              </a:p>
            </p:txBody>
          </p:sp>
        </p:grpSp>
        <p:grpSp>
          <p:nvGrpSpPr>
            <p:cNvPr id="104" name="Group 103"/>
            <p:cNvGrpSpPr>
              <a:grpSpLocks noChangeAspect="1"/>
            </p:cNvGrpSpPr>
            <p:nvPr/>
          </p:nvGrpSpPr>
          <p:grpSpPr>
            <a:xfrm>
              <a:off x="1646396" y="4941168"/>
              <a:ext cx="3392235" cy="679580"/>
              <a:chOff x="5568862" y="964811"/>
              <a:chExt cx="5426409" cy="1087094"/>
            </a:xfrm>
          </p:grpSpPr>
          <p:sp>
            <p:nvSpPr>
              <p:cNvPr id="105" name="TextBox 34"/>
              <p:cNvSpPr txBox="1">
                <a:spLocks noChangeArrowheads="1"/>
              </p:cNvSpPr>
              <p:nvPr/>
            </p:nvSpPr>
            <p:spPr bwMode="auto">
              <a:xfrm>
                <a:off x="6872468" y="1046693"/>
                <a:ext cx="4122803" cy="886206"/>
              </a:xfrm>
              <a:prstGeom prst="rect">
                <a:avLst/>
              </a:prstGeom>
              <a:noFill/>
              <a:ln w="9525">
                <a:noFill/>
                <a:miter lim="800000"/>
                <a:headEnd/>
                <a:tailEnd/>
              </a:ln>
            </p:spPr>
            <p:txBody>
              <a:bodyPr wrap="square">
                <a:spAutoFit/>
              </a:bodyPr>
              <a:lstStyle/>
              <a:p>
                <a:pPr algn="r"/>
                <a:r>
                  <a:rPr lang="en-US" sz="1500" dirty="0">
                    <a:latin typeface="+mj-lt"/>
                  </a:rPr>
                  <a:t>https://</a:t>
                </a:r>
                <a:r>
                  <a:rPr lang="en-US" sz="1500" dirty="0" smtClean="0">
                    <a:latin typeface="+mj-lt"/>
                  </a:rPr>
                  <a:t>intranet.contoso.com /</a:t>
                </a:r>
                <a:r>
                  <a:rPr lang="en-US" sz="1500" dirty="0">
                    <a:latin typeface="+mj-lt"/>
                  </a:rPr>
                  <a:t>sites/orgZ</a:t>
                </a:r>
                <a:endParaRPr lang="en-US" sz="1050" dirty="0">
                  <a:latin typeface="+mj-lt"/>
                </a:endParaRPr>
              </a:p>
            </p:txBody>
          </p:sp>
          <p:pic>
            <p:nvPicPr>
              <p:cNvPr id="106" name="Picture 105" descr="\\MAGNUM\Projects\Microsoft\Cloud Power FY12\Design\ICONS_PNG\Flexible_Workspace.png"/>
              <p:cNvPicPr>
                <a:picLocks noChangeAspect="1" noChangeArrowheads="1"/>
              </p:cNvPicPr>
              <p:nvPr/>
            </p:nvPicPr>
            <p:blipFill rotWithShape="1">
              <a:blip r:embed="rId6" cstate="print">
                <a:grayscl/>
              </a:blip>
              <a:srcRect l="33952" t="52551"/>
              <a:stretch/>
            </p:blipFill>
            <p:spPr bwMode="auto">
              <a:xfrm>
                <a:off x="5568862" y="964811"/>
                <a:ext cx="1505508" cy="1087094"/>
              </a:xfrm>
              <a:prstGeom prst="rect">
                <a:avLst/>
              </a:prstGeom>
              <a:noFill/>
            </p:spPr>
          </p:pic>
        </p:grpSp>
      </p:grpSp>
      <p:grpSp>
        <p:nvGrpSpPr>
          <p:cNvPr id="107" name="Group 106"/>
          <p:cNvGrpSpPr/>
          <p:nvPr/>
        </p:nvGrpSpPr>
        <p:grpSpPr>
          <a:xfrm>
            <a:off x="3987922" y="2580850"/>
            <a:ext cx="2970587" cy="920158"/>
            <a:chOff x="9854830" y="-1913635"/>
            <a:chExt cx="3959751" cy="1226558"/>
          </a:xfrm>
        </p:grpSpPr>
        <p:grpSp>
          <p:nvGrpSpPr>
            <p:cNvPr id="108" name="Group 107"/>
            <p:cNvGrpSpPr>
              <a:grpSpLocks noChangeAspect="1"/>
            </p:cNvGrpSpPr>
            <p:nvPr/>
          </p:nvGrpSpPr>
          <p:grpSpPr>
            <a:xfrm>
              <a:off x="11060964" y="-1519815"/>
              <a:ext cx="580995" cy="576000"/>
              <a:chOff x="3259889" y="4638824"/>
              <a:chExt cx="794669" cy="787838"/>
            </a:xfrm>
          </p:grpSpPr>
          <p:pic>
            <p:nvPicPr>
              <p:cNvPr id="111" name="Picture 110"/>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3259889" y="4638824"/>
                <a:ext cx="794669" cy="787838"/>
              </a:xfrm>
              <a:prstGeom prst="rect">
                <a:avLst/>
              </a:prstGeom>
            </p:spPr>
          </p:pic>
          <p:sp>
            <p:nvSpPr>
              <p:cNvPr id="112" name="TextBox 111"/>
              <p:cNvSpPr txBox="1"/>
              <p:nvPr/>
            </p:nvSpPr>
            <p:spPr>
              <a:xfrm rot="20694742">
                <a:off x="3704126" y="4982154"/>
                <a:ext cx="341949" cy="231473"/>
              </a:xfrm>
              <a:prstGeom prst="rect">
                <a:avLst/>
              </a:prstGeom>
              <a:noFill/>
            </p:spPr>
            <p:txBody>
              <a:bodyPr wrap="none" lIns="0" tIns="0" rIns="0" bIns="0" rtlCol="0">
                <a:spAutoFit/>
              </a:bodyPr>
              <a:lstStyle/>
              <a:p>
                <a:r>
                  <a:rPr lang="fi-FI" sz="825" dirty="0">
                    <a:solidFill>
                      <a:schemeClr val="bg1"/>
                    </a:solidFill>
                  </a:rPr>
                  <a:t>APP</a:t>
                </a:r>
                <a:endParaRPr lang="en-US" sz="825" dirty="0">
                  <a:solidFill>
                    <a:schemeClr val="bg1"/>
                  </a:solidFill>
                </a:endParaRPr>
              </a:p>
            </p:txBody>
          </p:sp>
          <p:sp>
            <p:nvSpPr>
              <p:cNvPr id="113" name="Freeform 86"/>
              <p:cNvSpPr>
                <a:spLocks noEditPoints="1"/>
              </p:cNvSpPr>
              <p:nvPr/>
            </p:nvSpPr>
            <p:spPr bwMode="black">
              <a:xfrm>
                <a:off x="3260113" y="4983900"/>
                <a:ext cx="257600" cy="3248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noFill/>
              </a:ln>
              <a:extLst/>
            </p:spPr>
            <p:style>
              <a:lnRef idx="2">
                <a:schemeClr val="accent4"/>
              </a:lnRef>
              <a:fillRef idx="1">
                <a:schemeClr val="lt1"/>
              </a:fillRef>
              <a:effectRef idx="0">
                <a:schemeClr val="accent4"/>
              </a:effectRef>
              <a:fontRef idx="minor">
                <a:schemeClr val="dk1"/>
              </a:fontRef>
            </p:style>
            <p:txBody>
              <a:bodyPr vert="horz" wrap="square" lIns="68598" tIns="34299" rIns="68598" bIns="34299" numCol="1" anchor="t" anchorCtr="0" compatLnSpc="1">
                <a:prstTxWarp prst="textNoShape">
                  <a:avLst/>
                </a:prstTxWarp>
              </a:bodyPr>
              <a:lstStyle/>
              <a:p>
                <a:endParaRPr lang="en-US" sz="788"/>
              </a:p>
            </p:txBody>
          </p:sp>
          <p:sp>
            <p:nvSpPr>
              <p:cNvPr id="114" name="Freeform 88"/>
              <p:cNvSpPr>
                <a:spLocks noEditPoints="1"/>
              </p:cNvSpPr>
              <p:nvPr/>
            </p:nvSpPr>
            <p:spPr bwMode="black">
              <a:xfrm>
                <a:off x="3482246" y="4948789"/>
                <a:ext cx="130667" cy="17648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noFill/>
              </a:ln>
              <a:extLst/>
            </p:spPr>
            <p:style>
              <a:lnRef idx="2">
                <a:schemeClr val="accent4"/>
              </a:lnRef>
              <a:fillRef idx="1">
                <a:schemeClr val="lt1"/>
              </a:fillRef>
              <a:effectRef idx="0">
                <a:schemeClr val="accent4"/>
              </a:effectRef>
              <a:fontRef idx="minor">
                <a:schemeClr val="dk1"/>
              </a:fontRef>
            </p:style>
            <p:txBody>
              <a:bodyPr vert="horz" wrap="square" lIns="68598" tIns="34299" rIns="68598" bIns="34299" numCol="1" anchor="t" anchorCtr="0" compatLnSpc="1">
                <a:prstTxWarp prst="textNoShape">
                  <a:avLst/>
                </a:prstTxWarp>
              </a:bodyPr>
              <a:lstStyle/>
              <a:p>
                <a:endParaRPr lang="en-US" sz="788"/>
              </a:p>
            </p:txBody>
          </p:sp>
        </p:grpSp>
        <p:pic>
          <p:nvPicPr>
            <p:cNvPr id="109" name="Picture 108" descr="\\MAGNUM\Projects\Microsoft\Cloud Power FY12\Design\ICONS_PNG\Flexible_Workspace.png"/>
            <p:cNvPicPr>
              <a:picLocks noChangeAspect="1" noChangeArrowheads="1"/>
            </p:cNvPicPr>
            <p:nvPr/>
          </p:nvPicPr>
          <p:blipFill rotWithShape="1">
            <a:blip r:embed="rId6" cstate="print">
              <a:grayscl/>
            </a:blip>
            <a:srcRect l="33952" t="52551"/>
            <a:stretch/>
          </p:blipFill>
          <p:spPr bwMode="auto">
            <a:xfrm>
              <a:off x="9854830" y="-1628918"/>
              <a:ext cx="1311024" cy="941841"/>
            </a:xfrm>
            <a:prstGeom prst="rect">
              <a:avLst/>
            </a:prstGeom>
            <a:noFill/>
          </p:spPr>
        </p:pic>
        <p:sp>
          <p:nvSpPr>
            <p:cNvPr id="110" name="TextBox 34"/>
            <p:cNvSpPr txBox="1">
              <a:spLocks noChangeArrowheads="1"/>
            </p:cNvSpPr>
            <p:nvPr/>
          </p:nvSpPr>
          <p:spPr bwMode="auto">
            <a:xfrm>
              <a:off x="9993203" y="-1913635"/>
              <a:ext cx="3821378" cy="430775"/>
            </a:xfrm>
            <a:prstGeom prst="rect">
              <a:avLst/>
            </a:prstGeom>
            <a:noFill/>
            <a:ln w="9525">
              <a:noFill/>
              <a:miter lim="800000"/>
              <a:headEnd/>
              <a:tailEnd/>
            </a:ln>
          </p:spPr>
          <p:txBody>
            <a:bodyPr wrap="square">
              <a:spAutoFit/>
            </a:bodyPr>
            <a:lstStyle/>
            <a:p>
              <a:pPr algn="r"/>
              <a:r>
                <a:rPr lang="en-US" sz="1500" dirty="0">
                  <a:latin typeface="+mj-lt"/>
                </a:rPr>
                <a:t>https://*.contosoapps.com</a:t>
              </a:r>
            </a:p>
          </p:txBody>
        </p:sp>
      </p:grpSp>
      <p:cxnSp>
        <p:nvCxnSpPr>
          <p:cNvPr id="115" name="Straight Arrow Connector 114"/>
          <p:cNvCxnSpPr/>
          <p:nvPr/>
        </p:nvCxnSpPr>
        <p:spPr>
          <a:xfrm>
            <a:off x="3281461" y="2669601"/>
            <a:ext cx="723767" cy="356684"/>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a:off x="4971445" y="3344596"/>
            <a:ext cx="0" cy="451313"/>
          </a:xfrm>
          <a:prstGeom prst="straightConnector1">
            <a:avLst/>
          </a:prstGeom>
          <a:ln w="57150">
            <a:solidFill>
              <a:schemeClr val="bg1">
                <a:lumMod val="65000"/>
              </a:schemeClr>
            </a:solidFill>
            <a:headEnd type="none"/>
            <a:tailEnd type="stealth" w="lg" len="lg"/>
          </a:ln>
        </p:spPr>
        <p:style>
          <a:lnRef idx="1">
            <a:schemeClr val="accent4"/>
          </a:lnRef>
          <a:fillRef idx="0">
            <a:schemeClr val="accent4"/>
          </a:fillRef>
          <a:effectRef idx="0">
            <a:schemeClr val="accent4"/>
          </a:effectRef>
          <a:fontRef idx="minor">
            <a:schemeClr val="tx1"/>
          </a:fontRef>
        </p:style>
      </p:cxnSp>
      <p:grpSp>
        <p:nvGrpSpPr>
          <p:cNvPr id="117" name="Group 116"/>
          <p:cNvGrpSpPr/>
          <p:nvPr/>
        </p:nvGrpSpPr>
        <p:grpSpPr>
          <a:xfrm>
            <a:off x="6502211" y="4286439"/>
            <a:ext cx="404866" cy="375709"/>
            <a:chOff x="636" y="25217"/>
            <a:chExt cx="678949" cy="678949"/>
          </a:xfrm>
        </p:grpSpPr>
        <p:sp>
          <p:nvSpPr>
            <p:cNvPr id="118" name="Oval 117"/>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119"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4</a:t>
              </a:r>
              <a:endParaRPr lang="en-US" sz="2000" b="1" dirty="0">
                <a:latin typeface="Segoe UI Light" panose="020B0502040204020203" pitchFamily="34" charset="0"/>
                <a:cs typeface="Segoe UI Light" panose="020B0502040204020203" pitchFamily="34" charset="0"/>
              </a:endParaRPr>
            </a:p>
          </p:txBody>
        </p:sp>
      </p:grpSp>
      <p:grpSp>
        <p:nvGrpSpPr>
          <p:cNvPr id="120" name="Group 119"/>
          <p:cNvGrpSpPr/>
          <p:nvPr/>
        </p:nvGrpSpPr>
        <p:grpSpPr>
          <a:xfrm>
            <a:off x="7460055" y="5137652"/>
            <a:ext cx="404866" cy="375709"/>
            <a:chOff x="636" y="25217"/>
            <a:chExt cx="678949" cy="678949"/>
          </a:xfrm>
        </p:grpSpPr>
        <p:sp>
          <p:nvSpPr>
            <p:cNvPr id="121" name="Oval 120"/>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122"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4</a:t>
              </a:r>
              <a:endParaRPr lang="en-US" sz="2000" b="1" dirty="0">
                <a:latin typeface="Segoe UI Light" panose="020B0502040204020203" pitchFamily="34" charset="0"/>
                <a:cs typeface="Segoe UI Light" panose="020B0502040204020203" pitchFamily="34" charset="0"/>
              </a:endParaRPr>
            </a:p>
          </p:txBody>
        </p:sp>
      </p:grpSp>
      <p:grpSp>
        <p:nvGrpSpPr>
          <p:cNvPr id="123" name="Group 122"/>
          <p:cNvGrpSpPr/>
          <p:nvPr/>
        </p:nvGrpSpPr>
        <p:grpSpPr>
          <a:xfrm>
            <a:off x="9913624" y="2578993"/>
            <a:ext cx="404866" cy="375709"/>
            <a:chOff x="636" y="25217"/>
            <a:chExt cx="678949" cy="678949"/>
          </a:xfrm>
        </p:grpSpPr>
        <p:sp>
          <p:nvSpPr>
            <p:cNvPr id="124" name="Oval 123"/>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125"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2</a:t>
              </a:r>
              <a:endParaRPr lang="en-US" sz="2000" b="1" dirty="0">
                <a:latin typeface="Segoe UI Light" panose="020B0502040204020203" pitchFamily="34" charset="0"/>
                <a:cs typeface="Segoe UI Light" panose="020B0502040204020203" pitchFamily="34" charset="0"/>
              </a:endParaRPr>
            </a:p>
          </p:txBody>
        </p:sp>
      </p:grpSp>
      <p:grpSp>
        <p:nvGrpSpPr>
          <p:cNvPr id="126" name="Group 125"/>
          <p:cNvGrpSpPr/>
          <p:nvPr/>
        </p:nvGrpSpPr>
        <p:grpSpPr>
          <a:xfrm>
            <a:off x="3182540" y="2740891"/>
            <a:ext cx="404866" cy="375709"/>
            <a:chOff x="636" y="25217"/>
            <a:chExt cx="678949" cy="678949"/>
          </a:xfrm>
        </p:grpSpPr>
        <p:sp>
          <p:nvSpPr>
            <p:cNvPr id="127" name="Oval 126"/>
            <p:cNvSpPr/>
            <p:nvPr/>
          </p:nvSpPr>
          <p:spPr>
            <a:xfrm>
              <a:off x="636" y="25217"/>
              <a:ext cx="678949" cy="678949"/>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128"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sz="2000" b="1" dirty="0">
                  <a:latin typeface="Segoe UI Light" panose="020B0502040204020203" pitchFamily="34" charset="0"/>
                  <a:cs typeface="Segoe UI Light" panose="020B0502040204020203" pitchFamily="34" charset="0"/>
                </a:rPr>
                <a:t>3</a:t>
              </a:r>
              <a:endParaRPr lang="en-US" sz="2000" b="1"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12763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par>
                                <p:cTn id="19" presetID="10" presetClass="entr" presetSubtype="0"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par>
                                <p:cTn id="22" presetID="10" presetClass="entr" presetSubtype="0" fill="hold" nodeType="with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fade">
                                      <p:cBhvr>
                                        <p:cTn id="29" dur="500"/>
                                        <p:tgtEl>
                                          <p:spTgt spid="126"/>
                                        </p:tgtEl>
                                      </p:cBhvr>
                                    </p:animEffect>
                                  </p:childTnLst>
                                </p:cTn>
                              </p:par>
                              <p:par>
                                <p:cTn id="30" presetID="10" presetClass="entr" presetSubtype="0" fill="hold"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par>
                                <p:cTn id="33" presetID="10" presetClass="entr" presetSubtype="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500"/>
                                        <p:tgtEl>
                                          <p:spTgt spid="10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fade">
                                      <p:cBhvr>
                                        <p:cTn id="55" dur="500"/>
                                        <p:tgtEl>
                                          <p:spTgt spid="102"/>
                                        </p:tgtEl>
                                      </p:cBhvr>
                                    </p:animEffect>
                                  </p:childTnLst>
                                </p:cTn>
                              </p:par>
                              <p:par>
                                <p:cTn id="56" presetID="10" presetClass="entr" presetSubtype="0" fill="hold" nodeType="with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500"/>
                                        <p:tgtEl>
                                          <p:spTgt spid="117"/>
                                        </p:tgtEl>
                                      </p:cBhvr>
                                    </p:animEffect>
                                  </p:childTnLst>
                                </p:cTn>
                              </p:par>
                              <p:par>
                                <p:cTn id="59" presetID="10"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animEffect transition="in" filter="fade">
                                      <p:cBhvr>
                                        <p:cTn id="61" dur="500"/>
                                        <p:tgtEl>
                                          <p:spTgt spid="120"/>
                                        </p:tgtEl>
                                      </p:cBhvr>
                                    </p:animEffect>
                                  </p:childTnLst>
                                </p:cTn>
                              </p:par>
                              <p:par>
                                <p:cTn id="62" presetID="10" presetClass="entr" presetSubtype="0" fill="hold" nodeType="withEffect">
                                  <p:stCondLst>
                                    <p:cond delay="0"/>
                                  </p:stCondLst>
                                  <p:childTnLst>
                                    <p:set>
                                      <p:cBhvr>
                                        <p:cTn id="63" dur="1" fill="hold">
                                          <p:stCondLst>
                                            <p:cond delay="0"/>
                                          </p:stCondLst>
                                        </p:cTn>
                                        <p:tgtEl>
                                          <p:spTgt spid="103"/>
                                        </p:tgtEl>
                                        <p:attrNameLst>
                                          <p:attrName>style.visibility</p:attrName>
                                        </p:attrNameLst>
                                      </p:cBhvr>
                                      <p:to>
                                        <p:strVal val="visible"/>
                                      </p:to>
                                    </p:set>
                                    <p:animEffect transition="in" filter="fade">
                                      <p:cBhvr>
                                        <p:cTn id="6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Centrally deployed apps capabilities</a:t>
            </a:r>
            <a:endParaRPr lang="en-US" dirty="0"/>
          </a:p>
        </p:txBody>
      </p:sp>
      <p:sp>
        <p:nvSpPr>
          <p:cNvPr id="3" name="Content Placeholder 2"/>
          <p:cNvSpPr>
            <a:spLocks noGrp="1"/>
          </p:cNvSpPr>
          <p:nvPr>
            <p:ph type="body" sz="quarter" idx="10"/>
          </p:nvPr>
        </p:nvSpPr>
        <p:spPr/>
        <p:txBody>
          <a:bodyPr/>
          <a:lstStyle/>
          <a:p>
            <a:r>
              <a:rPr lang="en-US" sz="3600" dirty="0" smtClean="0"/>
              <a:t>Deployed from app catalog</a:t>
            </a:r>
          </a:p>
          <a:p>
            <a:r>
              <a:rPr lang="en-US" sz="3600" dirty="0" smtClean="0"/>
              <a:t>Define the rules where app is deployed – “app stapling”</a:t>
            </a:r>
          </a:p>
          <a:p>
            <a:pPr lvl="1"/>
            <a:r>
              <a:rPr lang="en-US" sz="2000" dirty="0" smtClean="0"/>
              <a:t>Specific site collections</a:t>
            </a:r>
          </a:p>
          <a:p>
            <a:pPr lvl="1"/>
            <a:r>
              <a:rPr lang="en-US" sz="2000" dirty="0" smtClean="0"/>
              <a:t>Specific managed path</a:t>
            </a:r>
          </a:p>
          <a:p>
            <a:pPr lvl="1"/>
            <a:r>
              <a:rPr lang="en-US" sz="2000" dirty="0" smtClean="0"/>
              <a:t>Specific template</a:t>
            </a:r>
          </a:p>
          <a:p>
            <a:r>
              <a:rPr lang="en-US" sz="3600" dirty="0" smtClean="0"/>
              <a:t>App stapling is applied to existing and new sites</a:t>
            </a:r>
          </a:p>
          <a:p>
            <a:pPr lvl="1"/>
            <a:r>
              <a:rPr lang="en-US" sz="2000" dirty="0" smtClean="0"/>
              <a:t>Provides capability to ensure that specific apps are available to each site collection in tenant or in farm level (on-premises)</a:t>
            </a:r>
          </a:p>
          <a:p>
            <a:r>
              <a:rPr lang="en-US" sz="3600" dirty="0" smtClean="0"/>
              <a:t>Some limitations though</a:t>
            </a:r>
          </a:p>
          <a:p>
            <a:pPr lvl="1"/>
            <a:r>
              <a:rPr lang="en-US" sz="2000" dirty="0" smtClean="0"/>
              <a:t>Custom actions and app parts are not supported</a:t>
            </a:r>
            <a:endParaRPr lang="en-US" sz="2000" dirty="0"/>
          </a:p>
        </p:txBody>
      </p:sp>
    </p:spTree>
    <p:extLst>
      <p:ext uri="{BB962C8B-B14F-4D97-AF65-F5344CB8AC3E}">
        <p14:creationId xmlns:p14="http://schemas.microsoft.com/office/powerpoint/2010/main" val="2987929049"/>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Centrally deployed vs. side loading</a:t>
            </a:r>
            <a:endParaRPr lang="en-US" dirty="0"/>
          </a:p>
        </p:txBody>
      </p:sp>
      <p:sp>
        <p:nvSpPr>
          <p:cNvPr id="4" name="Text Placeholder 3"/>
          <p:cNvSpPr>
            <a:spLocks noGrp="1"/>
          </p:cNvSpPr>
          <p:nvPr>
            <p:ph type="body" sz="quarter" idx="10"/>
          </p:nvPr>
        </p:nvSpPr>
        <p:spPr>
          <a:xfrm>
            <a:off x="520700" y="1447800"/>
            <a:ext cx="5394960" cy="4265783"/>
          </a:xfrm>
        </p:spPr>
        <p:txBody>
          <a:bodyPr/>
          <a:lstStyle/>
          <a:p>
            <a:r>
              <a:rPr lang="en-US" dirty="0"/>
              <a:t>Centrally deployed</a:t>
            </a:r>
          </a:p>
          <a:p>
            <a:pPr lvl="1"/>
            <a:r>
              <a:rPr lang="en-US" dirty="0"/>
              <a:t>App web actually created under app catalog site collection</a:t>
            </a:r>
          </a:p>
          <a:p>
            <a:pPr lvl="1"/>
            <a:r>
              <a:rPr lang="en-US" dirty="0"/>
              <a:t>You can control app to be visible in site contents using multiple different settings</a:t>
            </a:r>
          </a:p>
          <a:p>
            <a:pPr lvl="2"/>
            <a:r>
              <a:rPr lang="en-US" sz="1600" dirty="0"/>
              <a:t>For example by template or by URL</a:t>
            </a:r>
          </a:p>
          <a:p>
            <a:pPr lvl="1"/>
            <a:r>
              <a:rPr lang="en-US" dirty="0"/>
              <a:t>Not supported to apply app parts to the webs where stapled in</a:t>
            </a:r>
          </a:p>
          <a:p>
            <a:pPr lvl="2"/>
            <a:r>
              <a:rPr lang="en-US" sz="1600" dirty="0"/>
              <a:t>No support also for app custom actions</a:t>
            </a:r>
          </a:p>
          <a:p>
            <a:pPr lvl="1"/>
            <a:r>
              <a:rPr lang="en-US" dirty="0"/>
              <a:t>Centralized way to control app being available or to remove it</a:t>
            </a:r>
          </a:p>
          <a:p>
            <a:pPr lvl="2"/>
            <a:r>
              <a:rPr lang="en-US" sz="1600" dirty="0"/>
              <a:t>With UI capabilities</a:t>
            </a:r>
          </a:p>
          <a:p>
            <a:pPr lvl="1"/>
            <a:r>
              <a:rPr lang="en-US" sz="1600" dirty="0">
                <a:cs typeface="Segoe UI"/>
              </a:rPr>
              <a:t>Application install/uninstall events do not fire when deployed to sites </a:t>
            </a:r>
          </a:p>
        </p:txBody>
      </p:sp>
      <p:sp>
        <p:nvSpPr>
          <p:cNvPr id="6" name="Text Placeholder 5"/>
          <p:cNvSpPr>
            <a:spLocks noGrp="1"/>
          </p:cNvSpPr>
          <p:nvPr>
            <p:ph type="body" sz="quarter" idx="11"/>
          </p:nvPr>
        </p:nvSpPr>
        <p:spPr>
          <a:xfrm>
            <a:off x="6277928" y="1447800"/>
            <a:ext cx="5394960" cy="3637919"/>
          </a:xfrm>
        </p:spPr>
        <p:txBody>
          <a:bodyPr/>
          <a:lstStyle/>
          <a:p>
            <a:r>
              <a:rPr lang="en-US" dirty="0"/>
              <a:t>Side loading</a:t>
            </a:r>
          </a:p>
          <a:p>
            <a:pPr lvl="1"/>
            <a:r>
              <a:rPr lang="en-US" dirty="0"/>
              <a:t>Supports adding app parts and app custom actions to host web</a:t>
            </a:r>
          </a:p>
          <a:p>
            <a:pPr lvl="1"/>
            <a:r>
              <a:rPr lang="en-US" dirty="0"/>
              <a:t>Requires specific feature to be enabled from host web for app installation</a:t>
            </a:r>
          </a:p>
          <a:p>
            <a:pPr lvl="1"/>
            <a:r>
              <a:rPr lang="en-US" dirty="0"/>
              <a:t>No centralized control to add or remove the app</a:t>
            </a:r>
          </a:p>
          <a:p>
            <a:pPr lvl="1"/>
            <a:r>
              <a:rPr lang="en-US" dirty="0"/>
              <a:t>No UI to deploy the app cross sites</a:t>
            </a:r>
          </a:p>
          <a:p>
            <a:pPr lvl="1"/>
            <a:r>
              <a:rPr lang="en-US" dirty="0">
                <a:latin typeface="Segoe UI" charset="0"/>
                <a:cs typeface="Segoe UI" charset="0"/>
              </a:rPr>
              <a:t>Application install/uninstall events do fire when deployed to sites</a:t>
            </a:r>
          </a:p>
          <a:p>
            <a:pPr lvl="1"/>
            <a:endParaRPr lang="en-US" dirty="0">
              <a:cs typeface="Segoe UI"/>
            </a:endParaRPr>
          </a:p>
        </p:txBody>
      </p:sp>
    </p:spTree>
    <p:extLst>
      <p:ext uri="{BB962C8B-B14F-4D97-AF65-F5344CB8AC3E}">
        <p14:creationId xmlns:p14="http://schemas.microsoft.com/office/powerpoint/2010/main" val="5227753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dirty="0" smtClean="0">
                <a:solidFill>
                  <a:schemeClr val="bg1"/>
                </a:solidFill>
              </a:rPr>
              <a:t>Example Code for </a:t>
            </a:r>
            <a:r>
              <a:rPr lang="en-US" dirty="0" err="1" smtClean="0">
                <a:solidFill>
                  <a:schemeClr val="bg1"/>
                </a:solidFill>
              </a:rPr>
              <a:t>SideLoading</a:t>
            </a:r>
            <a:endParaRPr lang="en-US" dirty="0">
              <a:solidFill>
                <a:schemeClr val="bg1"/>
              </a:solidFill>
            </a:endParaRPr>
          </a:p>
        </p:txBody>
      </p:sp>
      <p:sp>
        <p:nvSpPr>
          <p:cNvPr id="2" name="Text Placeholder 1"/>
          <p:cNvSpPr>
            <a:spLocks noGrp="1"/>
          </p:cNvSpPr>
          <p:nvPr>
            <p:ph type="body" sz="quarter" idx="10"/>
          </p:nvPr>
        </p:nvSpPr>
        <p:spPr/>
        <p:txBody>
          <a:bodyPr/>
          <a:lstStyle/>
          <a:p>
            <a:r>
              <a:rPr lang="nl-BE" sz="1600" dirty="0"/>
              <a:t>Guid _sideloadingFeature = new Guid("AE3A1339-61F5-4f8f-81A7-ABD2DA956A7D");</a:t>
            </a:r>
            <a:endParaRPr lang="en-US" sz="1600" dirty="0"/>
          </a:p>
          <a:p>
            <a:endParaRPr lang="nl-BE" sz="1600" b="1" dirty="0" smtClean="0"/>
          </a:p>
          <a:p>
            <a:r>
              <a:rPr lang="nl-BE" sz="1600" dirty="0" smtClean="0"/>
              <a:t>Try{</a:t>
            </a:r>
          </a:p>
          <a:p>
            <a:r>
              <a:rPr lang="nl-BE" sz="1600" dirty="0"/>
              <a:t>	</a:t>
            </a:r>
            <a:r>
              <a:rPr lang="nl-BE" sz="1600" dirty="0" smtClean="0"/>
              <a:t>_site.ProcessFeature</a:t>
            </a:r>
            <a:r>
              <a:rPr lang="nl-BE" sz="1600" dirty="0"/>
              <a:t>(_sideloadingFeature, true);</a:t>
            </a:r>
            <a:endParaRPr lang="en-US" sz="1600" dirty="0"/>
          </a:p>
          <a:p>
            <a:r>
              <a:rPr lang="nl-BE" sz="1600" dirty="0" smtClean="0"/>
              <a:t>	try{</a:t>
            </a:r>
            <a:endParaRPr lang="en-US" sz="1600" dirty="0"/>
          </a:p>
          <a:p>
            <a:r>
              <a:rPr lang="nl-BE" sz="1600" dirty="0" smtClean="0"/>
              <a:t>   		var </a:t>
            </a:r>
            <a:r>
              <a:rPr lang="nl-BE" sz="1600" dirty="0"/>
              <a:t>_appstream = System.IO.File.OpenRead(_path);</a:t>
            </a:r>
            <a:endParaRPr lang="en-US" sz="1600" dirty="0"/>
          </a:p>
          <a:p>
            <a:r>
              <a:rPr lang="nl-BE" sz="1600" dirty="0"/>
              <a:t>   </a:t>
            </a:r>
            <a:r>
              <a:rPr lang="nl-BE" sz="1600" dirty="0" smtClean="0"/>
              <a:t>		AppInstance </a:t>
            </a:r>
            <a:r>
              <a:rPr lang="nl-BE" sz="1600" dirty="0"/>
              <a:t>_app = _web.LoadAndInstallApp(_appstream);</a:t>
            </a:r>
            <a:endParaRPr lang="en-US" sz="1600" dirty="0"/>
          </a:p>
          <a:p>
            <a:r>
              <a:rPr lang="nl-BE" sz="1600" dirty="0"/>
              <a:t>   </a:t>
            </a:r>
            <a:r>
              <a:rPr lang="nl-BE" sz="1600" dirty="0" smtClean="0"/>
              <a:t>		_</a:t>
            </a:r>
            <a:r>
              <a:rPr lang="nl-BE" sz="1600" dirty="0"/>
              <a:t>ctx.Load(_app);</a:t>
            </a:r>
            <a:endParaRPr lang="en-US" sz="1600" dirty="0"/>
          </a:p>
          <a:p>
            <a:r>
              <a:rPr lang="nl-BE" sz="1600" dirty="0"/>
              <a:t>   </a:t>
            </a:r>
            <a:r>
              <a:rPr lang="nl-BE" sz="1600" dirty="0" smtClean="0"/>
              <a:t>		_</a:t>
            </a:r>
            <a:r>
              <a:rPr lang="nl-BE" sz="1600" dirty="0"/>
              <a:t>ctx.ExecuteQuery</a:t>
            </a:r>
            <a:r>
              <a:rPr lang="nl-BE" sz="1600" dirty="0" smtClean="0"/>
              <a:t>();</a:t>
            </a:r>
          </a:p>
          <a:p>
            <a:r>
              <a:rPr lang="nl-BE" sz="1600" dirty="0" smtClean="0"/>
              <a:t>	}</a:t>
            </a:r>
          </a:p>
          <a:p>
            <a:r>
              <a:rPr lang="nl-BE" sz="1600" dirty="0"/>
              <a:t>	_site.ProcessFeature(_sideloadingFeature, false);</a:t>
            </a:r>
            <a:endParaRPr lang="nl-BE" sz="1600" dirty="0" smtClean="0"/>
          </a:p>
          <a:p>
            <a:r>
              <a:rPr lang="nl-BE" sz="1600" dirty="0" smtClean="0"/>
              <a:t>catch </a:t>
            </a:r>
            <a:r>
              <a:rPr lang="nl-BE" sz="1600" dirty="0"/>
              <a:t>{</a:t>
            </a:r>
            <a:endParaRPr lang="en-US" sz="1600" dirty="0"/>
          </a:p>
          <a:p>
            <a:r>
              <a:rPr lang="nl-BE" sz="1600" dirty="0"/>
              <a:t>      	throw;</a:t>
            </a:r>
            <a:endParaRPr lang="en-US" sz="1600" dirty="0"/>
          </a:p>
          <a:p>
            <a:r>
              <a:rPr lang="nl-BE" sz="1600" dirty="0" smtClean="0"/>
              <a:t>}</a:t>
            </a:r>
            <a:endParaRPr lang="en-US" sz="1600" dirty="0"/>
          </a:p>
          <a:p>
            <a:endParaRPr lang="en-US" sz="1600" dirty="0"/>
          </a:p>
          <a:p>
            <a:r>
              <a:rPr lang="nl-BE" sz="1600" dirty="0"/>
              <a:t> </a:t>
            </a:r>
            <a:endParaRPr lang="en-US" sz="1600" dirty="0"/>
          </a:p>
          <a:p>
            <a:r>
              <a:rPr lang="en-US" sz="1600" dirty="0"/>
              <a:t> </a:t>
            </a:r>
          </a:p>
          <a:p>
            <a:endParaRPr lang="en-US" sz="1600" dirty="0"/>
          </a:p>
        </p:txBody>
      </p:sp>
    </p:spTree>
    <p:extLst>
      <p:ext uri="{BB962C8B-B14F-4D97-AF65-F5344CB8AC3E}">
        <p14:creationId xmlns:p14="http://schemas.microsoft.com/office/powerpoint/2010/main" val="151374524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SideLoading</a:t>
            </a:r>
            <a:r>
              <a:rPr lang="en-US" dirty="0" smtClean="0"/>
              <a:t> Rules of the Road</a:t>
            </a:r>
            <a:endParaRPr lang="en-US" dirty="0"/>
          </a:p>
        </p:txBody>
      </p:sp>
      <p:sp>
        <p:nvSpPr>
          <p:cNvPr id="4" name="Text Placeholder 3"/>
          <p:cNvSpPr>
            <a:spLocks noGrp="1"/>
          </p:cNvSpPr>
          <p:nvPr>
            <p:ph type="body" sz="quarter" idx="10"/>
          </p:nvPr>
        </p:nvSpPr>
        <p:spPr/>
        <p:txBody>
          <a:bodyPr/>
          <a:lstStyle/>
          <a:p>
            <a:r>
              <a:rPr lang="en-US" dirty="0" smtClean="0"/>
              <a:t>No SharePoint Hosted Applications</a:t>
            </a:r>
          </a:p>
          <a:p>
            <a:r>
              <a:rPr lang="en-US" dirty="0" smtClean="0"/>
              <a:t>SharePoint Provider Hosted Applications</a:t>
            </a:r>
          </a:p>
          <a:p>
            <a:r>
              <a:rPr lang="en-US" dirty="0" smtClean="0"/>
              <a:t>Still must registered App Principals once for Tenant level using appinv.aspx</a:t>
            </a:r>
          </a:p>
          <a:p>
            <a:r>
              <a:rPr lang="en-US" dirty="0" smtClean="0"/>
              <a:t>Must be a Tenant Admin or Farm Admin to enable </a:t>
            </a:r>
            <a:r>
              <a:rPr lang="en-US" dirty="0" err="1" smtClean="0"/>
              <a:t>SideLoading</a:t>
            </a:r>
            <a:r>
              <a:rPr lang="en-US" dirty="0" smtClean="0"/>
              <a:t> Feature</a:t>
            </a:r>
          </a:p>
          <a:p>
            <a:r>
              <a:rPr lang="en-US" dirty="0" smtClean="0"/>
              <a:t>Disable </a:t>
            </a:r>
            <a:r>
              <a:rPr lang="en-US" dirty="0" err="1" smtClean="0"/>
              <a:t>SideLoading</a:t>
            </a:r>
            <a:r>
              <a:rPr lang="en-US" dirty="0" smtClean="0"/>
              <a:t> Feature when done!!!</a:t>
            </a:r>
          </a:p>
          <a:p>
            <a:r>
              <a:rPr lang="en-US" dirty="0" smtClean="0"/>
              <a:t>Must have a user context</a:t>
            </a:r>
            <a:endParaRPr lang="en-US" dirty="0"/>
          </a:p>
        </p:txBody>
      </p:sp>
    </p:spTree>
    <p:extLst>
      <p:ext uri="{BB962C8B-B14F-4D97-AF65-F5344CB8AC3E}">
        <p14:creationId xmlns:p14="http://schemas.microsoft.com/office/powerpoint/2010/main" val="178014626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Sample for the </a:t>
            </a:r>
            <a:r>
              <a:rPr lang="en-US" sz="5400" dirty="0" err="1" smtClean="0"/>
              <a:t>SideLoading</a:t>
            </a:r>
            <a:endParaRPr lang="en-US" sz="5400" dirty="0"/>
          </a:p>
        </p:txBody>
      </p:sp>
    </p:spTree>
    <p:extLst>
      <p:ext uri="{BB962C8B-B14F-4D97-AF65-F5344CB8AC3E}">
        <p14:creationId xmlns:p14="http://schemas.microsoft.com/office/powerpoint/2010/main" val="3582097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Maintenance Challenge With Web Template</a:t>
            </a:r>
          </a:p>
        </p:txBody>
      </p:sp>
      <p:cxnSp>
        <p:nvCxnSpPr>
          <p:cNvPr id="4" name="Straight Arrow Connector 3"/>
          <p:cNvCxnSpPr/>
          <p:nvPr/>
        </p:nvCxnSpPr>
        <p:spPr>
          <a:xfrm flipV="1">
            <a:off x="1038030" y="5388913"/>
            <a:ext cx="10277396" cy="13851"/>
          </a:xfrm>
          <a:prstGeom prst="straightConnector1">
            <a:avLst/>
          </a:prstGeom>
          <a:ln w="53975">
            <a:solidFill>
              <a:schemeClr val="bg1">
                <a:lumMod val="50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40543" y="5524076"/>
            <a:ext cx="592316" cy="369236"/>
          </a:xfrm>
          <a:prstGeom prst="rect">
            <a:avLst/>
          </a:prstGeom>
          <a:noFill/>
        </p:spPr>
        <p:txBody>
          <a:bodyPr wrap="none" lIns="0" tIns="0" rIns="0" bIns="0" rtlCol="0">
            <a:spAutoFit/>
          </a:bodyPr>
          <a:lstStyle/>
          <a:p>
            <a:r>
              <a:rPr lang="en-US" sz="2399" spc="-70" dirty="0">
                <a:solidFill>
                  <a:schemeClr val="accent1"/>
                </a:solidFill>
                <a:latin typeface="+mj-lt"/>
              </a:rPr>
              <a:t>Time</a:t>
            </a:r>
          </a:p>
        </p:txBody>
      </p:sp>
      <p:cxnSp>
        <p:nvCxnSpPr>
          <p:cNvPr id="12" name="Straight Connector 11"/>
          <p:cNvCxnSpPr/>
          <p:nvPr/>
        </p:nvCxnSpPr>
        <p:spPr>
          <a:xfrm flipH="1" flipV="1">
            <a:off x="3942938" y="5660982"/>
            <a:ext cx="590826" cy="380484"/>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16566" y="5236939"/>
            <a:ext cx="343406" cy="320914"/>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 name="Diamond 16"/>
          <p:cNvSpPr/>
          <p:nvPr/>
        </p:nvSpPr>
        <p:spPr bwMode="auto">
          <a:xfrm>
            <a:off x="7098337" y="5236939"/>
            <a:ext cx="343406" cy="320914"/>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p:cNvCxnSpPr/>
          <p:nvPr/>
        </p:nvCxnSpPr>
        <p:spPr>
          <a:xfrm flipV="1">
            <a:off x="6623724" y="5585555"/>
            <a:ext cx="474613" cy="481765"/>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51299" y="2053260"/>
            <a:ext cx="1020650" cy="434717"/>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885663" y="3854659"/>
            <a:ext cx="10277396" cy="13851"/>
          </a:xfrm>
          <a:prstGeom prst="straightConnector1">
            <a:avLst/>
          </a:prstGeom>
          <a:ln w="53975" cmpd="dbl">
            <a:solidFill>
              <a:schemeClr val="bg1">
                <a:lumMod val="50000"/>
              </a:schemeClr>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08829" y="3988611"/>
            <a:ext cx="1135271" cy="369236"/>
          </a:xfrm>
          <a:prstGeom prst="rect">
            <a:avLst/>
          </a:prstGeom>
          <a:noFill/>
        </p:spPr>
        <p:txBody>
          <a:bodyPr wrap="none" lIns="0" tIns="0" rIns="0" bIns="0" rtlCol="0">
            <a:spAutoFit/>
          </a:bodyPr>
          <a:lstStyle/>
          <a:p>
            <a:r>
              <a:rPr lang="en-US" sz="2399" spc="-70" dirty="0">
                <a:solidFill>
                  <a:schemeClr val="accent1"/>
                </a:solidFill>
                <a:latin typeface="+mj-lt"/>
              </a:rPr>
              <a:t>Team Site</a:t>
            </a:r>
          </a:p>
        </p:txBody>
      </p:sp>
      <p:sp>
        <p:nvSpPr>
          <p:cNvPr id="44" name="TextBox 43"/>
          <p:cNvSpPr txBox="1"/>
          <p:nvPr/>
        </p:nvSpPr>
        <p:spPr>
          <a:xfrm>
            <a:off x="8114420" y="3372622"/>
            <a:ext cx="3048638" cy="369236"/>
          </a:xfrm>
          <a:prstGeom prst="rect">
            <a:avLst/>
          </a:prstGeom>
          <a:noFill/>
        </p:spPr>
        <p:txBody>
          <a:bodyPr wrap="square" lIns="0" tIns="0" rIns="0" bIns="0" rtlCol="0">
            <a:spAutoFit/>
          </a:bodyPr>
          <a:lstStyle/>
          <a:p>
            <a:pPr algn="r"/>
            <a:r>
              <a:rPr lang="en-US" sz="2399" spc="-70" dirty="0">
                <a:solidFill>
                  <a:schemeClr val="accent1"/>
                </a:solidFill>
                <a:latin typeface="+mj-lt"/>
              </a:rPr>
              <a:t>Custom Web Template</a:t>
            </a:r>
          </a:p>
        </p:txBody>
      </p:sp>
      <p:grpSp>
        <p:nvGrpSpPr>
          <p:cNvPr id="58" name="Group 57"/>
          <p:cNvGrpSpPr/>
          <p:nvPr/>
        </p:nvGrpSpPr>
        <p:grpSpPr>
          <a:xfrm>
            <a:off x="1304875" y="2491922"/>
            <a:ext cx="2914319" cy="767826"/>
            <a:chOff x="1456032" y="2159162"/>
            <a:chExt cx="2915078" cy="768026"/>
          </a:xfrm>
        </p:grpSpPr>
        <p:grpSp>
          <p:nvGrpSpPr>
            <p:cNvPr id="23" name="Group 22"/>
            <p:cNvGrpSpPr/>
            <p:nvPr/>
          </p:nvGrpSpPr>
          <p:grpSpPr>
            <a:xfrm>
              <a:off x="1456032" y="2159162"/>
              <a:ext cx="1687233" cy="768026"/>
              <a:chOff x="6537259" y="1822888"/>
              <a:chExt cx="1687912" cy="768335"/>
            </a:xfrm>
          </p:grpSpPr>
          <p:grpSp>
            <p:nvGrpSpPr>
              <p:cNvPr id="24" name="Group 23"/>
              <p:cNvGrpSpPr/>
              <p:nvPr/>
            </p:nvGrpSpPr>
            <p:grpSpPr>
              <a:xfrm>
                <a:off x="6537259" y="1822888"/>
                <a:ext cx="901381" cy="768335"/>
                <a:chOff x="6948264" y="1076489"/>
                <a:chExt cx="901381" cy="768335"/>
              </a:xfrm>
            </p:grpSpPr>
            <p:pic>
              <p:nvPicPr>
                <p:cNvPr id="26" name="Picture 2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27" name="TextBox 26"/>
                <p:cNvSpPr txBox="1"/>
                <p:nvPr/>
              </p:nvSpPr>
              <p:spPr>
                <a:xfrm>
                  <a:off x="7140458" y="1401127"/>
                  <a:ext cx="709187" cy="277038"/>
                </a:xfrm>
                <a:prstGeom prst="rect">
                  <a:avLst/>
                </a:prstGeom>
                <a:solidFill>
                  <a:schemeClr val="bg1">
                    <a:alpha val="50000"/>
                  </a:schemeClr>
                </a:solidFill>
                <a:effectLst>
                  <a:softEdge rad="63500"/>
                </a:effectLst>
              </p:spPr>
              <p:txBody>
                <a:bodyPr wrap="none" lIns="35977" tIns="0" rIns="35977" bIns="0" rtlCol="0" anchor="ctr" anchorCtr="0">
                  <a:spAutoFit/>
                </a:bodyPr>
                <a:lstStyle/>
                <a:p>
                  <a:pPr algn="ctr"/>
                  <a:r>
                    <a:rPr lang="en-US" sz="1798"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25" name="TextBox 24"/>
              <p:cNvSpPr txBox="1"/>
              <p:nvPr/>
            </p:nvSpPr>
            <p:spPr>
              <a:xfrm>
                <a:off x="7156055" y="1859616"/>
                <a:ext cx="1069116" cy="343492"/>
              </a:xfrm>
              <a:prstGeom prst="rect">
                <a:avLst/>
              </a:prstGeom>
              <a:noFill/>
            </p:spPr>
            <p:txBody>
              <a:bodyPr wrap="square" rtlCol="0">
                <a:spAutoFit/>
              </a:bodyPr>
              <a:lstStyle/>
              <a:p>
                <a:r>
                  <a:rPr lang="en-US" sz="1600" b="1" dirty="0">
                    <a:solidFill>
                      <a:schemeClr val="bg1">
                        <a:lumMod val="50000"/>
                      </a:schemeClr>
                    </a:solidFill>
                    <a:latin typeface="Segoe UI Light" panose="020B0502040204020203" pitchFamily="34" charset="0"/>
                    <a:cs typeface="Segoe UI Light" panose="020B0502040204020203" pitchFamily="34" charset="0"/>
                  </a:rPr>
                  <a:t>onet.xml</a:t>
                </a:r>
              </a:p>
            </p:txBody>
          </p:sp>
        </p:grpSp>
        <p:sp>
          <p:nvSpPr>
            <p:cNvPr id="57" name="TextBox 56"/>
            <p:cNvSpPr txBox="1"/>
            <p:nvPr/>
          </p:nvSpPr>
          <p:spPr>
            <a:xfrm>
              <a:off x="2412470" y="2524468"/>
              <a:ext cx="1958640" cy="246221"/>
            </a:xfrm>
            <a:prstGeom prst="rect">
              <a:avLst/>
            </a:prstGeom>
            <a:noFill/>
          </p:spPr>
          <p:txBody>
            <a:bodyPr wrap="square" lIns="0" tIns="0" rIns="0" bIns="0" rtlCol="0">
              <a:spAutoFit/>
            </a:bodyPr>
            <a:lstStyle/>
            <a:p>
              <a:r>
                <a:rPr lang="en-US" sz="1600" spc="-70" dirty="0">
                  <a:solidFill>
                    <a:schemeClr val="bg1">
                      <a:lumMod val="50000"/>
                    </a:schemeClr>
                  </a:solidFill>
                </a:rPr>
                <a:t>X feature activations</a:t>
              </a:r>
            </a:p>
          </p:txBody>
        </p:sp>
      </p:grpSp>
      <p:grpSp>
        <p:nvGrpSpPr>
          <p:cNvPr id="59" name="Group 58"/>
          <p:cNvGrpSpPr/>
          <p:nvPr/>
        </p:nvGrpSpPr>
        <p:grpSpPr>
          <a:xfrm>
            <a:off x="1304875" y="4266189"/>
            <a:ext cx="2914319" cy="767826"/>
            <a:chOff x="1456032" y="2159162"/>
            <a:chExt cx="2915078" cy="768026"/>
          </a:xfrm>
        </p:grpSpPr>
        <p:grpSp>
          <p:nvGrpSpPr>
            <p:cNvPr id="60" name="Group 59"/>
            <p:cNvGrpSpPr/>
            <p:nvPr/>
          </p:nvGrpSpPr>
          <p:grpSpPr>
            <a:xfrm>
              <a:off x="1456032" y="2159162"/>
              <a:ext cx="1687233" cy="768026"/>
              <a:chOff x="6537259" y="1822888"/>
              <a:chExt cx="1687912" cy="768335"/>
            </a:xfrm>
          </p:grpSpPr>
          <p:grpSp>
            <p:nvGrpSpPr>
              <p:cNvPr id="62" name="Group 61"/>
              <p:cNvGrpSpPr/>
              <p:nvPr/>
            </p:nvGrpSpPr>
            <p:grpSpPr>
              <a:xfrm>
                <a:off x="6537259" y="1822888"/>
                <a:ext cx="901381" cy="768335"/>
                <a:chOff x="6948264" y="1076489"/>
                <a:chExt cx="901381" cy="768335"/>
              </a:xfrm>
            </p:grpSpPr>
            <p:pic>
              <p:nvPicPr>
                <p:cNvPr id="64" name="Picture 6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65" name="TextBox 64"/>
                <p:cNvSpPr txBox="1"/>
                <p:nvPr/>
              </p:nvSpPr>
              <p:spPr>
                <a:xfrm>
                  <a:off x="7140458" y="1401127"/>
                  <a:ext cx="709187" cy="277038"/>
                </a:xfrm>
                <a:prstGeom prst="rect">
                  <a:avLst/>
                </a:prstGeom>
                <a:solidFill>
                  <a:schemeClr val="bg1">
                    <a:alpha val="50000"/>
                  </a:schemeClr>
                </a:solidFill>
                <a:effectLst>
                  <a:softEdge rad="63500"/>
                </a:effectLst>
              </p:spPr>
              <p:txBody>
                <a:bodyPr wrap="none" lIns="35977" tIns="0" rIns="35977" bIns="0" rtlCol="0" anchor="ctr" anchorCtr="0">
                  <a:spAutoFit/>
                </a:bodyPr>
                <a:lstStyle/>
                <a:p>
                  <a:pPr algn="ctr"/>
                  <a:r>
                    <a:rPr lang="en-US" sz="1798"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63" name="TextBox 62"/>
              <p:cNvSpPr txBox="1"/>
              <p:nvPr/>
            </p:nvSpPr>
            <p:spPr>
              <a:xfrm>
                <a:off x="7156055" y="1859616"/>
                <a:ext cx="1069116" cy="343492"/>
              </a:xfrm>
              <a:prstGeom prst="rect">
                <a:avLst/>
              </a:prstGeom>
              <a:noFill/>
            </p:spPr>
            <p:txBody>
              <a:bodyPr wrap="square" rtlCol="0">
                <a:spAutoFit/>
              </a:bodyPr>
              <a:lstStyle/>
              <a:p>
                <a:r>
                  <a:rPr lang="en-US" sz="1600" b="1" dirty="0">
                    <a:solidFill>
                      <a:schemeClr val="bg1">
                        <a:lumMod val="50000"/>
                      </a:schemeClr>
                    </a:solidFill>
                    <a:latin typeface="Segoe UI Light" panose="020B0502040204020203" pitchFamily="34" charset="0"/>
                    <a:cs typeface="Segoe UI Light" panose="020B0502040204020203" pitchFamily="34" charset="0"/>
                  </a:rPr>
                  <a:t>onet.xml</a:t>
                </a:r>
              </a:p>
            </p:txBody>
          </p:sp>
        </p:grpSp>
        <p:sp>
          <p:nvSpPr>
            <p:cNvPr id="61" name="TextBox 60"/>
            <p:cNvSpPr txBox="1"/>
            <p:nvPr/>
          </p:nvSpPr>
          <p:spPr>
            <a:xfrm>
              <a:off x="2412470" y="2524468"/>
              <a:ext cx="1958640" cy="246221"/>
            </a:xfrm>
            <a:prstGeom prst="rect">
              <a:avLst/>
            </a:prstGeom>
            <a:noFill/>
          </p:spPr>
          <p:txBody>
            <a:bodyPr wrap="square" lIns="0" tIns="0" rIns="0" bIns="0" rtlCol="0">
              <a:spAutoFit/>
            </a:bodyPr>
            <a:lstStyle/>
            <a:p>
              <a:r>
                <a:rPr lang="en-US" sz="1600" spc="-70" dirty="0">
                  <a:solidFill>
                    <a:schemeClr val="bg1">
                      <a:lumMod val="50000"/>
                    </a:schemeClr>
                  </a:solidFill>
                </a:rPr>
                <a:t>X feature activations</a:t>
              </a:r>
            </a:p>
          </p:txBody>
        </p:sp>
      </p:grpSp>
      <p:grpSp>
        <p:nvGrpSpPr>
          <p:cNvPr id="66" name="Group 65"/>
          <p:cNvGrpSpPr/>
          <p:nvPr/>
        </p:nvGrpSpPr>
        <p:grpSpPr>
          <a:xfrm>
            <a:off x="4553315" y="4266189"/>
            <a:ext cx="3248440" cy="767826"/>
            <a:chOff x="1456032" y="2159162"/>
            <a:chExt cx="3249286" cy="768026"/>
          </a:xfrm>
        </p:grpSpPr>
        <p:grpSp>
          <p:nvGrpSpPr>
            <p:cNvPr id="67" name="Group 66"/>
            <p:cNvGrpSpPr/>
            <p:nvPr/>
          </p:nvGrpSpPr>
          <p:grpSpPr>
            <a:xfrm>
              <a:off x="1456032" y="2159162"/>
              <a:ext cx="1687233" cy="768026"/>
              <a:chOff x="6537259" y="1822888"/>
              <a:chExt cx="1687912" cy="768335"/>
            </a:xfrm>
          </p:grpSpPr>
          <p:grpSp>
            <p:nvGrpSpPr>
              <p:cNvPr id="69" name="Group 68"/>
              <p:cNvGrpSpPr/>
              <p:nvPr/>
            </p:nvGrpSpPr>
            <p:grpSpPr>
              <a:xfrm>
                <a:off x="6537259" y="1822888"/>
                <a:ext cx="901381" cy="768335"/>
                <a:chOff x="6948264" y="1076489"/>
                <a:chExt cx="901381" cy="768335"/>
              </a:xfrm>
            </p:grpSpPr>
            <p:pic>
              <p:nvPicPr>
                <p:cNvPr id="71" name="Picture 70"/>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2" name="TextBox 71"/>
                <p:cNvSpPr txBox="1"/>
                <p:nvPr/>
              </p:nvSpPr>
              <p:spPr>
                <a:xfrm>
                  <a:off x="7140458" y="1401127"/>
                  <a:ext cx="709187" cy="277038"/>
                </a:xfrm>
                <a:prstGeom prst="rect">
                  <a:avLst/>
                </a:prstGeom>
                <a:solidFill>
                  <a:schemeClr val="bg1">
                    <a:alpha val="50000"/>
                  </a:schemeClr>
                </a:solidFill>
                <a:effectLst>
                  <a:softEdge rad="63500"/>
                </a:effectLst>
              </p:spPr>
              <p:txBody>
                <a:bodyPr wrap="none" lIns="35977" tIns="0" rIns="35977" bIns="0" rtlCol="0" anchor="ctr" anchorCtr="0">
                  <a:spAutoFit/>
                </a:bodyPr>
                <a:lstStyle/>
                <a:p>
                  <a:pPr algn="ctr"/>
                  <a:r>
                    <a:rPr lang="en-US" sz="1798"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70" name="TextBox 69"/>
              <p:cNvSpPr txBox="1"/>
              <p:nvPr/>
            </p:nvSpPr>
            <p:spPr>
              <a:xfrm>
                <a:off x="7156055" y="1859616"/>
                <a:ext cx="1069116" cy="343492"/>
              </a:xfrm>
              <a:prstGeom prst="rect">
                <a:avLst/>
              </a:prstGeom>
              <a:noFill/>
            </p:spPr>
            <p:txBody>
              <a:bodyPr wrap="square" rtlCol="0">
                <a:spAutoFit/>
              </a:bodyPr>
              <a:lstStyle/>
              <a:p>
                <a:r>
                  <a:rPr lang="en-US" sz="1600" b="1" dirty="0">
                    <a:solidFill>
                      <a:schemeClr val="bg1">
                        <a:lumMod val="50000"/>
                      </a:schemeClr>
                    </a:solidFill>
                    <a:latin typeface="Segoe UI Light" panose="020B0502040204020203" pitchFamily="34" charset="0"/>
                    <a:cs typeface="Segoe UI Light" panose="020B0502040204020203" pitchFamily="34" charset="0"/>
                  </a:rPr>
                  <a:t>onet.xml</a:t>
                </a:r>
              </a:p>
            </p:txBody>
          </p:sp>
        </p:grpSp>
        <p:sp>
          <p:nvSpPr>
            <p:cNvPr id="68" name="TextBox 67"/>
            <p:cNvSpPr txBox="1"/>
            <p:nvPr/>
          </p:nvSpPr>
          <p:spPr>
            <a:xfrm>
              <a:off x="2412469" y="2524468"/>
              <a:ext cx="2292849" cy="307777"/>
            </a:xfrm>
            <a:prstGeom prst="rect">
              <a:avLst/>
            </a:prstGeom>
            <a:noFill/>
          </p:spPr>
          <p:txBody>
            <a:bodyPr wrap="square" lIns="0" tIns="0" rIns="0" bIns="0" rtlCol="0">
              <a:spAutoFit/>
            </a:bodyPr>
            <a:lstStyle/>
            <a:p>
              <a:r>
                <a:rPr lang="en-US" sz="1600" spc="-70" dirty="0">
                  <a:solidFill>
                    <a:schemeClr val="bg1">
                      <a:lumMod val="50000"/>
                    </a:schemeClr>
                  </a:solidFill>
                </a:rPr>
                <a:t>X feature activations </a:t>
              </a:r>
              <a:r>
                <a:rPr lang="en-US" sz="1999" spc="-70" dirty="0">
                  <a:solidFill>
                    <a:schemeClr val="accent1"/>
                  </a:solidFill>
                </a:rPr>
                <a:t>+2</a:t>
              </a:r>
              <a:endParaRPr lang="en-US" sz="1600" spc="-70" dirty="0">
                <a:solidFill>
                  <a:schemeClr val="accent1"/>
                </a:solidFill>
              </a:endParaRPr>
            </a:p>
          </p:txBody>
        </p:sp>
      </p:grpSp>
      <p:grpSp>
        <p:nvGrpSpPr>
          <p:cNvPr id="73" name="Group 72"/>
          <p:cNvGrpSpPr/>
          <p:nvPr/>
        </p:nvGrpSpPr>
        <p:grpSpPr>
          <a:xfrm>
            <a:off x="8151779" y="4253956"/>
            <a:ext cx="3290503" cy="767826"/>
            <a:chOff x="1456032" y="2159162"/>
            <a:chExt cx="3291360" cy="768026"/>
          </a:xfrm>
        </p:grpSpPr>
        <p:grpSp>
          <p:nvGrpSpPr>
            <p:cNvPr id="74" name="Group 73"/>
            <p:cNvGrpSpPr/>
            <p:nvPr/>
          </p:nvGrpSpPr>
          <p:grpSpPr>
            <a:xfrm>
              <a:off x="1456032" y="2159162"/>
              <a:ext cx="1687233" cy="768026"/>
              <a:chOff x="6537259" y="1822888"/>
              <a:chExt cx="1687912" cy="768335"/>
            </a:xfrm>
          </p:grpSpPr>
          <p:grpSp>
            <p:nvGrpSpPr>
              <p:cNvPr id="76" name="Group 75"/>
              <p:cNvGrpSpPr/>
              <p:nvPr/>
            </p:nvGrpSpPr>
            <p:grpSpPr>
              <a:xfrm>
                <a:off x="6537259" y="1822888"/>
                <a:ext cx="901381" cy="768335"/>
                <a:chOff x="6948264" y="1076489"/>
                <a:chExt cx="901381" cy="768335"/>
              </a:xfrm>
            </p:grpSpPr>
            <p:pic>
              <p:nvPicPr>
                <p:cNvPr id="78" name="Picture 77"/>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9" name="TextBox 78"/>
                <p:cNvSpPr txBox="1"/>
                <p:nvPr/>
              </p:nvSpPr>
              <p:spPr>
                <a:xfrm>
                  <a:off x="7140458" y="1401127"/>
                  <a:ext cx="709187" cy="277038"/>
                </a:xfrm>
                <a:prstGeom prst="rect">
                  <a:avLst/>
                </a:prstGeom>
                <a:solidFill>
                  <a:schemeClr val="bg1">
                    <a:alpha val="50000"/>
                  </a:schemeClr>
                </a:solidFill>
                <a:effectLst>
                  <a:softEdge rad="63500"/>
                </a:effectLst>
              </p:spPr>
              <p:txBody>
                <a:bodyPr wrap="none" lIns="35977" tIns="0" rIns="35977" bIns="0" rtlCol="0" anchor="ctr" anchorCtr="0">
                  <a:spAutoFit/>
                </a:bodyPr>
                <a:lstStyle/>
                <a:p>
                  <a:pPr algn="ctr"/>
                  <a:r>
                    <a:rPr lang="en-US" sz="1798"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77" name="TextBox 76"/>
              <p:cNvSpPr txBox="1"/>
              <p:nvPr/>
            </p:nvSpPr>
            <p:spPr>
              <a:xfrm>
                <a:off x="7156055" y="1859616"/>
                <a:ext cx="1069116" cy="343492"/>
              </a:xfrm>
              <a:prstGeom prst="rect">
                <a:avLst/>
              </a:prstGeom>
              <a:noFill/>
            </p:spPr>
            <p:txBody>
              <a:bodyPr wrap="square" rtlCol="0">
                <a:spAutoFit/>
              </a:bodyPr>
              <a:lstStyle/>
              <a:p>
                <a:r>
                  <a:rPr lang="en-US" sz="1600" b="1" dirty="0">
                    <a:solidFill>
                      <a:schemeClr val="bg1">
                        <a:lumMod val="50000"/>
                      </a:schemeClr>
                    </a:solidFill>
                    <a:latin typeface="Segoe UI Light" panose="020B0502040204020203" pitchFamily="34" charset="0"/>
                    <a:cs typeface="Segoe UI Light" panose="020B0502040204020203" pitchFamily="34" charset="0"/>
                  </a:rPr>
                  <a:t>onet.xml</a:t>
                </a:r>
              </a:p>
            </p:txBody>
          </p:sp>
        </p:grpSp>
        <p:sp>
          <p:nvSpPr>
            <p:cNvPr id="75" name="TextBox 74"/>
            <p:cNvSpPr txBox="1"/>
            <p:nvPr/>
          </p:nvSpPr>
          <p:spPr>
            <a:xfrm>
              <a:off x="2412469" y="2524468"/>
              <a:ext cx="2334923" cy="307777"/>
            </a:xfrm>
            <a:prstGeom prst="rect">
              <a:avLst/>
            </a:prstGeom>
            <a:noFill/>
          </p:spPr>
          <p:txBody>
            <a:bodyPr wrap="square" lIns="0" tIns="0" rIns="0" bIns="0" rtlCol="0">
              <a:spAutoFit/>
            </a:bodyPr>
            <a:lstStyle/>
            <a:p>
              <a:r>
                <a:rPr lang="en-US" sz="1600" spc="-70" dirty="0">
                  <a:solidFill>
                    <a:schemeClr val="bg1">
                      <a:lumMod val="50000"/>
                    </a:schemeClr>
                  </a:solidFill>
                </a:rPr>
                <a:t>X feature activations </a:t>
              </a:r>
              <a:r>
                <a:rPr lang="en-US" sz="1999" spc="-70" dirty="0">
                  <a:solidFill>
                    <a:schemeClr val="accent1"/>
                  </a:solidFill>
                </a:rPr>
                <a:t>+4</a:t>
              </a:r>
              <a:endParaRPr lang="en-US" sz="1600" spc="-70" dirty="0">
                <a:solidFill>
                  <a:schemeClr val="accent1"/>
                </a:solidFill>
              </a:endParaRPr>
            </a:p>
          </p:txBody>
        </p:sp>
      </p:grpSp>
      <p:grpSp>
        <p:nvGrpSpPr>
          <p:cNvPr id="81" name="Group 80"/>
          <p:cNvGrpSpPr/>
          <p:nvPr/>
        </p:nvGrpSpPr>
        <p:grpSpPr>
          <a:xfrm>
            <a:off x="4553315" y="2491922"/>
            <a:ext cx="2914319" cy="767826"/>
            <a:chOff x="1456032" y="2159162"/>
            <a:chExt cx="2915078" cy="768026"/>
          </a:xfrm>
        </p:grpSpPr>
        <p:grpSp>
          <p:nvGrpSpPr>
            <p:cNvPr id="82" name="Group 81"/>
            <p:cNvGrpSpPr/>
            <p:nvPr/>
          </p:nvGrpSpPr>
          <p:grpSpPr>
            <a:xfrm>
              <a:off x="1456032" y="2159162"/>
              <a:ext cx="1687233" cy="768026"/>
              <a:chOff x="6537259" y="1822888"/>
              <a:chExt cx="1687912" cy="768335"/>
            </a:xfrm>
          </p:grpSpPr>
          <p:grpSp>
            <p:nvGrpSpPr>
              <p:cNvPr id="84" name="Group 83"/>
              <p:cNvGrpSpPr/>
              <p:nvPr/>
            </p:nvGrpSpPr>
            <p:grpSpPr>
              <a:xfrm>
                <a:off x="6537259" y="1822888"/>
                <a:ext cx="901381" cy="768335"/>
                <a:chOff x="6948264" y="1076489"/>
                <a:chExt cx="901381" cy="768335"/>
              </a:xfrm>
            </p:grpSpPr>
            <p:pic>
              <p:nvPicPr>
                <p:cNvPr id="86" name="Picture 8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87" name="TextBox 86"/>
                <p:cNvSpPr txBox="1"/>
                <p:nvPr/>
              </p:nvSpPr>
              <p:spPr>
                <a:xfrm>
                  <a:off x="7140458" y="1401127"/>
                  <a:ext cx="709187" cy="277038"/>
                </a:xfrm>
                <a:prstGeom prst="rect">
                  <a:avLst/>
                </a:prstGeom>
                <a:solidFill>
                  <a:schemeClr val="bg1">
                    <a:alpha val="50000"/>
                  </a:schemeClr>
                </a:solidFill>
                <a:effectLst>
                  <a:softEdge rad="63500"/>
                </a:effectLst>
              </p:spPr>
              <p:txBody>
                <a:bodyPr wrap="none" lIns="35977" tIns="0" rIns="35977" bIns="0" rtlCol="0" anchor="ctr" anchorCtr="0">
                  <a:spAutoFit/>
                </a:bodyPr>
                <a:lstStyle/>
                <a:p>
                  <a:pPr algn="ctr"/>
                  <a:r>
                    <a:rPr lang="en-US" sz="1798"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85" name="TextBox 84"/>
              <p:cNvSpPr txBox="1"/>
              <p:nvPr/>
            </p:nvSpPr>
            <p:spPr>
              <a:xfrm>
                <a:off x="7156055" y="1859616"/>
                <a:ext cx="1069116" cy="343492"/>
              </a:xfrm>
              <a:prstGeom prst="rect">
                <a:avLst/>
              </a:prstGeom>
              <a:noFill/>
            </p:spPr>
            <p:txBody>
              <a:bodyPr wrap="square" rtlCol="0">
                <a:spAutoFit/>
              </a:bodyPr>
              <a:lstStyle/>
              <a:p>
                <a:r>
                  <a:rPr lang="en-US" sz="1600" b="1" dirty="0">
                    <a:solidFill>
                      <a:schemeClr val="bg1">
                        <a:lumMod val="50000"/>
                      </a:schemeClr>
                    </a:solidFill>
                    <a:latin typeface="Segoe UI Light" panose="020B0502040204020203" pitchFamily="34" charset="0"/>
                    <a:cs typeface="Segoe UI Light" panose="020B0502040204020203" pitchFamily="34" charset="0"/>
                  </a:rPr>
                  <a:t>onet.xml</a:t>
                </a:r>
              </a:p>
            </p:txBody>
          </p:sp>
        </p:grpSp>
        <p:sp>
          <p:nvSpPr>
            <p:cNvPr id="83" name="TextBox 82"/>
            <p:cNvSpPr txBox="1"/>
            <p:nvPr/>
          </p:nvSpPr>
          <p:spPr>
            <a:xfrm>
              <a:off x="2412470" y="2524468"/>
              <a:ext cx="1958640" cy="246221"/>
            </a:xfrm>
            <a:prstGeom prst="rect">
              <a:avLst/>
            </a:prstGeom>
            <a:noFill/>
          </p:spPr>
          <p:txBody>
            <a:bodyPr wrap="square" lIns="0" tIns="0" rIns="0" bIns="0" rtlCol="0">
              <a:spAutoFit/>
            </a:bodyPr>
            <a:lstStyle/>
            <a:p>
              <a:r>
                <a:rPr lang="en-US" sz="1600" spc="-70" dirty="0">
                  <a:solidFill>
                    <a:schemeClr val="bg1">
                      <a:lumMod val="50000"/>
                    </a:schemeClr>
                  </a:solidFill>
                </a:rPr>
                <a:t>X feature activations</a:t>
              </a:r>
            </a:p>
          </p:txBody>
        </p:sp>
      </p:grpSp>
      <p:grpSp>
        <p:nvGrpSpPr>
          <p:cNvPr id="88" name="Group 87"/>
          <p:cNvGrpSpPr/>
          <p:nvPr/>
        </p:nvGrpSpPr>
        <p:grpSpPr>
          <a:xfrm>
            <a:off x="8151779" y="2490542"/>
            <a:ext cx="2914319" cy="767826"/>
            <a:chOff x="1456032" y="2159162"/>
            <a:chExt cx="2915078" cy="768026"/>
          </a:xfrm>
        </p:grpSpPr>
        <p:grpSp>
          <p:nvGrpSpPr>
            <p:cNvPr id="89" name="Group 88"/>
            <p:cNvGrpSpPr/>
            <p:nvPr/>
          </p:nvGrpSpPr>
          <p:grpSpPr>
            <a:xfrm>
              <a:off x="1456032" y="2159162"/>
              <a:ext cx="1687233" cy="768026"/>
              <a:chOff x="6537259" y="1822888"/>
              <a:chExt cx="1687912" cy="768335"/>
            </a:xfrm>
          </p:grpSpPr>
          <p:grpSp>
            <p:nvGrpSpPr>
              <p:cNvPr id="91" name="Group 90"/>
              <p:cNvGrpSpPr/>
              <p:nvPr/>
            </p:nvGrpSpPr>
            <p:grpSpPr>
              <a:xfrm>
                <a:off x="6537259" y="1822888"/>
                <a:ext cx="901381" cy="768335"/>
                <a:chOff x="6948264" y="1076489"/>
                <a:chExt cx="901381" cy="768335"/>
              </a:xfrm>
            </p:grpSpPr>
            <p:pic>
              <p:nvPicPr>
                <p:cNvPr id="93" name="Picture 9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94" name="TextBox 93"/>
                <p:cNvSpPr txBox="1"/>
                <p:nvPr/>
              </p:nvSpPr>
              <p:spPr>
                <a:xfrm>
                  <a:off x="7140458" y="1401127"/>
                  <a:ext cx="709187" cy="277038"/>
                </a:xfrm>
                <a:prstGeom prst="rect">
                  <a:avLst/>
                </a:prstGeom>
                <a:solidFill>
                  <a:schemeClr val="bg1">
                    <a:alpha val="50000"/>
                  </a:schemeClr>
                </a:solidFill>
                <a:effectLst>
                  <a:softEdge rad="63500"/>
                </a:effectLst>
              </p:spPr>
              <p:txBody>
                <a:bodyPr wrap="none" lIns="35977" tIns="0" rIns="35977" bIns="0" rtlCol="0" anchor="ctr" anchorCtr="0">
                  <a:spAutoFit/>
                </a:bodyPr>
                <a:lstStyle/>
                <a:p>
                  <a:pPr algn="ctr"/>
                  <a:r>
                    <a:rPr lang="en-US" sz="1798" b="1" dirty="0">
                      <a:solidFill>
                        <a:schemeClr val="bg1">
                          <a:lumMod val="65000"/>
                        </a:schemeClr>
                      </a:solidFill>
                      <a:latin typeface="Segoe UI Light" panose="020B0502040204020203" pitchFamily="34" charset="0"/>
                      <a:cs typeface="Segoe UI Light" panose="020B0502040204020203" pitchFamily="34" charset="0"/>
                    </a:rPr>
                    <a:t>&lt;xml&gt;</a:t>
                  </a:r>
                </a:p>
              </p:txBody>
            </p:sp>
          </p:grpSp>
          <p:sp>
            <p:nvSpPr>
              <p:cNvPr id="92" name="TextBox 91"/>
              <p:cNvSpPr txBox="1"/>
              <p:nvPr/>
            </p:nvSpPr>
            <p:spPr>
              <a:xfrm>
                <a:off x="7156055" y="1859616"/>
                <a:ext cx="1069116" cy="343492"/>
              </a:xfrm>
              <a:prstGeom prst="rect">
                <a:avLst/>
              </a:prstGeom>
              <a:noFill/>
            </p:spPr>
            <p:txBody>
              <a:bodyPr wrap="square" rtlCol="0">
                <a:spAutoFit/>
              </a:bodyPr>
              <a:lstStyle/>
              <a:p>
                <a:r>
                  <a:rPr lang="en-US" sz="1600" b="1" dirty="0">
                    <a:solidFill>
                      <a:schemeClr val="bg1">
                        <a:lumMod val="50000"/>
                      </a:schemeClr>
                    </a:solidFill>
                    <a:latin typeface="Segoe UI Light" panose="020B0502040204020203" pitchFamily="34" charset="0"/>
                    <a:cs typeface="Segoe UI Light" panose="020B0502040204020203" pitchFamily="34" charset="0"/>
                  </a:rPr>
                  <a:t>onet.xml</a:t>
                </a:r>
              </a:p>
            </p:txBody>
          </p:sp>
        </p:grpSp>
        <p:sp>
          <p:nvSpPr>
            <p:cNvPr id="90" name="TextBox 89"/>
            <p:cNvSpPr txBox="1"/>
            <p:nvPr/>
          </p:nvSpPr>
          <p:spPr>
            <a:xfrm>
              <a:off x="2412470" y="2524468"/>
              <a:ext cx="1958640" cy="246221"/>
            </a:xfrm>
            <a:prstGeom prst="rect">
              <a:avLst/>
            </a:prstGeom>
            <a:noFill/>
          </p:spPr>
          <p:txBody>
            <a:bodyPr wrap="square" lIns="0" tIns="0" rIns="0" bIns="0" rtlCol="0">
              <a:spAutoFit/>
            </a:bodyPr>
            <a:lstStyle/>
            <a:p>
              <a:r>
                <a:rPr lang="en-US" sz="1600" spc="-70" dirty="0">
                  <a:solidFill>
                    <a:schemeClr val="bg1">
                      <a:lumMod val="50000"/>
                    </a:schemeClr>
                  </a:solidFill>
                </a:rPr>
                <a:t>X feature activations</a:t>
              </a:r>
            </a:p>
          </p:txBody>
        </p:sp>
      </p:grpSp>
      <p:cxnSp>
        <p:nvCxnSpPr>
          <p:cNvPr id="100" name="Straight Connector 99"/>
          <p:cNvCxnSpPr/>
          <p:nvPr/>
        </p:nvCxnSpPr>
        <p:spPr>
          <a:xfrm flipH="1">
            <a:off x="8618089" y="2053261"/>
            <a:ext cx="1020650" cy="351622"/>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42902" y="3348711"/>
            <a:ext cx="0" cy="824520"/>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44151" y="3484043"/>
            <a:ext cx="1337197" cy="276927"/>
          </a:xfrm>
          <a:prstGeom prst="rect">
            <a:avLst/>
          </a:prstGeom>
          <a:noFill/>
        </p:spPr>
        <p:txBody>
          <a:bodyPr wrap="square" lIns="0" tIns="0" rIns="0" bIns="0" rtlCol="0">
            <a:spAutoFit/>
          </a:bodyPr>
          <a:lstStyle/>
          <a:p>
            <a:pPr algn="ctr"/>
            <a:r>
              <a:rPr lang="en-US" sz="1799" spc="-70" dirty="0">
                <a:solidFill>
                  <a:schemeClr val="accent1"/>
                </a:solidFill>
                <a:latin typeface="+mj-lt"/>
              </a:rPr>
              <a:t>&lt;&lt; Copy &gt;&gt;</a:t>
            </a:r>
          </a:p>
        </p:txBody>
      </p:sp>
      <p:sp>
        <p:nvSpPr>
          <p:cNvPr id="13" name="TextBox 4"/>
          <p:cNvSpPr txBox="1"/>
          <p:nvPr/>
        </p:nvSpPr>
        <p:spPr>
          <a:xfrm>
            <a:off x="3851253" y="5988661"/>
            <a:ext cx="3709304" cy="703761"/>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Service updates for introducing new capabilities to team sites also using feature stapling.</a:t>
            </a:r>
          </a:p>
        </p:txBody>
      </p:sp>
      <p:sp>
        <p:nvSpPr>
          <p:cNvPr id="99" name="TextBox 4"/>
          <p:cNvSpPr txBox="1"/>
          <p:nvPr/>
        </p:nvSpPr>
        <p:spPr>
          <a:xfrm>
            <a:off x="7441741" y="1153290"/>
            <a:ext cx="4000542"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Significant differences on the outcome unless web template onet.xml has been updated cross site collections with the changes that were also done for out of the box team site.</a:t>
            </a:r>
          </a:p>
        </p:txBody>
      </p:sp>
      <p:sp>
        <p:nvSpPr>
          <p:cNvPr id="28" name="TextBox 4"/>
          <p:cNvSpPr txBox="1"/>
          <p:nvPr/>
        </p:nvSpPr>
        <p:spPr>
          <a:xfrm>
            <a:off x="1851299" y="1192528"/>
            <a:ext cx="2639037"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Web Template onet.xml is created by copying team site onet.xml and by adding stapled features to onet.xml.</a:t>
            </a:r>
          </a:p>
        </p:txBody>
      </p:sp>
    </p:spTree>
    <p:extLst>
      <p:ext uri="{BB962C8B-B14F-4D97-AF65-F5344CB8AC3E}">
        <p14:creationId xmlns:p14="http://schemas.microsoft.com/office/powerpoint/2010/main" val="2225767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1000"/>
                                        <p:tgtEl>
                                          <p:spTgt spid="81"/>
                                        </p:tgtEl>
                                      </p:cBhvr>
                                    </p:animEffect>
                                    <p:anim calcmode="lin" valueType="num">
                                      <p:cBhvr>
                                        <p:cTn id="55" dur="1000" fill="hold"/>
                                        <p:tgtEl>
                                          <p:spTgt spid="81"/>
                                        </p:tgtEl>
                                        <p:attrNameLst>
                                          <p:attrName>ppt_x</p:attrName>
                                        </p:attrNameLst>
                                      </p:cBhvr>
                                      <p:tavLst>
                                        <p:tav tm="0">
                                          <p:val>
                                            <p:strVal val="#ppt_x"/>
                                          </p:val>
                                        </p:tav>
                                        <p:tav tm="100000">
                                          <p:val>
                                            <p:strVal val="#ppt_x"/>
                                          </p:val>
                                        </p:tav>
                                      </p:tavLst>
                                    </p:anim>
                                    <p:anim calcmode="lin" valueType="num">
                                      <p:cBhvr>
                                        <p:cTn id="5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1000"/>
                                        <p:tgtEl>
                                          <p:spTgt spid="73"/>
                                        </p:tgtEl>
                                      </p:cBhvr>
                                    </p:animEffect>
                                    <p:anim calcmode="lin" valueType="num">
                                      <p:cBhvr>
                                        <p:cTn id="72" dur="1000" fill="hold"/>
                                        <p:tgtEl>
                                          <p:spTgt spid="73"/>
                                        </p:tgtEl>
                                        <p:attrNameLst>
                                          <p:attrName>ppt_x</p:attrName>
                                        </p:attrNameLst>
                                      </p:cBhvr>
                                      <p:tavLst>
                                        <p:tav tm="0">
                                          <p:val>
                                            <p:strVal val="#ppt_x"/>
                                          </p:val>
                                        </p:tav>
                                        <p:tav tm="100000">
                                          <p:val>
                                            <p:strVal val="#ppt_x"/>
                                          </p:val>
                                        </p:tav>
                                      </p:tavLst>
                                    </p:anim>
                                    <p:anim calcmode="lin" valueType="num">
                                      <p:cBhvr>
                                        <p:cTn id="73" dur="1000" fill="hold"/>
                                        <p:tgtEl>
                                          <p:spTgt spid="7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1000"/>
                                        <p:tgtEl>
                                          <p:spTgt spid="88"/>
                                        </p:tgtEl>
                                      </p:cBhvr>
                                    </p:animEffect>
                                    <p:anim calcmode="lin" valueType="num">
                                      <p:cBhvr>
                                        <p:cTn id="77" dur="1000" fill="hold"/>
                                        <p:tgtEl>
                                          <p:spTgt spid="88"/>
                                        </p:tgtEl>
                                        <p:attrNameLst>
                                          <p:attrName>ppt_x</p:attrName>
                                        </p:attrNameLst>
                                      </p:cBhvr>
                                      <p:tavLst>
                                        <p:tav tm="0">
                                          <p:val>
                                            <p:strVal val="#ppt_x"/>
                                          </p:val>
                                        </p:tav>
                                        <p:tav tm="100000">
                                          <p:val>
                                            <p:strVal val="#ppt_x"/>
                                          </p:val>
                                        </p:tav>
                                      </p:tavLst>
                                    </p:anim>
                                    <p:anim calcmode="lin" valueType="num">
                                      <p:cBhvr>
                                        <p:cTn id="78" dur="1000" fill="hold"/>
                                        <p:tgtEl>
                                          <p:spTgt spid="8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1000"/>
                                        <p:tgtEl>
                                          <p:spTgt spid="100"/>
                                        </p:tgtEl>
                                      </p:cBhvr>
                                    </p:animEffect>
                                    <p:anim calcmode="lin" valueType="num">
                                      <p:cBhvr>
                                        <p:cTn id="87" dur="1000" fill="hold"/>
                                        <p:tgtEl>
                                          <p:spTgt spid="100"/>
                                        </p:tgtEl>
                                        <p:attrNameLst>
                                          <p:attrName>ppt_x</p:attrName>
                                        </p:attrNameLst>
                                      </p:cBhvr>
                                      <p:tavLst>
                                        <p:tav tm="0">
                                          <p:val>
                                            <p:strVal val="#ppt_x"/>
                                          </p:val>
                                        </p:tav>
                                        <p:tav tm="100000">
                                          <p:val>
                                            <p:strVal val="#ppt_x"/>
                                          </p:val>
                                        </p:tav>
                                      </p:tavLst>
                                    </p:anim>
                                    <p:anim calcmode="lin" valueType="num">
                                      <p:cBhvr>
                                        <p:cTn id="88"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2FYMKYENTSWQ-73-164</_dlc_DocId>
    <_dlc_DocIdUrl xmlns="cd87093e-4634-4748-b2c5-9b7dd08436d4">
      <Url>https://msft.spoppe.com/teams/case/cat/apps/GAPPS/_layouts/15/DocIdRedir.aspx?ID=2FYMKYENTSWQ-73-164</Url>
      <Description>2FYMKYENTSWQ-73-164</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b3ce0980-cfa3-4301-a185-d1685e708702"/>
    <ds:schemaRef ds:uri="cd87093e-4634-4748-b2c5-9b7dd08436d4"/>
    <ds:schemaRef ds:uri="http://www.w3.org/XML/1998/namespace"/>
    <ds:schemaRef ds:uri="http://purl.org/dc/dcmitype/"/>
  </ds:schemaRefs>
</ds:datastoreItem>
</file>

<file path=customXml/itemProps2.xml><?xml version="1.0" encoding="utf-8"?>
<ds:datastoreItem xmlns:ds="http://schemas.openxmlformats.org/officeDocument/2006/customXml" ds:itemID="{2969D4CD-C8B4-4FE7-B806-E69B21D1B4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BFBB75-F602-4803-BE08-F6C8B0C7829B}">
  <ds:schemaRefs>
    <ds:schemaRef ds:uri="http://schemas.microsoft.com/sharepoint/events"/>
  </ds:schemaRefs>
</ds:datastoreItem>
</file>

<file path=customXml/itemProps4.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12357</Words>
  <Application>Microsoft Office PowerPoint</Application>
  <PresentationFormat>Custom</PresentationFormat>
  <Paragraphs>1193</Paragraphs>
  <Slides>87</Slides>
  <Notes>72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87</vt:i4>
      </vt:variant>
    </vt:vector>
  </HeadingPairs>
  <TitlesOfParts>
    <vt:vector size="98" baseType="lpstr">
      <vt:lpstr>Arial</vt:lpstr>
      <vt:lpstr>Calibri</vt:lpstr>
      <vt:lpstr>Consolas</vt:lpstr>
      <vt:lpstr>Segoe UI</vt:lpstr>
      <vt:lpstr>Segoe UI Light</vt:lpstr>
      <vt:lpstr>Segoe UI Semibold</vt:lpstr>
      <vt:lpstr>Times New Roman</vt:lpstr>
      <vt:lpstr>Verdana</vt:lpstr>
      <vt:lpstr>Wingdings</vt:lpstr>
      <vt:lpstr>5-30055_Office Template 2012 - 16x9 - White Background</vt:lpstr>
      <vt:lpstr>5-30055_Office365 Template 2012 - 16x9 - Colored Accent Slides</vt:lpstr>
      <vt:lpstr>Site Provisioning using app model</vt:lpstr>
      <vt:lpstr>Introduction to provisioning options</vt:lpstr>
      <vt:lpstr>Feature Stapling Modify oob site definition provisioning model</vt:lpstr>
      <vt:lpstr>Feature Stapling Modify oob site definition provisioning model</vt:lpstr>
      <vt:lpstr>Site Definition Provisioning Process Classic template system available since 2003 or 2007</vt:lpstr>
      <vt:lpstr>Site Definition Provisioning Process Classic template system available since 2003 or 2007</vt:lpstr>
      <vt:lpstr>Web Template Provisioning Process Introduced in 2010 initially for site templates, but can be also created “manually”</vt:lpstr>
      <vt:lpstr>Web Template Provisioning Process Introduced in 2010 initially for site templates, but can be also created “manually”   </vt:lpstr>
      <vt:lpstr>Maintenance Challenge With Web Template</vt:lpstr>
      <vt:lpstr>Site Provisioning Provider Process Available since 2007, but not widely used</vt:lpstr>
      <vt:lpstr>Site Provisioning Providers Available since 2007, but not widely used</vt:lpstr>
      <vt:lpstr>Full Custom Solutions Common solution for custom self-service site collection creation</vt:lpstr>
      <vt:lpstr>Full Server Side Custom Solutions Common solution for custom self service site collection creation </vt:lpstr>
      <vt:lpstr>Remote Provisioning Process</vt:lpstr>
      <vt:lpstr>Site Provisioning Options/Comparison</vt:lpstr>
      <vt:lpstr>Create site collections</vt:lpstr>
      <vt:lpstr>Site Collection Creation from Apps</vt:lpstr>
      <vt:lpstr>Site Collection Creation with Apps</vt:lpstr>
      <vt:lpstr>Example Code to Create a Site Collection</vt:lpstr>
      <vt:lpstr>Site Collection Creation On-Premises with apps Before 2014 April CU</vt:lpstr>
      <vt:lpstr>Site collection creation on-premises CSOM Post 2014 April CU</vt:lpstr>
      <vt:lpstr>Asynchronous provisioning model Request, store, approve, process, inform</vt:lpstr>
      <vt:lpstr>Real life enterprise implementation</vt:lpstr>
      <vt:lpstr>Recommended evergreen provisioning model  without web templates</vt:lpstr>
      <vt:lpstr>Async site collection provisioning</vt:lpstr>
      <vt:lpstr>PowerPoint Presentation</vt:lpstr>
      <vt:lpstr>Provision OneDrive for Business sites in the cloud</vt:lpstr>
      <vt:lpstr>How Do Users Get Personal Sites?</vt:lpstr>
      <vt:lpstr>Pre-create personal sites in cloud</vt:lpstr>
      <vt:lpstr>Requirements for pre-creation</vt:lpstr>
      <vt:lpstr>Bulk Site Creation: New CSOM API in SP1</vt:lpstr>
      <vt:lpstr>Calling CSOM from PowerShell</vt:lpstr>
      <vt:lpstr>Create sub sites</vt:lpstr>
      <vt:lpstr>Sub Site Creation with Apps</vt:lpstr>
      <vt:lpstr>Example Code to Create a Sub Site</vt:lpstr>
      <vt:lpstr>PowerPoint Presentation</vt:lpstr>
      <vt:lpstr>PowerPoint Presentation</vt:lpstr>
      <vt:lpstr>PowerPoint Presentation</vt:lpstr>
      <vt:lpstr>Consistent branding cross sites and site collections</vt:lpstr>
      <vt:lpstr>PowerPoint Presentation</vt:lpstr>
      <vt:lpstr>Permission management</vt:lpstr>
      <vt:lpstr>Permission management</vt:lpstr>
      <vt:lpstr>Example code to manage site collection administrators</vt:lpstr>
      <vt:lpstr>Example code to manage groups and users</vt:lpstr>
      <vt:lpstr>PowerPoint Presentation</vt:lpstr>
      <vt:lpstr>Approval workflow to creation</vt:lpstr>
      <vt:lpstr>Workflow in SharePoint 2010</vt:lpstr>
      <vt:lpstr>Workflow in SharePoint 2013</vt:lpstr>
      <vt:lpstr>Uses for workflows in SharePoint apps</vt:lpstr>
      <vt:lpstr>PowerPoint Presentation</vt:lpstr>
      <vt:lpstr>Site metadata and classification</vt:lpstr>
      <vt:lpstr>PowerPoint Presentation</vt:lpstr>
      <vt:lpstr>PowerPoint Presentation</vt:lpstr>
      <vt:lpstr>Iterate and update “in-scope” site collections</vt:lpstr>
      <vt:lpstr>Updating Existing Sites</vt:lpstr>
      <vt:lpstr>Centralized Asset Deployment</vt:lpstr>
      <vt:lpstr>Updating Branding Afterwards Reference architecture</vt:lpstr>
      <vt:lpstr>PowerPoint Presentation</vt:lpstr>
      <vt:lpstr>Remote event receiver based modifications</vt:lpstr>
      <vt:lpstr>Remote event receivers</vt:lpstr>
      <vt:lpstr>Remote event receivers</vt:lpstr>
      <vt:lpstr>Remote event receivers</vt:lpstr>
      <vt:lpstr>Remote event receivers – callback</vt:lpstr>
      <vt:lpstr>Remediation activities</vt:lpstr>
      <vt:lpstr>Remote event receivers – architecture</vt:lpstr>
      <vt:lpstr>Remote event receivers – tooling</vt:lpstr>
      <vt:lpstr>Remote event receivers – interface methods</vt:lpstr>
      <vt:lpstr>Remote event receivers </vt:lpstr>
      <vt:lpstr>Remote event receivers – registration Using server-side object model – requires access to server</vt:lpstr>
      <vt:lpstr>Remote event receivers – registration Client-side object model implementation</vt:lpstr>
      <vt:lpstr>PowerPoint Presentation</vt:lpstr>
      <vt:lpstr>Pre-created OneDrive for Business sites</vt:lpstr>
      <vt:lpstr>How Do Users Get Personal Sites?</vt:lpstr>
      <vt:lpstr>Pre-create personal sites in cloud</vt:lpstr>
      <vt:lpstr>Requirements for pre-creation</vt:lpstr>
      <vt:lpstr>Bulk Site Creation: New CSOM API in SP1</vt:lpstr>
      <vt:lpstr>Calling CSOM from PowerShell</vt:lpstr>
      <vt:lpstr>PowerPoint Presentation</vt:lpstr>
      <vt:lpstr>App Stapling / SideLoading</vt:lpstr>
      <vt:lpstr>Apps in site collection hierarchy</vt:lpstr>
      <vt:lpstr>Centrally deployed app</vt:lpstr>
      <vt:lpstr>Centrally deployed apps capabilities</vt:lpstr>
      <vt:lpstr>Centrally deployed vs. side loading</vt:lpstr>
      <vt:lpstr>Example Code for SideLoading</vt:lpstr>
      <vt:lpstr>SideLoading Rules of the Road</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PnP - Site Provisioning</dc:title>
  <dc:creator/>
  <cp:keywords/>
  <cp:lastModifiedBy/>
  <cp:revision>4</cp:revision>
  <dcterms:created xsi:type="dcterms:W3CDTF">2012-12-01T01:18:40Z</dcterms:created>
  <dcterms:modified xsi:type="dcterms:W3CDTF">2014-09-05T09:38:22Z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9cf89d89-e707-4c1e-80f7-7a190079ca96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y fmtid="{D5CDD505-2E9C-101B-9397-08002B2CF9AE}" pid="32" name="DocVizMetadataToken">
    <vt:lpwstr>300x199x1</vt:lpwstr>
  </property>
  <property fmtid="{D5CDD505-2E9C-101B-9397-08002B2CF9AE}" pid="33" name="DocVizPreviewMetadata_Count">
    <vt:i4>21</vt:i4>
  </property>
  <property fmtid="{D5CDD505-2E9C-101B-9397-08002B2CF9AE}" pid="34" name="DocVizPreviewMetadata_0">
    <vt:lpwstr>300x199x1</vt:lpwstr>
  </property>
</Properties>
</file>